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83" r:id="rId3"/>
    <p:sldId id="409" r:id="rId5"/>
    <p:sldId id="803" r:id="rId6"/>
    <p:sldId id="774" r:id="rId7"/>
    <p:sldId id="777" r:id="rId8"/>
    <p:sldId id="778" r:id="rId9"/>
    <p:sldId id="804" r:id="rId10"/>
    <p:sldId id="805" r:id="rId11"/>
    <p:sldId id="683" r:id="rId12"/>
    <p:sldId id="807" r:id="rId13"/>
    <p:sldId id="808" r:id="rId14"/>
    <p:sldId id="906" r:id="rId15"/>
    <p:sldId id="909" r:id="rId16"/>
    <p:sldId id="399" r:id="rId17"/>
    <p:sldId id="392" r:id="rId18"/>
    <p:sldId id="676" r:id="rId19"/>
    <p:sldId id="775" r:id="rId20"/>
    <p:sldId id="905" r:id="rId21"/>
    <p:sldId id="495" r:id="rId22"/>
    <p:sldId id="692" r:id="rId23"/>
    <p:sldId id="677" r:id="rId24"/>
    <p:sldId id="678" r:id="rId25"/>
    <p:sldId id="679" r:id="rId26"/>
    <p:sldId id="680" r:id="rId27"/>
    <p:sldId id="690" r:id="rId28"/>
    <p:sldId id="861" r:id="rId29"/>
    <p:sldId id="862" r:id="rId30"/>
    <p:sldId id="496" r:id="rId31"/>
    <p:sldId id="809" r:id="rId32"/>
    <p:sldId id="510" r:id="rId33"/>
    <p:sldId id="783" r:id="rId34"/>
    <p:sldId id="784" r:id="rId35"/>
    <p:sldId id="786" r:id="rId36"/>
    <p:sldId id="863" r:id="rId37"/>
    <p:sldId id="497" r:id="rId38"/>
    <p:sldId id="771" r:id="rId39"/>
    <p:sldId id="772" r:id="rId40"/>
    <p:sldId id="773" r:id="rId41"/>
    <p:sldId id="702" r:id="rId42"/>
    <p:sldId id="707" r:id="rId43"/>
    <p:sldId id="708" r:id="rId44"/>
    <p:sldId id="966" r:id="rId45"/>
    <p:sldId id="712" r:id="rId46"/>
    <p:sldId id="907" r:id="rId47"/>
    <p:sldId id="789" r:id="rId48"/>
    <p:sldId id="790" r:id="rId49"/>
    <p:sldId id="714" r:id="rId50"/>
    <p:sldId id="791" r:id="rId51"/>
    <p:sldId id="762" r:id="rId52"/>
    <p:sldId id="792" r:id="rId53"/>
    <p:sldId id="796" r:id="rId54"/>
    <p:sldId id="797" r:id="rId55"/>
    <p:sldId id="967" r:id="rId56"/>
    <p:sldId id="969" r:id="rId57"/>
    <p:sldId id="968" r:id="rId58"/>
    <p:sldId id="810" r:id="rId59"/>
    <p:sldId id="811" r:id="rId60"/>
    <p:sldId id="504" r:id="rId61"/>
    <p:sldId id="500" r:id="rId62"/>
    <p:sldId id="864" r:id="rId63"/>
    <p:sldId id="506" r:id="rId64"/>
    <p:sldId id="501" r:id="rId65"/>
    <p:sldId id="502" r:id="rId66"/>
    <p:sldId id="903" r:id="rId67"/>
    <p:sldId id="507" r:id="rId68"/>
    <p:sldId id="806" r:id="rId69"/>
    <p:sldId id="503" r:id="rId70"/>
    <p:sldId id="505" r:id="rId71"/>
    <p:sldId id="673" r:id="rId72"/>
    <p:sldId id="674" r:id="rId73"/>
    <p:sldId id="675" r:id="rId74"/>
    <p:sldId id="387" r:id="rId7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272D"/>
    <a:srgbClr val="179A44"/>
    <a:srgbClr val="62C4BC"/>
    <a:srgbClr val="F05A24"/>
    <a:srgbClr val="AE73CB"/>
    <a:srgbClr val="FAAF3B"/>
    <a:srgbClr val="0CAACA"/>
    <a:srgbClr val="8BC53F"/>
    <a:srgbClr val="A362C4"/>
    <a:srgbClr val="0983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34" autoAdjust="0"/>
    <p:restoredTop sz="81493" autoAdjust="0"/>
  </p:normalViewPr>
  <p:slideViewPr>
    <p:cSldViewPr snapToGrid="0">
      <p:cViewPr varScale="1">
        <p:scale>
          <a:sx n="66" d="100"/>
          <a:sy n="66" d="100"/>
        </p:scale>
        <p:origin x="1092" y="72"/>
      </p:cViewPr>
      <p:guideLst>
        <p:guide orient="horz" pos="812"/>
        <p:guide pos="2916"/>
        <p:guide pos="1136"/>
        <p:guide orient="horz" pos="912"/>
      </p:guideLst>
    </p:cSldViewPr>
  </p:slideViewPr>
  <p:outlineViewPr>
    <p:cViewPr>
      <p:scale>
        <a:sx n="33" d="100"/>
        <a:sy n="33" d="100"/>
      </p:scale>
      <p:origin x="0" y="0"/>
    </p:cViewPr>
  </p:outlin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8" Type="http://schemas.openxmlformats.org/officeDocument/2006/relationships/tableStyles" Target="tableStyles.xml"/><Relationship Id="rId77" Type="http://schemas.openxmlformats.org/officeDocument/2006/relationships/viewProps" Target="viewProps.xml"/><Relationship Id="rId76" Type="http://schemas.openxmlformats.org/officeDocument/2006/relationships/presProps" Target="presProps.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169B477-52D3-4177-833F-412723801D5E}" type="doc">
      <dgm:prSet loTypeId="urn:microsoft.com/office/officeart/2005/8/layout/process1" loCatId="process" qsTypeId="urn:microsoft.com/office/officeart/2005/8/quickstyle/simple1" qsCatId="simple" csTypeId="urn:microsoft.com/office/officeart/2005/8/colors/accent2_2" csCatId="accent2" phldr="1"/>
      <dgm:spPr/>
    </dgm:pt>
    <dgm:pt modelId="{E64C5A97-3685-4AB1-864C-75F4B0566B7F}">
      <dgm:prSet phldrT="[文本]"/>
      <dgm:spPr/>
      <dgm:t>
        <a:bodyPr/>
        <a:lstStyle/>
        <a:p>
          <a:r>
            <a:rPr lang="zh-CN" altLang="en-US" dirty="0"/>
            <a:t>数据搜集</a:t>
          </a:r>
        </a:p>
      </dgm:t>
    </dgm:pt>
    <dgm:pt modelId="{3245DB59-78F0-43C5-AD2D-39C109C8C855}" cxnId="{4BB3B23F-C47E-4CC5-AB5C-CA809E9B3EC7}" type="parTrans">
      <dgm:prSet/>
      <dgm:spPr/>
      <dgm:t>
        <a:bodyPr/>
        <a:lstStyle/>
        <a:p>
          <a:endParaRPr lang="zh-CN" altLang="en-US"/>
        </a:p>
      </dgm:t>
    </dgm:pt>
    <dgm:pt modelId="{685D314A-8F42-4479-9060-B198FFE9685A}" cxnId="{4BB3B23F-C47E-4CC5-AB5C-CA809E9B3EC7}" type="sibTrans">
      <dgm:prSet/>
      <dgm:spPr/>
      <dgm:t>
        <a:bodyPr/>
        <a:lstStyle/>
        <a:p>
          <a:endParaRPr lang="zh-CN" altLang="en-US"/>
        </a:p>
      </dgm:t>
    </dgm:pt>
    <dgm:pt modelId="{50811DD1-7C34-4D97-A017-19E1F6A0EDA3}">
      <dgm:prSet phldrT="[文本]"/>
      <dgm:spPr/>
      <dgm:t>
        <a:bodyPr/>
        <a:lstStyle/>
        <a:p>
          <a:r>
            <a:rPr lang="zh-CN" altLang="en-US" dirty="0"/>
            <a:t>数据清洗</a:t>
          </a:r>
        </a:p>
      </dgm:t>
    </dgm:pt>
    <dgm:pt modelId="{45CF8FA2-5668-473F-94D6-45FDF17B19F4}" cxnId="{96A3FBC3-F27A-4474-8393-654182F68878}" type="parTrans">
      <dgm:prSet/>
      <dgm:spPr/>
      <dgm:t>
        <a:bodyPr/>
        <a:lstStyle/>
        <a:p>
          <a:endParaRPr lang="zh-CN" altLang="en-US"/>
        </a:p>
      </dgm:t>
    </dgm:pt>
    <dgm:pt modelId="{DA0765CA-F151-42C9-9A81-86828EC42798}" cxnId="{96A3FBC3-F27A-4474-8393-654182F68878}" type="sibTrans">
      <dgm:prSet/>
      <dgm:spPr/>
      <dgm:t>
        <a:bodyPr/>
        <a:lstStyle/>
        <a:p>
          <a:endParaRPr lang="zh-CN" altLang="en-US"/>
        </a:p>
      </dgm:t>
    </dgm:pt>
    <dgm:pt modelId="{17BB5662-9DFB-44BA-819C-24160B2929B8}">
      <dgm:prSet phldrT="[文本]"/>
      <dgm:spPr/>
      <dgm:t>
        <a:bodyPr/>
        <a:lstStyle/>
        <a:p>
          <a:r>
            <a:rPr lang="zh-CN" altLang="en-US" dirty="0"/>
            <a:t>特征工程</a:t>
          </a:r>
        </a:p>
      </dgm:t>
    </dgm:pt>
    <dgm:pt modelId="{30F1EA26-7C37-4ECB-99E8-D6E9B3020470}" cxnId="{EB20DD18-68E2-4231-AC29-EF3CF70F7A27}" type="parTrans">
      <dgm:prSet/>
      <dgm:spPr/>
      <dgm:t>
        <a:bodyPr/>
        <a:lstStyle/>
        <a:p>
          <a:endParaRPr lang="zh-CN" altLang="en-US"/>
        </a:p>
      </dgm:t>
    </dgm:pt>
    <dgm:pt modelId="{792F140D-6C1C-4D8C-8982-98CDFA88C9FB}" cxnId="{EB20DD18-68E2-4231-AC29-EF3CF70F7A27}" type="sibTrans">
      <dgm:prSet/>
      <dgm:spPr/>
      <dgm:t>
        <a:bodyPr/>
        <a:lstStyle/>
        <a:p>
          <a:endParaRPr lang="zh-CN" altLang="en-US"/>
        </a:p>
      </dgm:t>
    </dgm:pt>
    <dgm:pt modelId="{3C62B57E-3B2B-4658-BC2E-A364B9308F83}">
      <dgm:prSet phldrT="[文本]"/>
      <dgm:spPr/>
      <dgm:t>
        <a:bodyPr/>
        <a:lstStyle/>
        <a:p>
          <a:r>
            <a:rPr lang="zh-CN" altLang="en-US" dirty="0"/>
            <a:t>数据建模</a:t>
          </a:r>
        </a:p>
      </dgm:t>
    </dgm:pt>
    <dgm:pt modelId="{1049E9DB-FFB4-41CF-972D-CC26B1955C02}" cxnId="{645E863A-F884-49DC-9039-BDD84ECE679D}" type="parTrans">
      <dgm:prSet/>
      <dgm:spPr/>
      <dgm:t>
        <a:bodyPr/>
        <a:lstStyle/>
        <a:p>
          <a:endParaRPr lang="zh-CN" altLang="en-US"/>
        </a:p>
      </dgm:t>
    </dgm:pt>
    <dgm:pt modelId="{90A69EAA-12E0-41EE-87B2-0463E71DFAB8}" cxnId="{645E863A-F884-49DC-9039-BDD84ECE679D}" type="sibTrans">
      <dgm:prSet/>
      <dgm:spPr/>
      <dgm:t>
        <a:bodyPr/>
        <a:lstStyle/>
        <a:p>
          <a:endParaRPr lang="zh-CN" altLang="en-US"/>
        </a:p>
      </dgm:t>
    </dgm:pt>
    <dgm:pt modelId="{C14BFF05-09FC-4F44-9FF9-AB52BA212D9B}" type="pres">
      <dgm:prSet presAssocID="{B169B477-52D3-4177-833F-412723801D5E}" presName="Name0" presStyleCnt="0">
        <dgm:presLayoutVars>
          <dgm:dir/>
          <dgm:resizeHandles val="exact"/>
        </dgm:presLayoutVars>
      </dgm:prSet>
      <dgm:spPr/>
    </dgm:pt>
    <dgm:pt modelId="{95A1DB01-F489-4DD7-AA44-88D3839C61BC}" type="pres">
      <dgm:prSet presAssocID="{E64C5A97-3685-4AB1-864C-75F4B0566B7F}" presName="node" presStyleLbl="node1" presStyleIdx="0" presStyleCnt="4">
        <dgm:presLayoutVars>
          <dgm:bulletEnabled val="1"/>
        </dgm:presLayoutVars>
      </dgm:prSet>
      <dgm:spPr/>
    </dgm:pt>
    <dgm:pt modelId="{9F24E92E-9260-454C-9095-5BA7744FD0E9}" type="pres">
      <dgm:prSet presAssocID="{685D314A-8F42-4479-9060-B198FFE9685A}" presName="sibTrans" presStyleLbl="sibTrans2D1" presStyleIdx="0" presStyleCnt="3"/>
      <dgm:spPr/>
    </dgm:pt>
    <dgm:pt modelId="{8F435A21-42E0-421A-80F9-E07340970BDB}" type="pres">
      <dgm:prSet presAssocID="{685D314A-8F42-4479-9060-B198FFE9685A}" presName="connectorText" presStyleLbl="sibTrans2D1" presStyleIdx="0" presStyleCnt="3"/>
      <dgm:spPr/>
    </dgm:pt>
    <dgm:pt modelId="{A419831D-2C6A-43BF-A1C5-C28655C627BD}" type="pres">
      <dgm:prSet presAssocID="{50811DD1-7C34-4D97-A017-19E1F6A0EDA3}" presName="node" presStyleLbl="node1" presStyleIdx="1" presStyleCnt="4">
        <dgm:presLayoutVars>
          <dgm:bulletEnabled val="1"/>
        </dgm:presLayoutVars>
      </dgm:prSet>
      <dgm:spPr/>
    </dgm:pt>
    <dgm:pt modelId="{8D21F446-C592-443E-B287-9A393A14B94D}" type="pres">
      <dgm:prSet presAssocID="{DA0765CA-F151-42C9-9A81-86828EC42798}" presName="sibTrans" presStyleLbl="sibTrans2D1" presStyleIdx="1" presStyleCnt="3"/>
      <dgm:spPr/>
    </dgm:pt>
    <dgm:pt modelId="{2CD5C2FC-E50B-4AC4-A4E8-C9C0663097B9}" type="pres">
      <dgm:prSet presAssocID="{DA0765CA-F151-42C9-9A81-86828EC42798}" presName="connectorText" presStyleLbl="sibTrans2D1" presStyleIdx="1" presStyleCnt="3"/>
      <dgm:spPr/>
    </dgm:pt>
    <dgm:pt modelId="{04B9E23D-7A95-4ED6-B3DD-D6FDD726260B}" type="pres">
      <dgm:prSet presAssocID="{17BB5662-9DFB-44BA-819C-24160B2929B8}" presName="node" presStyleLbl="node1" presStyleIdx="2" presStyleCnt="4">
        <dgm:presLayoutVars>
          <dgm:bulletEnabled val="1"/>
        </dgm:presLayoutVars>
      </dgm:prSet>
      <dgm:spPr/>
    </dgm:pt>
    <dgm:pt modelId="{FA8BC3A3-2E12-4F76-8975-E19D760A52C8}" type="pres">
      <dgm:prSet presAssocID="{792F140D-6C1C-4D8C-8982-98CDFA88C9FB}" presName="sibTrans" presStyleLbl="sibTrans2D1" presStyleIdx="2" presStyleCnt="3"/>
      <dgm:spPr/>
    </dgm:pt>
    <dgm:pt modelId="{08742478-EC09-4AB2-B0BE-D80F7E4C4096}" type="pres">
      <dgm:prSet presAssocID="{792F140D-6C1C-4D8C-8982-98CDFA88C9FB}" presName="connectorText" presStyleLbl="sibTrans2D1" presStyleIdx="2" presStyleCnt="3"/>
      <dgm:spPr/>
    </dgm:pt>
    <dgm:pt modelId="{F0B9F859-9150-4A7B-90DA-90D4190420E0}" type="pres">
      <dgm:prSet presAssocID="{3C62B57E-3B2B-4658-BC2E-A364B9308F83}" presName="node" presStyleLbl="node1" presStyleIdx="3" presStyleCnt="4">
        <dgm:presLayoutVars>
          <dgm:bulletEnabled val="1"/>
        </dgm:presLayoutVars>
      </dgm:prSet>
      <dgm:spPr/>
    </dgm:pt>
  </dgm:ptLst>
  <dgm:cxnLst>
    <dgm:cxn modelId="{EB20DD18-68E2-4231-AC29-EF3CF70F7A27}" srcId="{B169B477-52D3-4177-833F-412723801D5E}" destId="{17BB5662-9DFB-44BA-819C-24160B2929B8}" srcOrd="2" destOrd="0" parTransId="{30F1EA26-7C37-4ECB-99E8-D6E9B3020470}" sibTransId="{792F140D-6C1C-4D8C-8982-98CDFA88C9FB}"/>
    <dgm:cxn modelId="{6F206C26-C936-4BF1-8A6D-8711A9FD3BC7}" type="presOf" srcId="{B169B477-52D3-4177-833F-412723801D5E}" destId="{C14BFF05-09FC-4F44-9FF9-AB52BA212D9B}" srcOrd="0" destOrd="0" presId="urn:microsoft.com/office/officeart/2005/8/layout/process1"/>
    <dgm:cxn modelId="{645E863A-F884-49DC-9039-BDD84ECE679D}" srcId="{B169B477-52D3-4177-833F-412723801D5E}" destId="{3C62B57E-3B2B-4658-BC2E-A364B9308F83}" srcOrd="3" destOrd="0" parTransId="{1049E9DB-FFB4-41CF-972D-CC26B1955C02}" sibTransId="{90A69EAA-12E0-41EE-87B2-0463E71DFAB8}"/>
    <dgm:cxn modelId="{4BB3B23F-C47E-4CC5-AB5C-CA809E9B3EC7}" srcId="{B169B477-52D3-4177-833F-412723801D5E}" destId="{E64C5A97-3685-4AB1-864C-75F4B0566B7F}" srcOrd="0" destOrd="0" parTransId="{3245DB59-78F0-43C5-AD2D-39C109C8C855}" sibTransId="{685D314A-8F42-4479-9060-B198FFE9685A}"/>
    <dgm:cxn modelId="{83AB4261-C347-461E-8AA5-3AAC737C9576}" type="presOf" srcId="{DA0765CA-F151-42C9-9A81-86828EC42798}" destId="{2CD5C2FC-E50B-4AC4-A4E8-C9C0663097B9}" srcOrd="1" destOrd="0" presId="urn:microsoft.com/office/officeart/2005/8/layout/process1"/>
    <dgm:cxn modelId="{D6410C67-5345-476E-9B43-C280F4E71CA2}" type="presOf" srcId="{685D314A-8F42-4479-9060-B198FFE9685A}" destId="{8F435A21-42E0-421A-80F9-E07340970BDB}" srcOrd="1" destOrd="0" presId="urn:microsoft.com/office/officeart/2005/8/layout/process1"/>
    <dgm:cxn modelId="{6F7A424F-B514-474F-8D56-C90781869218}" type="presOf" srcId="{3C62B57E-3B2B-4658-BC2E-A364B9308F83}" destId="{F0B9F859-9150-4A7B-90DA-90D4190420E0}" srcOrd="0" destOrd="0" presId="urn:microsoft.com/office/officeart/2005/8/layout/process1"/>
    <dgm:cxn modelId="{81FEB182-C592-4BA5-9B40-0D03AA95A3A4}" type="presOf" srcId="{17BB5662-9DFB-44BA-819C-24160B2929B8}" destId="{04B9E23D-7A95-4ED6-B3DD-D6FDD726260B}" srcOrd="0" destOrd="0" presId="urn:microsoft.com/office/officeart/2005/8/layout/process1"/>
    <dgm:cxn modelId="{79B77A87-E490-46E1-A1B4-8DC2B60A5AF3}" type="presOf" srcId="{E64C5A97-3685-4AB1-864C-75F4B0566B7F}" destId="{95A1DB01-F489-4DD7-AA44-88D3839C61BC}" srcOrd="0" destOrd="0" presId="urn:microsoft.com/office/officeart/2005/8/layout/process1"/>
    <dgm:cxn modelId="{21034693-C10F-40DE-A519-E7CA34ABF4E6}" type="presOf" srcId="{50811DD1-7C34-4D97-A017-19E1F6A0EDA3}" destId="{A419831D-2C6A-43BF-A1C5-C28655C627BD}" srcOrd="0" destOrd="0" presId="urn:microsoft.com/office/officeart/2005/8/layout/process1"/>
    <dgm:cxn modelId="{9C6456AC-EAC1-4B2E-AB8F-882A846F77A4}" type="presOf" srcId="{792F140D-6C1C-4D8C-8982-98CDFA88C9FB}" destId="{FA8BC3A3-2E12-4F76-8975-E19D760A52C8}" srcOrd="0" destOrd="0" presId="urn:microsoft.com/office/officeart/2005/8/layout/process1"/>
    <dgm:cxn modelId="{136D7CB2-5AFA-4C1F-B898-9B60D416039E}" type="presOf" srcId="{792F140D-6C1C-4D8C-8982-98CDFA88C9FB}" destId="{08742478-EC09-4AB2-B0BE-D80F7E4C4096}" srcOrd="1" destOrd="0" presId="urn:microsoft.com/office/officeart/2005/8/layout/process1"/>
    <dgm:cxn modelId="{DA3F7DC3-DD46-4837-A3D5-8931E79464EB}" type="presOf" srcId="{DA0765CA-F151-42C9-9A81-86828EC42798}" destId="{8D21F446-C592-443E-B287-9A393A14B94D}" srcOrd="0" destOrd="0" presId="urn:microsoft.com/office/officeart/2005/8/layout/process1"/>
    <dgm:cxn modelId="{96A3FBC3-F27A-4474-8393-654182F68878}" srcId="{B169B477-52D3-4177-833F-412723801D5E}" destId="{50811DD1-7C34-4D97-A017-19E1F6A0EDA3}" srcOrd="1" destOrd="0" parTransId="{45CF8FA2-5668-473F-94D6-45FDF17B19F4}" sibTransId="{DA0765CA-F151-42C9-9A81-86828EC42798}"/>
    <dgm:cxn modelId="{0B25EAE0-C8B7-4260-AC97-4A50E2839129}" type="presOf" srcId="{685D314A-8F42-4479-9060-B198FFE9685A}" destId="{9F24E92E-9260-454C-9095-5BA7744FD0E9}" srcOrd="0" destOrd="0" presId="urn:microsoft.com/office/officeart/2005/8/layout/process1"/>
    <dgm:cxn modelId="{D77B3B4B-59F9-401C-A733-7F4A8FC8FE39}" type="presParOf" srcId="{C14BFF05-09FC-4F44-9FF9-AB52BA212D9B}" destId="{95A1DB01-F489-4DD7-AA44-88D3839C61BC}" srcOrd="0" destOrd="0" presId="urn:microsoft.com/office/officeart/2005/8/layout/process1"/>
    <dgm:cxn modelId="{327098DD-E98C-4F0D-AF16-5E85E23A7504}" type="presParOf" srcId="{C14BFF05-09FC-4F44-9FF9-AB52BA212D9B}" destId="{9F24E92E-9260-454C-9095-5BA7744FD0E9}" srcOrd="1" destOrd="0" presId="urn:microsoft.com/office/officeart/2005/8/layout/process1"/>
    <dgm:cxn modelId="{B3B4CEC5-D52D-4B4D-89CA-8AA7907DD977}" type="presParOf" srcId="{9F24E92E-9260-454C-9095-5BA7744FD0E9}" destId="{8F435A21-42E0-421A-80F9-E07340970BDB}" srcOrd="0" destOrd="0" presId="urn:microsoft.com/office/officeart/2005/8/layout/process1"/>
    <dgm:cxn modelId="{D6EB9EDC-3578-4874-99D1-38C11667CF9B}" type="presParOf" srcId="{C14BFF05-09FC-4F44-9FF9-AB52BA212D9B}" destId="{A419831D-2C6A-43BF-A1C5-C28655C627BD}" srcOrd="2" destOrd="0" presId="urn:microsoft.com/office/officeart/2005/8/layout/process1"/>
    <dgm:cxn modelId="{C7C49566-2EB8-4F54-9BC7-C29DF1B5E7F9}" type="presParOf" srcId="{C14BFF05-09FC-4F44-9FF9-AB52BA212D9B}" destId="{8D21F446-C592-443E-B287-9A393A14B94D}" srcOrd="3" destOrd="0" presId="urn:microsoft.com/office/officeart/2005/8/layout/process1"/>
    <dgm:cxn modelId="{BE837379-C3C5-4BDF-B207-6536FC239858}" type="presParOf" srcId="{8D21F446-C592-443E-B287-9A393A14B94D}" destId="{2CD5C2FC-E50B-4AC4-A4E8-C9C0663097B9}" srcOrd="0" destOrd="0" presId="urn:microsoft.com/office/officeart/2005/8/layout/process1"/>
    <dgm:cxn modelId="{A20BDA7B-1D08-4206-93BB-D186A0ED9B1E}" type="presParOf" srcId="{C14BFF05-09FC-4F44-9FF9-AB52BA212D9B}" destId="{04B9E23D-7A95-4ED6-B3DD-D6FDD726260B}" srcOrd="4" destOrd="0" presId="urn:microsoft.com/office/officeart/2005/8/layout/process1"/>
    <dgm:cxn modelId="{A48820DF-211A-41FD-AB7E-A0B82F0459C0}" type="presParOf" srcId="{C14BFF05-09FC-4F44-9FF9-AB52BA212D9B}" destId="{FA8BC3A3-2E12-4F76-8975-E19D760A52C8}" srcOrd="5" destOrd="0" presId="urn:microsoft.com/office/officeart/2005/8/layout/process1"/>
    <dgm:cxn modelId="{4946BF2C-45CE-4D0B-90AA-122C01E94D1B}" type="presParOf" srcId="{FA8BC3A3-2E12-4F76-8975-E19D760A52C8}" destId="{08742478-EC09-4AB2-B0BE-D80F7E4C4096}" srcOrd="0" destOrd="0" presId="urn:microsoft.com/office/officeart/2005/8/layout/process1"/>
    <dgm:cxn modelId="{B263EF2B-82C1-4262-8BAB-A00840A2994F}" type="presParOf" srcId="{C14BFF05-09FC-4F44-9FF9-AB52BA212D9B}" destId="{F0B9F859-9150-4A7B-90DA-90D4190420E0}" srcOrd="6" destOrd="0" presId="urn:microsoft.com/office/officeart/2005/8/layout/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A1DB01-F489-4DD7-AA44-88D3839C61BC}">
      <dsp:nvSpPr>
        <dsp:cNvPr id="0" name=""/>
        <dsp:cNvSpPr/>
      </dsp:nvSpPr>
      <dsp:spPr>
        <a:xfrm>
          <a:off x="3571" y="241142"/>
          <a:ext cx="1561703" cy="937021"/>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数据搜集</a:t>
          </a:r>
        </a:p>
      </dsp:txBody>
      <dsp:txXfrm>
        <a:off x="31015" y="268586"/>
        <a:ext cx="1506815" cy="882133"/>
      </dsp:txXfrm>
    </dsp:sp>
    <dsp:sp modelId="{9F24E92E-9260-454C-9095-5BA7744FD0E9}">
      <dsp:nvSpPr>
        <dsp:cNvPr id="0" name=""/>
        <dsp:cNvSpPr/>
      </dsp:nvSpPr>
      <dsp:spPr>
        <a:xfrm>
          <a:off x="1721445" y="516002"/>
          <a:ext cx="331081" cy="387302"/>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zh-CN" altLang="en-US" sz="1700" kern="1200"/>
        </a:p>
      </dsp:txBody>
      <dsp:txXfrm>
        <a:off x="1721445" y="593462"/>
        <a:ext cx="231757" cy="232382"/>
      </dsp:txXfrm>
    </dsp:sp>
    <dsp:sp modelId="{A419831D-2C6A-43BF-A1C5-C28655C627BD}">
      <dsp:nvSpPr>
        <dsp:cNvPr id="0" name=""/>
        <dsp:cNvSpPr/>
      </dsp:nvSpPr>
      <dsp:spPr>
        <a:xfrm>
          <a:off x="2189956" y="241142"/>
          <a:ext cx="1561703" cy="937021"/>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数据清洗</a:t>
          </a:r>
        </a:p>
      </dsp:txBody>
      <dsp:txXfrm>
        <a:off x="2217400" y="268586"/>
        <a:ext cx="1506815" cy="882133"/>
      </dsp:txXfrm>
    </dsp:sp>
    <dsp:sp modelId="{8D21F446-C592-443E-B287-9A393A14B94D}">
      <dsp:nvSpPr>
        <dsp:cNvPr id="0" name=""/>
        <dsp:cNvSpPr/>
      </dsp:nvSpPr>
      <dsp:spPr>
        <a:xfrm>
          <a:off x="3907829" y="516002"/>
          <a:ext cx="331081" cy="387302"/>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zh-CN" altLang="en-US" sz="1700" kern="1200"/>
        </a:p>
      </dsp:txBody>
      <dsp:txXfrm>
        <a:off x="3907829" y="593462"/>
        <a:ext cx="231757" cy="232382"/>
      </dsp:txXfrm>
    </dsp:sp>
    <dsp:sp modelId="{04B9E23D-7A95-4ED6-B3DD-D6FDD726260B}">
      <dsp:nvSpPr>
        <dsp:cNvPr id="0" name=""/>
        <dsp:cNvSpPr/>
      </dsp:nvSpPr>
      <dsp:spPr>
        <a:xfrm>
          <a:off x="4376340" y="241142"/>
          <a:ext cx="1561703" cy="937021"/>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特征工程</a:t>
          </a:r>
        </a:p>
      </dsp:txBody>
      <dsp:txXfrm>
        <a:off x="4403784" y="268586"/>
        <a:ext cx="1506815" cy="882133"/>
      </dsp:txXfrm>
    </dsp:sp>
    <dsp:sp modelId="{FA8BC3A3-2E12-4F76-8975-E19D760A52C8}">
      <dsp:nvSpPr>
        <dsp:cNvPr id="0" name=""/>
        <dsp:cNvSpPr/>
      </dsp:nvSpPr>
      <dsp:spPr>
        <a:xfrm>
          <a:off x="6094214" y="516002"/>
          <a:ext cx="331081" cy="387302"/>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zh-CN" altLang="en-US" sz="1700" kern="1200"/>
        </a:p>
      </dsp:txBody>
      <dsp:txXfrm>
        <a:off x="6094214" y="593462"/>
        <a:ext cx="231757" cy="232382"/>
      </dsp:txXfrm>
    </dsp:sp>
    <dsp:sp modelId="{F0B9F859-9150-4A7B-90DA-90D4190420E0}">
      <dsp:nvSpPr>
        <dsp:cNvPr id="0" name=""/>
        <dsp:cNvSpPr/>
      </dsp:nvSpPr>
      <dsp:spPr>
        <a:xfrm>
          <a:off x="6562724" y="241142"/>
          <a:ext cx="1561703" cy="937021"/>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数据建模</a:t>
          </a:r>
        </a:p>
      </dsp:txBody>
      <dsp:txXfrm>
        <a:off x="6590168" y="268586"/>
        <a:ext cx="1506815" cy="8821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7.emf"/></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8.png>
</file>

<file path=ppt/media/image49.png>
</file>

<file path=ppt/media/image5.png>
</file>

<file path=ppt/media/image50.png>
</file>

<file path=ppt/media/image51.jpeg>
</file>

<file path=ppt/media/image52.jpeg>
</file>

<file path=ppt/media/image53.jpeg>
</file>

<file path=ppt/media/image54.jpeg>
</file>

<file path=ppt/media/image55.jpeg>
</file>

<file path=ppt/media/image56.jpeg>
</file>

<file path=ppt/media/image57.jpeg>
</file>

<file path=ppt/media/image58.png>
</file>

<file path=ppt/media/image6.png>
</file>

<file path=ppt/media/image60.png>
</file>

<file path=ppt/media/image61.png>
</file>

<file path=ppt/media/image62.png>
</file>

<file path=ppt/media/image63.png>
</file>

<file path=ppt/media/image64.jpe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jpe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247C8E-FAE5-43D1-82C0-196E816DC30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72AF99-A73B-44C9-96FA-736798B6D18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mn-ea"/>
                <a:ea typeface="+mn-ea"/>
              </a:rPr>
              <a:t>学习是人类具有一种重要智能行为，什么是学习？</a:t>
            </a:r>
            <a:endParaRPr lang="zh-CN" altLang="en-US" sz="1200" dirty="0" smtClean="0">
              <a:latin typeface="+mn-ea"/>
              <a:ea typeface="+mn-ea"/>
            </a:endParaRPr>
          </a:p>
          <a:p>
            <a:r>
              <a:rPr lang="zh-CN" altLang="en-US" dirty="0" smtClean="0"/>
              <a:t>米歇尔，</a:t>
            </a:r>
            <a:r>
              <a:rPr lang="zh-CN" altLang="en-US" sz="1200" b="0" i="0" kern="1200" dirty="0" smtClean="0">
                <a:solidFill>
                  <a:schemeClr val="tx1"/>
                </a:solidFill>
                <a:effectLst/>
                <a:latin typeface="+mn-lt"/>
                <a:ea typeface="+mn-ea"/>
                <a:cs typeface="+mn-cs"/>
              </a:rPr>
              <a:t>美国人工智能协会（</a:t>
            </a:r>
            <a:r>
              <a:rPr lang="en-US" altLang="zh-CN" sz="1200" b="0" i="0" kern="1200" dirty="0" smtClean="0">
                <a:solidFill>
                  <a:schemeClr val="tx1"/>
                </a:solidFill>
                <a:effectLst/>
                <a:latin typeface="+mn-lt"/>
                <a:ea typeface="+mn-ea"/>
                <a:cs typeface="+mn-cs"/>
              </a:rPr>
              <a:t>AAAL</a:t>
            </a:r>
            <a:r>
              <a:rPr lang="zh-CN" altLang="en-US" sz="1200" b="0" i="0" kern="1200" dirty="0" smtClean="0">
                <a:solidFill>
                  <a:schemeClr val="tx1"/>
                </a:solidFill>
                <a:effectLst/>
                <a:latin typeface="+mn-lt"/>
                <a:ea typeface="+mn-ea"/>
                <a:cs typeface="+mn-cs"/>
              </a:rPr>
              <a:t>）的主席</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至今，还没有统一的“机器学习”定义。</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fld id="{70892B5D-4C12-4694-9357-C4D47F78D8D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人工智能：机器展现的人类智能</a:t>
            </a:r>
            <a:endParaRPr lang="zh-CN" altLang="en-US" dirty="0"/>
          </a:p>
          <a:p>
            <a:r>
              <a:rPr lang="zh-CN" altLang="en-US" dirty="0"/>
              <a:t>机器学习：计算机利用已有的数据(经验)，得出了某种模型，并利用此模型预测未来的一种方法。</a:t>
            </a:r>
            <a:endParaRPr lang="zh-CN" altLang="en-US" dirty="0"/>
          </a:p>
          <a:p>
            <a:r>
              <a:rPr lang="zh-CN" altLang="en-US" dirty="0"/>
              <a:t>深度学习：实现机器学习的一种技术</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kern="1200" dirty="0" smtClean="0">
                <a:solidFill>
                  <a:schemeClr val="tx1"/>
                </a:solidFill>
                <a:effectLst/>
                <a:latin typeface="+mn-lt"/>
                <a:ea typeface="+mn-ea"/>
                <a:cs typeface="+mn-cs"/>
              </a:rPr>
              <a:t>这幅图上的人是当今机器学习界的执牛耳者。</a:t>
            </a:r>
            <a:r>
              <a:rPr lang="en-US" altLang="zh-CN" smtClean="0">
                <a:latin typeface="Calibri" panose="020F0502020204030204" charset="0"/>
              </a:rPr>
              <a:t>杰弗里·欣顿（Geoffrey Hinton）</a:t>
            </a:r>
            <a:r>
              <a:rPr lang="en-US" altLang="zh-CN" dirty="0" err="1" smtClean="0">
                <a:latin typeface="Calibri" panose="020F0502020204030204" charset="0"/>
              </a:rPr>
              <a:t>Deep</a:t>
            </a:r>
            <a:r>
              <a:rPr lang="en-US" altLang="zh-CN" dirty="0" smtClean="0">
                <a:latin typeface="Calibri" panose="020F0502020204030204" charset="0"/>
              </a:rPr>
              <a:t> Learning</a:t>
            </a:r>
            <a:r>
              <a:rPr lang="zh-CN" altLang="en-US" dirty="0" smtClean="0">
                <a:latin typeface="Calibri" panose="020F0502020204030204" charset="0"/>
              </a:rPr>
              <a:t>开山祖师爷，多伦多大学教授，“</a:t>
            </a:r>
            <a:r>
              <a:rPr lang="en-US" altLang="zh-CN" dirty="0" smtClean="0">
                <a:latin typeface="Calibri" panose="020F0502020204030204" charset="0"/>
              </a:rPr>
              <a:t>Google</a:t>
            </a:r>
            <a:r>
              <a:rPr lang="zh-CN" altLang="en-US" dirty="0" smtClean="0">
                <a:latin typeface="Calibri" panose="020F0502020204030204" charset="0"/>
              </a:rPr>
              <a:t>大脑”的负责人</a:t>
            </a:r>
            <a:r>
              <a:rPr lang="zh-CN" altLang="en-US" sz="1200" b="0" i="0" kern="1200" dirty="0" smtClean="0">
                <a:solidFill>
                  <a:schemeClr val="tx1"/>
                </a:solidFill>
                <a:effectLst/>
                <a:latin typeface="+mn-lt"/>
                <a:ea typeface="+mn-ea"/>
                <a:cs typeface="+mn-cs"/>
              </a:rPr>
              <a:t>。</a:t>
            </a:r>
            <a:r>
              <a:rPr lang="en-US" altLang="zh-CN" sz="1200" b="0" i="0" kern="1200" smtClean="0">
                <a:solidFill>
                  <a:schemeClr val="tx1"/>
                </a:solidFill>
                <a:effectLst/>
                <a:latin typeface="+mn-lt"/>
                <a:ea typeface="+mn-ea"/>
                <a:cs typeface="+mn-cs"/>
              </a:rPr>
              <a:t>杨立昆（Yann LeCun）</a:t>
            </a:r>
            <a:r>
              <a:rPr lang="zh-CN" altLang="en-US" sz="1200" b="0" i="0" kern="1200" dirty="0" smtClean="0">
                <a:solidFill>
                  <a:schemeClr val="tx1"/>
                </a:solidFill>
                <a:effectLst/>
                <a:latin typeface="+mn-lt"/>
                <a:ea typeface="+mn-ea"/>
                <a:cs typeface="+mn-cs"/>
              </a:rPr>
              <a:t>纽约大学教授，</a:t>
            </a:r>
            <a:r>
              <a:rPr lang="en-US" altLang="zh-CN" dirty="0" smtClean="0">
                <a:solidFill>
                  <a:schemeClr val="bg1"/>
                </a:solidFill>
                <a:latin typeface="Calibri" panose="020F0502020204030204" charset="0"/>
              </a:rPr>
              <a:t>Facebook</a:t>
            </a:r>
            <a:r>
              <a:rPr lang="zh-CN" altLang="en-US" dirty="0" smtClean="0">
                <a:solidFill>
                  <a:schemeClr val="bg1"/>
                </a:solidFill>
                <a:latin typeface="Calibri" panose="020F0502020204030204" charset="0"/>
              </a:rPr>
              <a:t>人工智能实验室主任、深度学习界的泰斗。本吉奥（ Bengio ）</a:t>
            </a:r>
            <a:r>
              <a:rPr lang="en-US" altLang="zh-CN" sz="1200" b="0" i="0" kern="1200" dirty="0" smtClean="0">
                <a:solidFill>
                  <a:schemeClr val="tx1"/>
                </a:solidFill>
                <a:effectLst/>
                <a:latin typeface="+mn-lt"/>
                <a:ea typeface="+mn-ea"/>
                <a:cs typeface="+mn-cs"/>
              </a:rPr>
              <a:t>共同获得了2018年计算机科学的最高奖项——ACM图灵奖</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Andrew Ng</a:t>
            </a:r>
            <a:r>
              <a:rPr lang="zh-CN" altLang="en-US" sz="1200" b="0" i="0" kern="1200" dirty="0" smtClean="0">
                <a:solidFill>
                  <a:schemeClr val="tx1"/>
                </a:solidFill>
                <a:effectLst/>
                <a:latin typeface="+mn-lt"/>
                <a:ea typeface="+mn-ea"/>
                <a:cs typeface="+mn-cs"/>
              </a:rPr>
              <a:t>，中文名吴恩达，斯坦福大学副教授，曾经是是“百度大脑”的负责人与百度首席科学家。</a:t>
            </a:r>
            <a:r>
              <a:rPr lang="en-US" altLang="zh-CN" dirty="0" err="1" smtClean="0"/>
              <a:t>LeCun</a:t>
            </a:r>
            <a:r>
              <a:rPr lang="zh-CN" altLang="en-US" dirty="0" smtClean="0"/>
              <a:t>是</a:t>
            </a:r>
            <a:r>
              <a:rPr lang="en-US" altLang="zh-CN" dirty="0" smtClean="0"/>
              <a:t>Hinton</a:t>
            </a:r>
            <a:r>
              <a:rPr lang="zh-CN" altLang="en-US" dirty="0" smtClean="0"/>
              <a:t>的博士生，另一位人工智能大师</a:t>
            </a:r>
            <a:r>
              <a:rPr lang="en-US" altLang="zh-CN" dirty="0" smtClean="0"/>
              <a:t>Jordan</a:t>
            </a:r>
            <a:r>
              <a:rPr lang="zh-CN" altLang="en-US" dirty="0" smtClean="0"/>
              <a:t>曾经申请过</a:t>
            </a:r>
            <a:r>
              <a:rPr lang="en-US" altLang="zh-CN" dirty="0" smtClean="0"/>
              <a:t>Hinton</a:t>
            </a:r>
            <a:r>
              <a:rPr lang="zh-CN" altLang="en-US" dirty="0" smtClean="0"/>
              <a:t>的博士生，</a:t>
            </a:r>
            <a:r>
              <a:rPr lang="en-US" altLang="zh-CN" dirty="0" err="1" smtClean="0"/>
              <a:t>Bengio </a:t>
            </a:r>
            <a:r>
              <a:rPr lang="zh-CN" altLang="en-US" dirty="0" smtClean="0"/>
              <a:t>是</a:t>
            </a:r>
            <a:r>
              <a:rPr lang="en-US" altLang="zh-CN" dirty="0" smtClean="0"/>
              <a:t>Jordan</a:t>
            </a:r>
            <a:r>
              <a:rPr lang="zh-CN" altLang="en-US" dirty="0" smtClean="0"/>
              <a:t>的博士后，</a:t>
            </a:r>
            <a:r>
              <a:rPr lang="en-US" altLang="zh-CN" dirty="0" smtClean="0"/>
              <a:t>Andrew Ng</a:t>
            </a:r>
            <a:r>
              <a:rPr lang="zh-CN" altLang="en-US" dirty="0" smtClean="0"/>
              <a:t>是</a:t>
            </a:r>
            <a:r>
              <a:rPr lang="en-US" altLang="zh-CN" dirty="0" smtClean="0"/>
              <a:t>Jordan</a:t>
            </a:r>
            <a:r>
              <a:rPr lang="zh-CN" altLang="en-US" dirty="0" smtClean="0"/>
              <a:t>的博士生，</a:t>
            </a:r>
            <a:r>
              <a:rPr lang="en-US" altLang="zh-CN" dirty="0" err="1" smtClean="0"/>
              <a:t>LeCun</a:t>
            </a:r>
            <a:r>
              <a:rPr lang="zh-CN" altLang="en-US" dirty="0" smtClean="0"/>
              <a:t>与</a:t>
            </a:r>
            <a:r>
              <a:rPr lang="en-US" altLang="zh-CN" dirty="0" err="1" smtClean="0"/>
              <a:t>Bengio</a:t>
            </a:r>
            <a:r>
              <a:rPr lang="zh-CN" altLang="en-US" dirty="0" smtClean="0"/>
              <a:t>曾经是同事。这几位大师互相之间有着很深的渊源。</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kern="1200" dirty="0" smtClean="0">
                <a:solidFill>
                  <a:schemeClr val="tx1"/>
                </a:solidFill>
                <a:effectLst/>
                <a:latin typeface="+mn-lt"/>
                <a:ea typeface="+mn-ea"/>
                <a:cs typeface="+mn-cs"/>
              </a:rPr>
              <a:t>这幅图上的人是当今机器学习界的执牛耳者。</a:t>
            </a:r>
            <a:r>
              <a:rPr lang="en-US" altLang="zh-CN" smtClean="0">
                <a:latin typeface="Calibri" panose="020F0502020204030204" charset="0"/>
              </a:rPr>
              <a:t>杰弗里·欣顿（Geoffrey Hinton）</a:t>
            </a:r>
            <a:r>
              <a:rPr lang="en-US" altLang="zh-CN" dirty="0" err="1" smtClean="0">
                <a:latin typeface="Calibri" panose="020F0502020204030204" charset="0"/>
              </a:rPr>
              <a:t>Deep</a:t>
            </a:r>
            <a:r>
              <a:rPr lang="en-US" altLang="zh-CN" dirty="0" smtClean="0">
                <a:latin typeface="Calibri" panose="020F0502020204030204" charset="0"/>
              </a:rPr>
              <a:t> Learning</a:t>
            </a:r>
            <a:r>
              <a:rPr lang="zh-CN" altLang="en-US" dirty="0" smtClean="0">
                <a:latin typeface="Calibri" panose="020F0502020204030204" charset="0"/>
              </a:rPr>
              <a:t>开山祖师爷，多伦多大学教授，“</a:t>
            </a:r>
            <a:r>
              <a:rPr lang="en-US" altLang="zh-CN" dirty="0" smtClean="0">
                <a:latin typeface="Calibri" panose="020F0502020204030204" charset="0"/>
              </a:rPr>
              <a:t>Google</a:t>
            </a:r>
            <a:r>
              <a:rPr lang="zh-CN" altLang="en-US" dirty="0" smtClean="0">
                <a:latin typeface="Calibri" panose="020F0502020204030204" charset="0"/>
              </a:rPr>
              <a:t>大脑”的负责人</a:t>
            </a:r>
            <a:r>
              <a:rPr lang="zh-CN" altLang="en-US" sz="1200" b="0" i="0" kern="1200" dirty="0" smtClean="0">
                <a:solidFill>
                  <a:schemeClr val="tx1"/>
                </a:solidFill>
                <a:effectLst/>
                <a:latin typeface="+mn-lt"/>
                <a:ea typeface="+mn-ea"/>
                <a:cs typeface="+mn-cs"/>
              </a:rPr>
              <a:t>。</a:t>
            </a:r>
            <a:r>
              <a:rPr lang="en-US" altLang="zh-CN" sz="1200" b="0" i="0" kern="1200" smtClean="0">
                <a:solidFill>
                  <a:schemeClr val="tx1"/>
                </a:solidFill>
                <a:effectLst/>
                <a:latin typeface="+mn-lt"/>
                <a:ea typeface="+mn-ea"/>
                <a:cs typeface="+mn-cs"/>
              </a:rPr>
              <a:t>杨立昆（Yann LeCun）</a:t>
            </a:r>
            <a:r>
              <a:rPr lang="zh-CN" altLang="en-US" sz="1200" b="0" i="0" kern="1200" dirty="0" smtClean="0">
                <a:solidFill>
                  <a:schemeClr val="tx1"/>
                </a:solidFill>
                <a:effectLst/>
                <a:latin typeface="+mn-lt"/>
                <a:ea typeface="+mn-ea"/>
                <a:cs typeface="+mn-cs"/>
              </a:rPr>
              <a:t>纽约大学教授，</a:t>
            </a:r>
            <a:r>
              <a:rPr lang="en-US" altLang="zh-CN" dirty="0" smtClean="0">
                <a:solidFill>
                  <a:schemeClr val="bg1"/>
                </a:solidFill>
                <a:latin typeface="Calibri" panose="020F0502020204030204" charset="0"/>
              </a:rPr>
              <a:t>Facebook</a:t>
            </a:r>
            <a:r>
              <a:rPr lang="zh-CN" altLang="en-US" dirty="0" smtClean="0">
                <a:solidFill>
                  <a:schemeClr val="bg1"/>
                </a:solidFill>
                <a:latin typeface="Calibri" panose="020F0502020204030204" charset="0"/>
              </a:rPr>
              <a:t>人工智能实验室主任、深度学习界的泰斗。本吉奥（ Bengio ）</a:t>
            </a:r>
            <a:r>
              <a:rPr lang="en-US" altLang="zh-CN" sz="1200" b="0" i="0" kern="1200" dirty="0" smtClean="0">
                <a:solidFill>
                  <a:schemeClr val="tx1"/>
                </a:solidFill>
                <a:effectLst/>
                <a:latin typeface="+mn-lt"/>
                <a:ea typeface="+mn-ea"/>
                <a:cs typeface="+mn-cs"/>
              </a:rPr>
              <a:t>共同获得了2018年计算机科学的最高奖项——ACM图灵奖.</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kern="1200" dirty="0" smtClean="0">
                <a:solidFill>
                  <a:schemeClr val="tx1"/>
                </a:solidFill>
                <a:effectLst/>
                <a:latin typeface="+mn-lt"/>
                <a:ea typeface="+mn-ea"/>
                <a:cs typeface="+mn-cs"/>
              </a:rPr>
              <a:t>Andrew Ng</a:t>
            </a:r>
            <a:r>
              <a:rPr lang="zh-CN" altLang="en-US" sz="1200" b="0" i="0" kern="1200" dirty="0" smtClean="0">
                <a:solidFill>
                  <a:schemeClr val="tx1"/>
                </a:solidFill>
                <a:effectLst/>
                <a:latin typeface="+mn-lt"/>
                <a:ea typeface="+mn-ea"/>
                <a:cs typeface="+mn-cs"/>
              </a:rPr>
              <a:t>，中文名吴恩达，斯坦福大学副教授，曾经是是“百度大脑”的负责人与百度首席科学家。</a:t>
            </a:r>
            <a:r>
              <a:rPr lang="en-US" altLang="zh-CN" dirty="0" err="1" smtClean="0"/>
              <a:t>LeCun</a:t>
            </a:r>
            <a:r>
              <a:rPr lang="zh-CN" altLang="en-US" dirty="0" smtClean="0"/>
              <a:t>是</a:t>
            </a:r>
            <a:r>
              <a:rPr lang="en-US" altLang="zh-CN" dirty="0" smtClean="0"/>
              <a:t>Hinton</a:t>
            </a:r>
            <a:r>
              <a:rPr lang="zh-CN" altLang="en-US" dirty="0" smtClean="0"/>
              <a:t>的博士生，另一位人工智能大师</a:t>
            </a:r>
            <a:r>
              <a:rPr lang="en-US" altLang="zh-CN" dirty="0" smtClean="0"/>
              <a:t>Jordan</a:t>
            </a:r>
            <a:r>
              <a:rPr lang="zh-CN" altLang="en-US" dirty="0" smtClean="0"/>
              <a:t>曾经申请过</a:t>
            </a:r>
            <a:r>
              <a:rPr lang="en-US" altLang="zh-CN" dirty="0" smtClean="0"/>
              <a:t>Hinton</a:t>
            </a:r>
            <a:r>
              <a:rPr lang="zh-CN" altLang="en-US" dirty="0" smtClean="0"/>
              <a:t>的博士生，</a:t>
            </a:r>
            <a:r>
              <a:rPr lang="en-US" altLang="zh-CN" dirty="0" err="1" smtClean="0"/>
              <a:t>Bengio </a:t>
            </a:r>
            <a:r>
              <a:rPr lang="zh-CN" altLang="en-US" dirty="0" smtClean="0"/>
              <a:t>是</a:t>
            </a:r>
            <a:r>
              <a:rPr lang="en-US" altLang="zh-CN" dirty="0" smtClean="0"/>
              <a:t>Jordan</a:t>
            </a:r>
            <a:r>
              <a:rPr lang="zh-CN" altLang="en-US" dirty="0" smtClean="0"/>
              <a:t>的博士后，</a:t>
            </a:r>
            <a:r>
              <a:rPr lang="en-US" altLang="zh-CN" dirty="0" smtClean="0"/>
              <a:t>Andrew Ng</a:t>
            </a:r>
            <a:r>
              <a:rPr lang="zh-CN" altLang="en-US" dirty="0" smtClean="0"/>
              <a:t>是</a:t>
            </a:r>
            <a:r>
              <a:rPr lang="en-US" altLang="zh-CN" dirty="0" smtClean="0"/>
              <a:t>Jordan</a:t>
            </a:r>
            <a:r>
              <a:rPr lang="zh-CN" altLang="en-US" dirty="0" smtClean="0"/>
              <a:t>的博士生，</a:t>
            </a:r>
            <a:r>
              <a:rPr lang="en-US" altLang="zh-CN" dirty="0" err="1" smtClean="0"/>
              <a:t>LeCun</a:t>
            </a:r>
            <a:r>
              <a:rPr lang="zh-CN" altLang="en-US" dirty="0" smtClean="0"/>
              <a:t>与</a:t>
            </a:r>
            <a:r>
              <a:rPr lang="en-US" altLang="zh-CN" dirty="0" err="1" smtClean="0"/>
              <a:t>Bengio</a:t>
            </a:r>
            <a:r>
              <a:rPr lang="zh-CN" altLang="en-US" dirty="0" smtClean="0"/>
              <a:t>曾经是同事。这几位大师互相之间有着很深的渊源。</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kern="1200" dirty="0" smtClean="0">
                <a:solidFill>
                  <a:schemeClr val="tx1"/>
                </a:solidFill>
                <a:effectLst/>
                <a:latin typeface="+mn-lt"/>
                <a:ea typeface="+mn-ea"/>
                <a:cs typeface="+mn-cs"/>
              </a:rPr>
              <a:t>这幅图上的人是当今机器学习界的执牛耳者。</a:t>
            </a:r>
            <a:r>
              <a:rPr lang="en-US" altLang="zh-CN" smtClean="0">
                <a:latin typeface="Calibri" panose="020F0502020204030204" charset="0"/>
              </a:rPr>
              <a:t>杰弗里·欣顿（Geoffrey Hinton）</a:t>
            </a:r>
            <a:r>
              <a:rPr lang="en-US" altLang="zh-CN" dirty="0" err="1" smtClean="0">
                <a:latin typeface="Calibri" panose="020F0502020204030204" charset="0"/>
              </a:rPr>
              <a:t>Deep</a:t>
            </a:r>
            <a:r>
              <a:rPr lang="en-US" altLang="zh-CN" dirty="0" smtClean="0">
                <a:latin typeface="Calibri" panose="020F0502020204030204" charset="0"/>
              </a:rPr>
              <a:t> Learning</a:t>
            </a:r>
            <a:r>
              <a:rPr lang="zh-CN" altLang="en-US" dirty="0" smtClean="0">
                <a:latin typeface="Calibri" panose="020F0502020204030204" charset="0"/>
              </a:rPr>
              <a:t>开山祖师爷，多伦多大学教授，“</a:t>
            </a:r>
            <a:r>
              <a:rPr lang="en-US" altLang="zh-CN" dirty="0" smtClean="0">
                <a:latin typeface="Calibri" panose="020F0502020204030204" charset="0"/>
              </a:rPr>
              <a:t>Google</a:t>
            </a:r>
            <a:r>
              <a:rPr lang="zh-CN" altLang="en-US" dirty="0" smtClean="0">
                <a:latin typeface="Calibri" panose="020F0502020204030204" charset="0"/>
              </a:rPr>
              <a:t>大脑”的负责人</a:t>
            </a:r>
            <a:r>
              <a:rPr lang="zh-CN" altLang="en-US" sz="1200" b="0" i="0" kern="1200" dirty="0" smtClean="0">
                <a:solidFill>
                  <a:schemeClr val="tx1"/>
                </a:solidFill>
                <a:effectLst/>
                <a:latin typeface="+mn-lt"/>
                <a:ea typeface="+mn-ea"/>
                <a:cs typeface="+mn-cs"/>
              </a:rPr>
              <a:t>。</a:t>
            </a:r>
            <a:r>
              <a:rPr lang="en-US" altLang="zh-CN" sz="1200" b="0" i="0" kern="1200" smtClean="0">
                <a:solidFill>
                  <a:schemeClr val="tx1"/>
                </a:solidFill>
                <a:effectLst/>
                <a:latin typeface="+mn-lt"/>
                <a:ea typeface="+mn-ea"/>
                <a:cs typeface="+mn-cs"/>
              </a:rPr>
              <a:t>杨立昆（Yann LeCun）</a:t>
            </a:r>
            <a:r>
              <a:rPr lang="zh-CN" altLang="en-US" sz="1200" b="0" i="0" kern="1200" dirty="0" smtClean="0">
                <a:solidFill>
                  <a:schemeClr val="tx1"/>
                </a:solidFill>
                <a:effectLst/>
                <a:latin typeface="+mn-lt"/>
                <a:ea typeface="+mn-ea"/>
                <a:cs typeface="+mn-cs"/>
              </a:rPr>
              <a:t>纽约大学教授，</a:t>
            </a:r>
            <a:r>
              <a:rPr lang="en-US" altLang="zh-CN" dirty="0" smtClean="0">
                <a:solidFill>
                  <a:schemeClr val="bg1"/>
                </a:solidFill>
                <a:latin typeface="Calibri" panose="020F0502020204030204" charset="0"/>
              </a:rPr>
              <a:t>Facebook</a:t>
            </a:r>
            <a:r>
              <a:rPr lang="zh-CN" altLang="en-US" dirty="0" smtClean="0">
                <a:solidFill>
                  <a:schemeClr val="bg1"/>
                </a:solidFill>
                <a:latin typeface="Calibri" panose="020F0502020204030204" charset="0"/>
              </a:rPr>
              <a:t>人工智能实验室主任、深度学习界的泰斗。本吉奥（ Bengio ）</a:t>
            </a:r>
            <a:r>
              <a:rPr lang="en-US" altLang="zh-CN" sz="1200" b="0" i="0" kern="1200" dirty="0" smtClean="0">
                <a:solidFill>
                  <a:schemeClr val="tx1"/>
                </a:solidFill>
                <a:effectLst/>
                <a:latin typeface="+mn-lt"/>
                <a:ea typeface="+mn-ea"/>
                <a:cs typeface="+mn-cs"/>
              </a:rPr>
              <a:t>共同获得了2018年计算机科学的最高奖项——ACM图灵奖.</a:t>
            </a:r>
            <a:endParaRPr lang="en-US" altLang="zh-CN"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kern="1200" dirty="0" smtClean="0">
                <a:solidFill>
                  <a:schemeClr val="tx1"/>
                </a:solidFill>
                <a:effectLst/>
                <a:latin typeface="+mn-lt"/>
                <a:ea typeface="+mn-ea"/>
                <a:cs typeface="+mn-cs"/>
              </a:rPr>
              <a:t>Andrew Ng</a:t>
            </a:r>
            <a:r>
              <a:rPr lang="zh-CN" altLang="en-US" sz="1200" b="0" i="0" kern="1200" dirty="0" smtClean="0">
                <a:solidFill>
                  <a:schemeClr val="tx1"/>
                </a:solidFill>
                <a:effectLst/>
                <a:latin typeface="+mn-lt"/>
                <a:ea typeface="+mn-ea"/>
                <a:cs typeface="+mn-cs"/>
              </a:rPr>
              <a:t>，中文名吴恩达，斯坦福大学副教授，曾经是是“百度大脑”的负责人与百度首席科学家。</a:t>
            </a:r>
            <a:r>
              <a:rPr lang="en-US" altLang="zh-CN" dirty="0" err="1" smtClean="0"/>
              <a:t>LeCun</a:t>
            </a:r>
            <a:r>
              <a:rPr lang="zh-CN" altLang="en-US" dirty="0" smtClean="0"/>
              <a:t>是</a:t>
            </a:r>
            <a:r>
              <a:rPr lang="en-US" altLang="zh-CN" dirty="0" smtClean="0"/>
              <a:t>Hinton</a:t>
            </a:r>
            <a:r>
              <a:rPr lang="zh-CN" altLang="en-US" dirty="0" smtClean="0"/>
              <a:t>的博士生，另一位人工智能大师</a:t>
            </a:r>
            <a:r>
              <a:rPr lang="en-US" altLang="zh-CN" dirty="0" smtClean="0"/>
              <a:t>Jordan</a:t>
            </a:r>
            <a:r>
              <a:rPr lang="zh-CN" altLang="en-US" dirty="0" smtClean="0"/>
              <a:t>曾经申请过</a:t>
            </a:r>
            <a:r>
              <a:rPr lang="en-US" altLang="zh-CN" dirty="0" smtClean="0"/>
              <a:t>Hinton</a:t>
            </a:r>
            <a:r>
              <a:rPr lang="zh-CN" altLang="en-US" dirty="0" smtClean="0"/>
              <a:t>的博士生，</a:t>
            </a:r>
            <a:r>
              <a:rPr lang="en-US" altLang="zh-CN" dirty="0" err="1" smtClean="0"/>
              <a:t>Bengio </a:t>
            </a:r>
            <a:r>
              <a:rPr lang="zh-CN" altLang="en-US" dirty="0" smtClean="0"/>
              <a:t>是</a:t>
            </a:r>
            <a:r>
              <a:rPr lang="en-US" altLang="zh-CN" dirty="0" smtClean="0"/>
              <a:t>Jordan</a:t>
            </a:r>
            <a:r>
              <a:rPr lang="zh-CN" altLang="en-US" dirty="0" smtClean="0"/>
              <a:t>的博士后，</a:t>
            </a:r>
            <a:r>
              <a:rPr lang="en-US" altLang="zh-CN" dirty="0" smtClean="0"/>
              <a:t>Andrew Ng</a:t>
            </a:r>
            <a:r>
              <a:rPr lang="zh-CN" altLang="en-US" dirty="0" smtClean="0"/>
              <a:t>是</a:t>
            </a:r>
            <a:r>
              <a:rPr lang="en-US" altLang="zh-CN" dirty="0" smtClean="0"/>
              <a:t>Jordan</a:t>
            </a:r>
            <a:r>
              <a:rPr lang="zh-CN" altLang="en-US" dirty="0" smtClean="0"/>
              <a:t>的博士生，</a:t>
            </a:r>
            <a:r>
              <a:rPr lang="en-US" altLang="zh-CN" dirty="0" err="1" smtClean="0"/>
              <a:t>LeCun</a:t>
            </a:r>
            <a:r>
              <a:rPr lang="zh-CN" altLang="en-US" dirty="0" smtClean="0"/>
              <a:t>与</a:t>
            </a:r>
            <a:r>
              <a:rPr lang="en-US" altLang="zh-CN" dirty="0" err="1" smtClean="0"/>
              <a:t>Bengio</a:t>
            </a:r>
            <a:r>
              <a:rPr lang="zh-CN" altLang="en-US" dirty="0" smtClean="0"/>
              <a:t>曾经是同事。这几位大师互相之间有着很深的渊源。</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kern="1200" dirty="0" smtClean="0">
                <a:solidFill>
                  <a:schemeClr val="tx1"/>
                </a:solidFill>
                <a:effectLst/>
                <a:latin typeface="+mn-lt"/>
                <a:ea typeface="+mn-ea"/>
                <a:cs typeface="+mn-cs"/>
              </a:rPr>
              <a:t>从广义上来说，机器学习是一种能够赋予机器学习的能力以此让它完成直接编程无法完成的功能的方法。但从实践的意义上来说，机器学习是一种通过利用数据，训练出模型，然后使用模型预测的一种方法。</a:t>
            </a:r>
            <a:endParaRPr lang="en-US" altLang="zh-CN" sz="1200" b="0" i="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机器学习无疑是当前数据分析领域的一个热点内容。很多人在平时的工作中都或多或少会用到机器学习的算法。从范围上来说，机器学习跟模式识别，统计学习，数据挖掘是类似的，同时，机器学习与其他领域的处理技术的结合，形成了计算机视觉、语音识别、自然语言处理等交叉学科。因此，一般说数据挖掘时，可以等同于说机器学习。同时，我们平常所说的机器学习应用，应该是通用的，不仅仅局限在结构化数据，还有图像，音频等应用。</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zh-CN" sz="1200" kern="1200" dirty="0" smtClean="0">
                <a:solidFill>
                  <a:schemeClr val="tx1"/>
                </a:solidFill>
                <a:effectLst/>
                <a:latin typeface="+mn-lt"/>
                <a:ea typeface="+mn-ea"/>
                <a:cs typeface="+mn-cs"/>
              </a:rPr>
              <a:t>马哲曾经说过，学习就是从认识到实践再到认识循环往复的过程。</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机器学习算法的两个主要步骤就是获取经验和学以致用</a:t>
            </a:r>
            <a:endParaRPr lang="zh-CN" altLang="zh-CN" sz="1200" kern="1200" dirty="0" smtClean="0">
              <a:solidFill>
                <a:schemeClr val="tx1"/>
              </a:solidFill>
              <a:effectLst/>
              <a:latin typeface="+mn-lt"/>
              <a:ea typeface="+mn-ea"/>
              <a:cs typeface="+mn-cs"/>
            </a:endParaRPr>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简单说一点，之所以最左边写了</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数学基础</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典型机器学习算法</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编程基础</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三个并行的部分，是因为机器学习是一个将数学</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算法理论和工程实践紧密结合的领域，需要扎实的理论基础帮助引导数据分析与模型调优，同时也需要精湛的工程开发能力去高效化地训练和部署模型和服务。</a:t>
            </a:r>
            <a:endParaRPr lang="zh-CN" altLang="en-US" sz="1200" b="0" i="0" kern="1200" dirty="0" smtClean="0">
              <a:solidFill>
                <a:schemeClr val="tx1"/>
              </a:solidFill>
              <a:effectLst/>
              <a:latin typeface="Arial" panose="020B0604020202020204" pitchFamily="34" charset="0"/>
              <a:ea typeface="+mn-ea"/>
              <a:cs typeface="+mn-cs"/>
            </a:endParaRPr>
          </a:p>
          <a:p>
            <a:r>
              <a:rPr lang="zh-CN" altLang="en-US" sz="1200" b="0" i="0" kern="1200" dirty="0" smtClean="0">
                <a:solidFill>
                  <a:schemeClr val="tx1"/>
                </a:solidFill>
                <a:effectLst/>
                <a:latin typeface="Arial" panose="020B0604020202020204" pitchFamily="34" charset="0"/>
                <a:ea typeface="+mn-ea"/>
                <a:cs typeface="+mn-cs"/>
              </a:rPr>
              <a:t>需要多说一句的是，在互联网领域从事机器学习的人，有</a:t>
            </a:r>
            <a:r>
              <a:rPr lang="en-US" altLang="zh-CN" sz="1200" b="0" i="0" kern="1200" dirty="0" smtClean="0">
                <a:solidFill>
                  <a:schemeClr val="tx1"/>
                </a:solidFill>
                <a:effectLst/>
                <a:latin typeface="Arial" panose="020B0604020202020204" pitchFamily="34" charset="0"/>
                <a:ea typeface="+mn-ea"/>
                <a:cs typeface="+mn-cs"/>
              </a:rPr>
              <a:t>2</a:t>
            </a:r>
            <a:r>
              <a:rPr lang="zh-CN" altLang="en-US" sz="1200" b="0" i="0" kern="1200" dirty="0" smtClean="0">
                <a:solidFill>
                  <a:schemeClr val="tx1"/>
                </a:solidFill>
                <a:effectLst/>
                <a:latin typeface="Arial" panose="020B0604020202020204" pitchFamily="34" charset="0"/>
                <a:ea typeface="+mn-ea"/>
                <a:cs typeface="+mn-cs"/>
              </a:rPr>
              <a:t>类背景的人比较多，其中一部分</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很大一部分</a:t>
            </a:r>
            <a:r>
              <a:rPr lang="en-US" altLang="zh-CN" sz="1200" b="0" i="0" kern="1200" dirty="0" smtClean="0">
                <a:solidFill>
                  <a:schemeClr val="tx1"/>
                </a:solidFill>
                <a:effectLst/>
                <a:latin typeface="Arial" panose="020B0604020202020204" pitchFamily="34" charset="0"/>
                <a:ea typeface="+mn-ea"/>
                <a:cs typeface="+mn-cs"/>
              </a:rPr>
              <a:t>)</a:t>
            </a:r>
            <a:r>
              <a:rPr lang="zh-CN" altLang="en-US" sz="1200" b="0" i="0" kern="1200" dirty="0" smtClean="0">
                <a:solidFill>
                  <a:schemeClr val="tx1"/>
                </a:solidFill>
                <a:effectLst/>
                <a:latin typeface="Arial" panose="020B0604020202020204" pitchFamily="34" charset="0"/>
                <a:ea typeface="+mn-ea"/>
                <a:cs typeface="+mn-cs"/>
              </a:rPr>
              <a:t>是程序员出身，这类同学工程经验相对会多一些，另一部分是学数学统计领域的同学，这部分同学理论基础相对扎实一些。因此对比上图，</a:t>
            </a:r>
            <a:r>
              <a:rPr lang="en-US" altLang="zh-CN" sz="1200" b="0" i="0" kern="1200" dirty="0" smtClean="0">
                <a:solidFill>
                  <a:schemeClr val="tx1"/>
                </a:solidFill>
                <a:effectLst/>
                <a:latin typeface="Arial" panose="020B0604020202020204" pitchFamily="34" charset="0"/>
                <a:ea typeface="+mn-ea"/>
                <a:cs typeface="+mn-cs"/>
              </a:rPr>
              <a:t>2</a:t>
            </a:r>
            <a:r>
              <a:rPr lang="zh-CN" altLang="en-US" sz="1200" b="0" i="0" kern="1200" dirty="0" smtClean="0">
                <a:solidFill>
                  <a:schemeClr val="tx1"/>
                </a:solidFill>
                <a:effectLst/>
                <a:latin typeface="Arial" panose="020B0604020202020204" pitchFamily="34" charset="0"/>
                <a:ea typeface="+mn-ea"/>
                <a:cs typeface="+mn-cs"/>
              </a:rPr>
              <a:t>类同学入门机器学习，所欠缺和需要加强的部分是不一样的。</a:t>
            </a:r>
            <a:endParaRPr lang="zh-CN" altLang="en-US" sz="1200" b="0" i="0" kern="1200" dirty="0" smtClean="0">
              <a:solidFill>
                <a:schemeClr val="tx1"/>
              </a:solidFill>
              <a:effectLst/>
              <a:latin typeface="Arial" panose="020B0604020202020204" pitchFamily="34" charset="0"/>
              <a:ea typeface="+mn-ea"/>
              <a:cs typeface="+mn-cs"/>
            </a:endParaRPr>
          </a:p>
          <a:p>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dirty="0" smtClean="0">
                <a:latin typeface="黑体" panose="02010609060101010101" pitchFamily="49" charset="-122"/>
                <a:ea typeface="黑体" panose="02010609060101010101" pitchFamily="49" charset="-122"/>
              </a:rPr>
              <a:t>BP</a:t>
            </a:r>
            <a:r>
              <a:rPr lang="zh-CN" altLang="en-US" dirty="0" smtClean="0">
                <a:latin typeface="黑体" panose="02010609060101010101" pitchFamily="49" charset="-122"/>
                <a:ea typeface="黑体" panose="02010609060101010101" pitchFamily="49" charset="-122"/>
              </a:rPr>
              <a:t>人工神经网络基本原理</a:t>
            </a:r>
            <a:r>
              <a:rPr lang="zh-CN" altLang="en-US" dirty="0" smtClean="0"/>
              <a:t>是模拟人的大脑对外界环境接收的信息（</a:t>
            </a:r>
            <a:r>
              <a:rPr lang="zh-CN" altLang="en-US" dirty="0" smtClean="0">
                <a:solidFill>
                  <a:srgbClr val="C00000"/>
                </a:solidFill>
                <a:latin typeface="黑体" panose="02010609060101010101" pitchFamily="49" charset="-122"/>
                <a:ea typeface="黑体" panose="02010609060101010101" pitchFamily="49" charset="-122"/>
              </a:rPr>
              <a:t>初始输入</a:t>
            </a:r>
            <a:r>
              <a:rPr lang="zh-CN" altLang="en-US" dirty="0" smtClean="0"/>
              <a:t>），进行不断的实践改进（</a:t>
            </a:r>
            <a:r>
              <a:rPr lang="zh-CN" altLang="en-US" dirty="0" smtClean="0">
                <a:solidFill>
                  <a:srgbClr val="C00000"/>
                </a:solidFill>
                <a:latin typeface="黑体" panose="02010609060101010101" pitchFamily="49" charset="-122"/>
                <a:ea typeface="黑体" panose="02010609060101010101" pitchFamily="49" charset="-122"/>
              </a:rPr>
              <a:t>激励和传递函数，误差和阈值改正函数</a:t>
            </a:r>
            <a:r>
              <a:rPr lang="zh-CN" altLang="en-US" dirty="0" smtClean="0"/>
              <a:t>），达到或接近预期目标（</a:t>
            </a:r>
            <a:r>
              <a:rPr lang="zh-CN" altLang="en-US" dirty="0" smtClean="0">
                <a:solidFill>
                  <a:srgbClr val="C00000"/>
                </a:solidFill>
                <a:latin typeface="黑体" panose="02010609060101010101" pitchFamily="49" charset="-122"/>
                <a:ea typeface="黑体" panose="02010609060101010101" pitchFamily="49" charset="-122"/>
              </a:rPr>
              <a:t>目标向量</a:t>
            </a:r>
            <a:r>
              <a:rPr lang="zh-CN" altLang="en-US" dirty="0" smtClean="0"/>
              <a:t>），从而获取学习经验方法（</a:t>
            </a:r>
            <a:r>
              <a:rPr lang="zh-CN" altLang="en-US" dirty="0" smtClean="0">
                <a:solidFill>
                  <a:srgbClr val="C00000"/>
                </a:solidFill>
                <a:latin typeface="黑体" panose="02010609060101010101" pitchFamily="49" charset="-122"/>
                <a:ea typeface="黑体" panose="02010609060101010101" pitchFamily="49" charset="-122"/>
              </a:rPr>
              <a:t>网络连接权阵和结点阈值</a:t>
            </a:r>
            <a:r>
              <a:rPr lang="zh-CN" altLang="en-US" dirty="0" smtClean="0"/>
              <a:t>），并学以致用（</a:t>
            </a:r>
            <a:r>
              <a:rPr lang="zh-CN" altLang="en-US" dirty="0" smtClean="0">
                <a:solidFill>
                  <a:srgbClr val="C00000"/>
                </a:solidFill>
                <a:latin typeface="黑体" panose="02010609060101010101" pitchFamily="49" charset="-122"/>
                <a:ea typeface="黑体" panose="02010609060101010101" pitchFamily="49" charset="-122"/>
              </a:rPr>
              <a:t>网络仿真</a:t>
            </a:r>
            <a:r>
              <a:rPr lang="zh-CN" altLang="en-US" dirty="0" smtClean="0"/>
              <a:t>）的过程。</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effectLst/>
                <a:latin typeface="+mn-lt"/>
                <a:ea typeface="+mn-ea"/>
                <a:cs typeface="+mn-cs"/>
              </a:rPr>
              <a:t>机器学习有很多算法，主要是设计一个学习模型，通过导师学习来训练出模型的参数，这些模型的参数就是我们所获取的经验知识，然后将测试数据输入到模型中，既可以得到分类或预测的结果。</a:t>
            </a:r>
            <a:endParaRPr lang="zh-CN" altLang="zh-CN" sz="1200" kern="1200" dirty="0" smtClean="0">
              <a:solidFill>
                <a:schemeClr val="tx1"/>
              </a:solidFill>
              <a:effectLst/>
              <a:latin typeface="+mn-lt"/>
              <a:ea typeface="+mn-ea"/>
              <a:cs typeface="+mn-cs"/>
            </a:endParaRP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网络下载、网络爬虫、数据库读取、开放数据</a:t>
            </a:r>
            <a:endParaRPr lang="zh-CN" altLang="en-US"/>
          </a:p>
          <a:p>
            <a:r>
              <a:rPr lang="zh-CN" altLang="en-US" dirty="0">
                <a:sym typeface="+mn-ea"/>
              </a:rPr>
              <a:t>数据清理和格式化、探索性数据分析</a:t>
            </a:r>
            <a:r>
              <a:rPr lang="en-US" altLang="zh-CN" dirty="0">
                <a:sym typeface="+mn-ea"/>
              </a:rPr>
              <a:t>(EDA)</a:t>
            </a:r>
            <a:endParaRPr lang="en-US" altLang="zh-CN" dirty="0">
              <a:sym typeface="+mn-ea"/>
            </a:endParaRPr>
          </a:p>
          <a:p>
            <a:pPr indent="0">
              <a:lnSpc>
                <a:spcPct val="150000"/>
              </a:lnSpc>
              <a:buFont typeface="Arial" panose="020B0604020202020204" pitchFamily="34" charset="0"/>
              <a:buNone/>
            </a:pPr>
            <a:r>
              <a:rPr lang="zh-CN" altLang="en-US" dirty="0">
                <a:sym typeface="+mn-ea"/>
              </a:rPr>
              <a:t>特征工程、特征选择</a:t>
            </a:r>
            <a:endParaRPr lang="zh-CN" altLang="en-US" dirty="0">
              <a:sym typeface="+mn-ea"/>
            </a:endParaRPr>
          </a:p>
          <a:p>
            <a:pPr indent="0">
              <a:lnSpc>
                <a:spcPct val="150000"/>
              </a:lnSpc>
              <a:buFont typeface="Arial" panose="020B0604020202020204" pitchFamily="34" charset="0"/>
              <a:buNone/>
            </a:pPr>
            <a:r>
              <a:rPr lang="zh-CN" altLang="en-US" dirty="0">
                <a:sym typeface="+mn-ea"/>
              </a:rPr>
              <a:t>基于性能指标比较几种机器学习模型、对最佳模型执行超参数调整、在测试集上评估最佳模型</a:t>
            </a:r>
            <a:r>
              <a:rPr lang="zh-CN" altLang="en-US" dirty="0"/>
              <a:t>、</a:t>
            </a:r>
            <a:r>
              <a:rPr lang="zh-CN" altLang="en-US" dirty="0">
                <a:sym typeface="+mn-ea"/>
              </a:rPr>
              <a:t>解释模型结果、得出结论</a:t>
            </a:r>
            <a:endParaRPr lang="zh-CN" altLang="en-US" dirty="0"/>
          </a:p>
          <a:p>
            <a:pPr indent="0">
              <a:lnSpc>
                <a:spcPct val="150000"/>
              </a:lnSpc>
              <a:buFont typeface="Arial" panose="020B0604020202020204" pitchFamily="34" charset="0"/>
              <a:buNone/>
            </a:pPr>
            <a:endParaRPr lang="zh-CN" altLang="en-US" dirty="0">
              <a:sym typeface="+mn-ea"/>
            </a:endParaRPr>
          </a:p>
          <a:p>
            <a:pPr indent="0">
              <a:lnSpc>
                <a:spcPct val="150000"/>
              </a:lnSpc>
              <a:buFont typeface="Arial" panose="020B0604020202020204" pitchFamily="34" charset="0"/>
              <a:buNone/>
            </a:pPr>
            <a:endParaRPr lang="zh-CN" altLang="en-US" dirty="0">
              <a:sym typeface="+mn-ea"/>
            </a:endParaRPr>
          </a:p>
          <a:p>
            <a:pPr indent="0">
              <a:lnSpc>
                <a:spcPct val="150000"/>
              </a:lnSpc>
              <a:buFont typeface="Arial" panose="020B0604020202020204" pitchFamily="34" charset="0"/>
              <a:buNone/>
            </a:pPr>
            <a:endParaRPr lang="zh-CN" altLang="en-US" dirty="0">
              <a:sym typeface="+mn-ea"/>
            </a:endParaRPr>
          </a:p>
          <a:p>
            <a:pPr indent="0">
              <a:lnSpc>
                <a:spcPct val="150000"/>
              </a:lnSpc>
              <a:buFont typeface="Arial" panose="020B0604020202020204" pitchFamily="34" charset="0"/>
              <a:buNone/>
            </a:pPr>
            <a:endParaRPr lang="zh-CN" altLang="en-US" dirty="0"/>
          </a:p>
          <a:p>
            <a:pPr indent="0">
              <a:lnSpc>
                <a:spcPct val="150000"/>
              </a:lnSpc>
              <a:buFont typeface="Arial" panose="020B0604020202020204" pitchFamily="34" charset="0"/>
              <a:buNone/>
            </a:pPr>
            <a:endParaRPr lang="en-US" altLang="zh-CN" dirty="0">
              <a:sym typeface="+mn-ea"/>
            </a:endParaRPr>
          </a:p>
          <a:p>
            <a:pPr indent="0">
              <a:lnSpc>
                <a:spcPct val="150000"/>
              </a:lnSpc>
              <a:buFont typeface="Arial" panose="020B0604020202020204" pitchFamily="34" charset="0"/>
              <a:buNone/>
            </a:pPr>
            <a:endParaRPr lang="en-US" altLang="zh-CN" dirty="0">
              <a:sym typeface="+mn-ea"/>
            </a:endParaRPr>
          </a:p>
          <a:p>
            <a:pPr indent="0">
              <a:lnSpc>
                <a:spcPct val="150000"/>
              </a:lnSpc>
              <a:buFont typeface="Arial" panose="020B0604020202020204" pitchFamily="34" charset="0"/>
              <a:buNone/>
            </a:pPr>
            <a:endParaRPr lang="zh-CN" altLang="en-US" dirty="0"/>
          </a:p>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通过这张图可以看出，各种不同算法在输入的数据量达到一定级数后，都有相近的高准确度。于是诞生了机器学习界的名言：</a:t>
            </a:r>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90500" lvl="1" indent="0">
              <a:tabLst>
                <a:tab pos="812800" algn="l"/>
              </a:tabLst>
            </a:pPr>
            <a:r>
              <a:rPr lang="zh-CN" altLang="en-US" b="1" dirty="0" smtClean="0">
                <a:solidFill>
                  <a:schemeClr val="tx2"/>
                </a:solidFill>
              </a:rPr>
              <a:t>平滑：去掉数据中的噪声</a:t>
            </a:r>
            <a:endParaRPr lang="zh-CN" altLang="en-US" b="1" dirty="0" smtClean="0">
              <a:solidFill>
                <a:schemeClr val="tx2"/>
              </a:solidFill>
            </a:endParaRPr>
          </a:p>
          <a:p>
            <a:pPr marL="190500" lvl="1" indent="0">
              <a:tabLst>
                <a:tab pos="812800" algn="l"/>
              </a:tabLst>
            </a:pPr>
            <a:r>
              <a:rPr lang="zh-CN" altLang="en-US" b="1" dirty="0" smtClean="0">
                <a:solidFill>
                  <a:schemeClr val="tx2"/>
                </a:solidFill>
              </a:rPr>
              <a:t>聚集：对数据进行汇总和聚集。</a:t>
            </a:r>
            <a:endParaRPr lang="zh-CN" altLang="en-US" b="1" dirty="0" smtClean="0">
              <a:solidFill>
                <a:schemeClr val="tx2"/>
              </a:solidFill>
            </a:endParaRPr>
          </a:p>
          <a:p>
            <a:pPr marL="190500" lvl="1" indent="0">
              <a:tabLst>
                <a:tab pos="812800" algn="l"/>
              </a:tabLst>
            </a:pPr>
            <a:r>
              <a:rPr lang="zh-CN" altLang="en-US" b="1" dirty="0" smtClean="0">
                <a:solidFill>
                  <a:schemeClr val="tx2"/>
                </a:solidFill>
              </a:rPr>
              <a:t>数据概化：使用概念分层，用高层次的概念替换低层次的“原始”数据。</a:t>
            </a:r>
            <a:endParaRPr lang="zh-CN" altLang="en-US" b="1" dirty="0" smtClean="0">
              <a:solidFill>
                <a:schemeClr val="tx2"/>
              </a:solidFill>
            </a:endParaRPr>
          </a:p>
          <a:p>
            <a:pPr marL="190500" lvl="1" indent="0">
              <a:tabLst>
                <a:tab pos="812800" algn="l"/>
              </a:tabLst>
            </a:pPr>
            <a:r>
              <a:rPr lang="zh-CN" altLang="en-US" b="1" dirty="0" smtClean="0">
                <a:solidFill>
                  <a:schemeClr val="tx2"/>
                </a:solidFill>
              </a:rPr>
              <a:t>规范化：将属性数据按比例缩放，使之落入一个特定的区间。</a:t>
            </a:r>
            <a:endParaRPr lang="zh-CN" altLang="en-US" b="1" dirty="0" smtClean="0">
              <a:solidFill>
                <a:schemeClr val="tx2"/>
              </a:solidFill>
            </a:endParaRPr>
          </a:p>
          <a:p>
            <a:pPr marL="190500" lvl="1" indent="0">
              <a:tabLst>
                <a:tab pos="812800" algn="l"/>
              </a:tabLst>
            </a:pPr>
            <a:r>
              <a:rPr lang="zh-CN" altLang="en-US" b="1" dirty="0" smtClean="0">
                <a:solidFill>
                  <a:schemeClr val="tx2"/>
                </a:solidFill>
              </a:rPr>
              <a:t>特征构造：构造新的属性值，帮助数据挖掘过程。</a:t>
            </a:r>
            <a:endParaRPr lang="zh-CN" altLang="en-US" b="1" dirty="0" smtClean="0">
              <a:solidFill>
                <a:schemeClr val="tx2"/>
              </a:solidFill>
            </a:endParaRP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TextEdit="1"/>
          </p:cNvSpPr>
          <p:nvPr>
            <p:ph type="sldImg"/>
          </p:nvPr>
        </p:nvSpPr>
        <p:spPr>
          <a:xfrm>
            <a:off x="995363" y="769938"/>
            <a:ext cx="5113337" cy="3835400"/>
          </a:xfrm>
        </p:spPr>
      </p:sp>
      <p:sp>
        <p:nvSpPr>
          <p:cNvPr id="59395" name="Rectangle 3"/>
          <p:cNvSpPr>
            <a:spLocks noGrp="1"/>
          </p:cNvSpPr>
          <p:nvPr>
            <p:ph type="body" idx="1"/>
          </p:nvPr>
        </p:nvSpPr>
        <p:spPr>
          <a:xfrm>
            <a:off x="946150" y="4860925"/>
            <a:ext cx="5207000" cy="4603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t>大家可以把这篇文章收藏起来，当做工具箱使用。</a:t>
            </a:r>
            <a:endParaRPr kumimoji="0" lang="zh-CN" altLang="zh-CN" sz="1200" b="0" i="0" u="none" strike="noStrike" cap="none" normalizeH="0" baseline="0" dirty="0" smtClean="0">
              <a:ln>
                <a:noFill/>
              </a:ln>
              <a:solidFill>
                <a:schemeClr val="tx1"/>
              </a:solidFill>
              <a:effectLst/>
              <a:latin typeface="Arial" panose="020B0604020202020204" pitchFamily="34" charset="0"/>
            </a:endParaRPr>
          </a:p>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Times New Roman" panose="02020603050405020304" pitchFamily="18" charset="0"/>
                <a:ea typeface="-apple-system"/>
                <a:cs typeface="Times New Roman" panose="02020603050405020304" pitchFamily="18" charset="0"/>
              </a:rPr>
              <a:t>在监督式学习下，输入数据被称为“训练数据”，每组训练数据有一个明确的标识或结果，如对防垃圾邮件系统中“垃圾邮件”“非垃圾邮件”，对手写数字 识别中的“</a:t>
            </a:r>
            <a:r>
              <a:rPr lang="en-US" altLang="zh-CN" sz="1200" dirty="0" smtClean="0">
                <a:latin typeface="Times New Roman" panose="02020603050405020304" pitchFamily="18" charset="0"/>
                <a:ea typeface="-apple-system"/>
                <a:cs typeface="Times New Roman" panose="02020603050405020304" pitchFamily="18" charset="0"/>
              </a:rPr>
              <a:t>1</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2</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3</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4</a:t>
            </a:r>
            <a:r>
              <a:rPr lang="zh-CN" altLang="en-US" sz="1200" dirty="0" smtClean="0">
                <a:latin typeface="Times New Roman" panose="02020603050405020304" pitchFamily="18" charset="0"/>
                <a:ea typeface="-apple-system"/>
                <a:cs typeface="Times New Roman" panose="02020603050405020304" pitchFamily="18" charset="0"/>
              </a:rPr>
              <a:t>”等。在建立预测模型的时候，监督式学习建立一个学习过程，将预测结果与“训练数据”的实际结果进行比较，不断的调整预测模型，直到模型的预测结果达到一个预期的准确率。</a:t>
            </a:r>
            <a:endParaRPr lang="zh-CN" altLang="en-US" sz="1200" dirty="0" smtClean="0">
              <a:latin typeface="Times New Roman" panose="02020603050405020304" pitchFamily="18" charset="0"/>
              <a:ea typeface="-apple-system"/>
              <a:cs typeface="Times New Roman" panose="02020603050405020304" pitchFamily="18" charset="0"/>
            </a:endParaRPr>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Times New Roman" panose="02020603050405020304" pitchFamily="18" charset="0"/>
                <a:ea typeface="-apple-system"/>
                <a:cs typeface="Times New Roman" panose="02020603050405020304" pitchFamily="18" charset="0"/>
              </a:rPr>
              <a:t>在监督式学习下，输入数据被称为“训练数据”，每组训练数据有一个明确的标识或结果，如对防垃圾邮件系统中“垃圾邮件”“非垃圾邮件”，对手写数字 识别中的“</a:t>
            </a:r>
            <a:r>
              <a:rPr lang="en-US" altLang="zh-CN" sz="1200" dirty="0" smtClean="0">
                <a:latin typeface="Times New Roman" panose="02020603050405020304" pitchFamily="18" charset="0"/>
                <a:ea typeface="-apple-system"/>
                <a:cs typeface="Times New Roman" panose="02020603050405020304" pitchFamily="18" charset="0"/>
              </a:rPr>
              <a:t>1</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2</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3</a:t>
            </a:r>
            <a:r>
              <a:rPr lang="zh-CN" altLang="en-US" sz="1200" dirty="0" smtClean="0">
                <a:latin typeface="Times New Roman" panose="02020603050405020304" pitchFamily="18" charset="0"/>
                <a:ea typeface="-apple-system"/>
                <a:cs typeface="Times New Roman" panose="02020603050405020304" pitchFamily="18" charset="0"/>
              </a:rPr>
              <a:t>”，“</a:t>
            </a:r>
            <a:r>
              <a:rPr lang="en-US" altLang="zh-CN" sz="1200" dirty="0" smtClean="0">
                <a:latin typeface="Times New Roman" panose="02020603050405020304" pitchFamily="18" charset="0"/>
                <a:ea typeface="-apple-system"/>
                <a:cs typeface="Times New Roman" panose="02020603050405020304" pitchFamily="18" charset="0"/>
              </a:rPr>
              <a:t>4</a:t>
            </a:r>
            <a:r>
              <a:rPr lang="zh-CN" altLang="en-US" sz="1200" dirty="0" smtClean="0">
                <a:latin typeface="Times New Roman" panose="02020603050405020304" pitchFamily="18" charset="0"/>
                <a:ea typeface="-apple-system"/>
                <a:cs typeface="Times New Roman" panose="02020603050405020304" pitchFamily="18" charset="0"/>
              </a:rPr>
              <a:t>”等。在建立预测模型的时候，监督式学习建立一个学习过程，将预测结果与“训练数据”的实际结果进行比较，不断的调整预测模型，直到模型的预测结果达到一个预期的准确率。</a:t>
            </a:r>
            <a:endParaRPr lang="zh-CN" altLang="en-US" sz="1200" dirty="0" smtClean="0">
              <a:latin typeface="Times New Roman" panose="02020603050405020304" pitchFamily="18" charset="0"/>
              <a:ea typeface="-apple-system"/>
              <a:cs typeface="Times New Roman" panose="02020603050405020304" pitchFamily="18" charset="0"/>
            </a:endParaRPr>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我们再把上述常见问题划到机器学习最典型的</a:t>
            </a:r>
            <a:r>
              <a:rPr lang="en-US" altLang="zh-CN" sz="1200" b="0" i="0" kern="1200" dirty="0" smtClean="0">
                <a:solidFill>
                  <a:schemeClr val="tx1"/>
                </a:solidFill>
                <a:effectLst/>
                <a:latin typeface="Arial" panose="020B0604020202020204" pitchFamily="34" charset="0"/>
                <a:ea typeface="+mn-ea"/>
                <a:cs typeface="+mn-cs"/>
              </a:rPr>
              <a:t>2</a:t>
            </a:r>
            <a:r>
              <a:rPr lang="zh-CN" altLang="en-US" sz="1200" b="0" i="0" kern="1200" dirty="0" smtClean="0">
                <a:solidFill>
                  <a:schemeClr val="tx1"/>
                </a:solidFill>
                <a:effectLst/>
                <a:latin typeface="Arial" panose="020B0604020202020204" pitchFamily="34" charset="0"/>
                <a:ea typeface="+mn-ea"/>
                <a:cs typeface="+mn-cs"/>
              </a:rPr>
              <a:t>个分类上。</a:t>
            </a:r>
            <a:endParaRPr lang="zh-CN" altLang="en-US" sz="1200" b="0" i="0" kern="1200" dirty="0" smtClean="0">
              <a:solidFill>
                <a:schemeClr val="tx1"/>
              </a:solidFill>
              <a:effectLst/>
              <a:latin typeface="Arial" panose="020B0604020202020204" pitchFamily="34" charset="0"/>
              <a:ea typeface="+mn-ea"/>
              <a:cs typeface="+mn-cs"/>
            </a:endParaRPr>
          </a:p>
          <a:p>
            <a:r>
              <a:rPr lang="zh-CN" altLang="en-US" sz="1200" b="1" i="0" kern="1200" dirty="0" smtClean="0">
                <a:solidFill>
                  <a:schemeClr val="tx1"/>
                </a:solidFill>
                <a:effectLst/>
                <a:latin typeface="Arial" panose="020B0604020202020204" pitchFamily="34" charset="0"/>
                <a:ea typeface="+mn-ea"/>
                <a:cs typeface="+mn-cs"/>
              </a:rPr>
              <a:t>分类与回归问题需要用已知结果的数据做训练</a:t>
            </a:r>
            <a:r>
              <a:rPr lang="zh-CN" altLang="en-US" sz="1200" b="0" i="0" kern="1200" dirty="0" smtClean="0">
                <a:solidFill>
                  <a:schemeClr val="tx1"/>
                </a:solidFill>
                <a:effectLst/>
                <a:latin typeface="Arial" panose="020B0604020202020204" pitchFamily="34" charset="0"/>
                <a:ea typeface="+mn-ea"/>
                <a:cs typeface="+mn-cs"/>
              </a:rPr>
              <a:t>，属于</a:t>
            </a:r>
            <a:r>
              <a:rPr lang="zh-CN" altLang="en-US" sz="1200" b="1" i="0" kern="1200" dirty="0" smtClean="0">
                <a:solidFill>
                  <a:schemeClr val="tx1"/>
                </a:solidFill>
                <a:effectLst/>
                <a:latin typeface="Arial" panose="020B0604020202020204" pitchFamily="34" charset="0"/>
                <a:ea typeface="+mn-ea"/>
                <a:cs typeface="+mn-cs"/>
              </a:rPr>
              <a:t>“监督学习”</a:t>
            </a:r>
            <a:endParaRPr lang="zh-CN" altLang="en-US" sz="1200" b="0" i="0" kern="1200" dirty="0" smtClean="0">
              <a:solidFill>
                <a:schemeClr val="tx1"/>
              </a:solidFill>
              <a:effectLst/>
              <a:latin typeface="Arial" panose="020B0604020202020204" pitchFamily="34" charset="0"/>
              <a:ea typeface="+mn-ea"/>
              <a:cs typeface="+mn-cs"/>
            </a:endParaRPr>
          </a:p>
          <a:p>
            <a:r>
              <a:rPr lang="zh-CN" altLang="en-US" sz="1200" b="1" i="0" kern="1200" dirty="0" smtClean="0">
                <a:solidFill>
                  <a:schemeClr val="tx1"/>
                </a:solidFill>
                <a:effectLst/>
                <a:latin typeface="Arial" panose="020B0604020202020204" pitchFamily="34" charset="0"/>
                <a:ea typeface="+mn-ea"/>
                <a:cs typeface="+mn-cs"/>
              </a:rPr>
              <a:t>聚类的问题不需要已知标签</a:t>
            </a:r>
            <a:r>
              <a:rPr lang="zh-CN" altLang="en-US" sz="1200" b="0" i="0" kern="1200" dirty="0" smtClean="0">
                <a:solidFill>
                  <a:schemeClr val="tx1"/>
                </a:solidFill>
                <a:effectLst/>
                <a:latin typeface="Arial" panose="020B0604020202020204" pitchFamily="34" charset="0"/>
                <a:ea typeface="+mn-ea"/>
                <a:cs typeface="+mn-cs"/>
              </a:rPr>
              <a:t>，属于</a:t>
            </a:r>
            <a:r>
              <a:rPr lang="zh-CN" altLang="en-US" sz="1200" b="1" i="0" kern="1200" dirty="0" smtClean="0">
                <a:solidFill>
                  <a:schemeClr val="tx1"/>
                </a:solidFill>
                <a:effectLst/>
                <a:latin typeface="Arial" panose="020B0604020202020204" pitchFamily="34" charset="0"/>
                <a:ea typeface="+mn-ea"/>
                <a:cs typeface="+mn-cs"/>
              </a:rPr>
              <a:t>“非监督学习”</a:t>
            </a:r>
            <a:r>
              <a:rPr lang="zh-CN" altLang="en-US" sz="1200" b="0" i="0" kern="1200" dirty="0" smtClean="0">
                <a:solidFill>
                  <a:schemeClr val="tx1"/>
                </a:solidFill>
                <a:effectLst/>
                <a:latin typeface="Arial" panose="020B0604020202020204" pitchFamily="34" charset="0"/>
                <a:ea typeface="+mn-ea"/>
                <a:cs typeface="+mn-cs"/>
              </a:rPr>
              <a:t>。</a:t>
            </a:r>
            <a:endParaRPr lang="en-US" altLang="zh-CN" sz="1200" b="0" i="0" kern="1200" dirty="0" smtClean="0">
              <a:solidFill>
                <a:schemeClr val="tx1"/>
              </a:solidFill>
              <a:effectLst/>
              <a:latin typeface="Arial" panose="020B0604020202020204" pitchFamily="34" charset="0"/>
              <a:ea typeface="+mn-ea"/>
              <a:cs typeface="+mn-cs"/>
            </a:endParaRPr>
          </a:p>
          <a:p>
            <a:pPr>
              <a:lnSpc>
                <a:spcPct val="120000"/>
              </a:lnSpc>
              <a:spcBef>
                <a:spcPts val="0"/>
              </a:spcBef>
            </a:pPr>
            <a:r>
              <a:rPr lang="zh-CN" altLang="en-US" dirty="0" smtClean="0"/>
              <a:t>分类：回归：</a:t>
            </a:r>
            <a:endParaRPr lang="zh-CN" altLang="en-US" dirty="0" smtClean="0"/>
          </a:p>
          <a:p>
            <a:endParaRPr lang="zh-CN" altLang="en-US" sz="1200" b="0" i="0" kern="1200" dirty="0" smtClean="0">
              <a:solidFill>
                <a:schemeClr val="tx1"/>
              </a:solidFill>
              <a:effectLst/>
              <a:latin typeface="Arial" panose="020B0604020202020204" pitchFamily="34" charset="0"/>
              <a:ea typeface="+mn-ea"/>
              <a:cs typeface="+mn-cs"/>
            </a:endParaRPr>
          </a:p>
          <a:p>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pandas 是基于NumPy 的一种工具</a:t>
            </a:r>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数据并不被特别标识，学习模型是为了推断出数据的一些内在结构。常见的应用场景包括关联规则的学习以及聚类等。常见算法包括</a:t>
            </a:r>
            <a:r>
              <a:rPr lang="en-US" altLang="zh-CN" sz="1200" b="0" i="0" kern="1200" dirty="0" err="1" smtClean="0">
                <a:solidFill>
                  <a:schemeClr val="tx1"/>
                </a:solidFill>
                <a:effectLst/>
                <a:latin typeface="Arial" panose="020B0604020202020204" pitchFamily="34" charset="0"/>
                <a:ea typeface="+mn-ea"/>
                <a:cs typeface="+mn-cs"/>
              </a:rPr>
              <a:t>Apriori</a:t>
            </a:r>
            <a:r>
              <a:rPr lang="zh-CN" altLang="en-US" sz="1200" b="0" i="0" kern="1200" dirty="0" smtClean="0">
                <a:solidFill>
                  <a:schemeClr val="tx1"/>
                </a:solidFill>
                <a:effectLst/>
                <a:latin typeface="Arial" panose="020B0604020202020204" pitchFamily="34" charset="0"/>
                <a:ea typeface="+mn-ea"/>
                <a:cs typeface="+mn-cs"/>
              </a:rPr>
              <a:t>算法以及</a:t>
            </a:r>
            <a:r>
              <a:rPr lang="en-US" altLang="zh-CN" sz="1200" b="0" i="0" kern="1200" dirty="0" smtClean="0">
                <a:solidFill>
                  <a:schemeClr val="tx1"/>
                </a:solidFill>
                <a:effectLst/>
                <a:latin typeface="Arial" panose="020B0604020202020204" pitchFamily="34" charset="0"/>
                <a:ea typeface="+mn-ea"/>
                <a:cs typeface="+mn-cs"/>
              </a:rPr>
              <a:t>k-Means</a:t>
            </a:r>
            <a:r>
              <a:rPr lang="zh-CN" altLang="en-US" sz="1200" b="0" i="0" kern="1200" dirty="0" smtClean="0">
                <a:solidFill>
                  <a:schemeClr val="tx1"/>
                </a:solidFill>
                <a:effectLst/>
                <a:latin typeface="Arial" panose="020B0604020202020204" pitchFamily="34" charset="0"/>
                <a:ea typeface="+mn-ea"/>
                <a:cs typeface="+mn-cs"/>
              </a:rPr>
              <a:t>算法。</a:t>
            </a:r>
            <a:endParaRPr lang="zh-CN" altLang="en-US" sz="1200" b="0" i="0" kern="1200" dirty="0" smtClean="0">
              <a:solidFill>
                <a:schemeClr val="tx1"/>
              </a:solidFill>
              <a:effectLst/>
              <a:latin typeface="Arial" panose="020B0604020202020204" pitchFamily="34" charset="0"/>
              <a:ea typeface="+mn-ea"/>
              <a:cs typeface="+mn-cs"/>
            </a:endParaRPr>
          </a:p>
          <a:p>
            <a:r>
              <a:rPr lang="zh-CN" altLang="en-US" dirty="0"/>
              <a:t>如何将教室里的学生按爱好、身高划分为5类？</a:t>
            </a:r>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输入数据部分被标识，部分没有被标识，这种学习模型可以用来进行预测，但是模型首先需要学习数据的内在结构以便合理的组织数据来进 行预测。应用场景包括分类和回归，算法包括一些对常用监督式学习算法的延伸，这些算法首先试图对未标识数据进行建模，在此基础上再对标识的数据进行预测。 如图论推理算法（</a:t>
            </a:r>
            <a:r>
              <a:rPr lang="en-US" altLang="zh-CN" sz="1200" b="0" i="0" kern="1200" dirty="0" smtClean="0">
                <a:solidFill>
                  <a:schemeClr val="tx1"/>
                </a:solidFill>
                <a:effectLst/>
                <a:latin typeface="Arial" panose="020B0604020202020204" pitchFamily="34" charset="0"/>
                <a:ea typeface="+mn-ea"/>
                <a:cs typeface="+mn-cs"/>
              </a:rPr>
              <a:t>Graph Inference</a:t>
            </a:r>
            <a:r>
              <a:rPr lang="zh-CN" altLang="en-US" sz="1200" b="0" i="0" kern="1200" dirty="0" smtClean="0">
                <a:solidFill>
                  <a:schemeClr val="tx1"/>
                </a:solidFill>
                <a:effectLst/>
                <a:latin typeface="Arial" panose="020B0604020202020204" pitchFamily="34" charset="0"/>
                <a:ea typeface="+mn-ea"/>
                <a:cs typeface="+mn-cs"/>
              </a:rPr>
              <a:t>）或者拉普拉斯支持向量机（</a:t>
            </a:r>
            <a:r>
              <a:rPr lang="en-US" altLang="zh-CN" sz="1200" b="0" i="0" kern="1200" dirty="0" smtClean="0">
                <a:solidFill>
                  <a:schemeClr val="tx1"/>
                </a:solidFill>
                <a:effectLst/>
                <a:latin typeface="Arial" panose="020B0604020202020204" pitchFamily="34" charset="0"/>
                <a:ea typeface="+mn-ea"/>
                <a:cs typeface="+mn-cs"/>
              </a:rPr>
              <a:t>Laplacian SVM.</a:t>
            </a:r>
            <a:r>
              <a:rPr lang="zh-CN" altLang="en-US" sz="1200" b="0" i="0" kern="1200" dirty="0" smtClean="0">
                <a:solidFill>
                  <a:schemeClr val="tx1"/>
                </a:solidFill>
                <a:effectLst/>
                <a:latin typeface="Arial" panose="020B0604020202020204" pitchFamily="34" charset="0"/>
                <a:ea typeface="+mn-ea"/>
                <a:cs typeface="+mn-cs"/>
              </a:rPr>
              <a:t>）等。</a:t>
            </a:r>
            <a:endParaRPr lang="en-US" altLang="zh-CN" sz="1200" b="0" i="0" kern="1200" dirty="0" smtClean="0">
              <a:solidFill>
                <a:schemeClr val="tx1"/>
              </a:solidFill>
              <a:effectLst/>
              <a:latin typeface="Arial" panose="020B0604020202020204" pitchFamily="34" charset="0"/>
              <a:ea typeface="+mn-ea"/>
              <a:cs typeface="+mn-cs"/>
            </a:endParaRPr>
          </a:p>
          <a:p>
            <a:r>
              <a:rPr lang="zh-CN" altLang="en-US" sz="1200" b="0" i="0" kern="1200" dirty="0" smtClean="0">
                <a:solidFill>
                  <a:schemeClr val="tx1"/>
                </a:solidFill>
                <a:effectLst/>
                <a:latin typeface="Arial" panose="020B0604020202020204" pitchFamily="34" charset="0"/>
                <a:ea typeface="+mn-ea"/>
                <a:cs typeface="+mn-cs"/>
              </a:rPr>
              <a:t>在这种学习模式下，输入数据作为对模型的反馈，不像监督模型那样，输入数据仅仅是作为一个检查模型对错的方式，在强化学习下，输入数据直接反馈到模 型，模型必须对此立刻作出调整。常见的应用场景包括动态系统以及机器人控制等。常见算法包括</a:t>
            </a:r>
            <a:r>
              <a:rPr lang="en-US" altLang="zh-CN" sz="1200" b="0" i="0" kern="1200" dirty="0" smtClean="0">
                <a:solidFill>
                  <a:schemeClr val="tx1"/>
                </a:solidFill>
                <a:effectLst/>
                <a:latin typeface="Arial" panose="020B0604020202020204" pitchFamily="34" charset="0"/>
                <a:ea typeface="+mn-ea"/>
                <a:cs typeface="+mn-cs"/>
              </a:rPr>
              <a:t>Q-Learning</a:t>
            </a:r>
            <a:r>
              <a:rPr lang="zh-CN" altLang="en-US" sz="1200" b="0" i="0" kern="1200" dirty="0" smtClean="0">
                <a:solidFill>
                  <a:schemeClr val="tx1"/>
                </a:solidFill>
                <a:effectLst/>
                <a:latin typeface="Arial" panose="020B0604020202020204" pitchFamily="34" charset="0"/>
                <a:ea typeface="+mn-ea"/>
                <a:cs typeface="+mn-cs"/>
              </a:rPr>
              <a:t>以及时间差学习（</a:t>
            </a:r>
            <a:r>
              <a:rPr lang="en-US" altLang="zh-CN" sz="1200" b="0" i="0" kern="1200" dirty="0" smtClean="0">
                <a:solidFill>
                  <a:schemeClr val="tx1"/>
                </a:solidFill>
                <a:effectLst/>
                <a:latin typeface="Arial" panose="020B0604020202020204" pitchFamily="34" charset="0"/>
                <a:ea typeface="+mn-ea"/>
                <a:cs typeface="+mn-cs"/>
              </a:rPr>
              <a:t>Temporal difference learning</a:t>
            </a:r>
            <a:r>
              <a:rPr lang="zh-CN" altLang="en-US" sz="1200" b="0" i="0" kern="1200" dirty="0" smtClean="0">
                <a:solidFill>
                  <a:schemeClr val="tx1"/>
                </a:solidFill>
                <a:effectLst/>
                <a:latin typeface="Arial" panose="020B0604020202020204" pitchFamily="34" charset="0"/>
                <a:ea typeface="+mn-ea"/>
                <a:cs typeface="+mn-cs"/>
              </a:rPr>
              <a:t>）</a:t>
            </a:r>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输入数据部分被标识，部分没有被标识，这种学习模型可以用来进行预测，但是模型首先需要学习数据的内在结构以便合理的组织数据来进 行预测。应用场景包括分类和回归，算法包括一些对常用监督式学习算法的延伸，这些算法首先试图对未标识数据进行建模，在此基础上再对标识的数据进行预测。 如图论推理算法（</a:t>
            </a:r>
            <a:r>
              <a:rPr lang="en-US" altLang="zh-CN" sz="1200" b="0" i="0" kern="1200" dirty="0" smtClean="0">
                <a:solidFill>
                  <a:schemeClr val="tx1"/>
                </a:solidFill>
                <a:effectLst/>
                <a:latin typeface="Arial" panose="020B0604020202020204" pitchFamily="34" charset="0"/>
                <a:ea typeface="+mn-ea"/>
                <a:cs typeface="+mn-cs"/>
              </a:rPr>
              <a:t>Graph Inference</a:t>
            </a:r>
            <a:r>
              <a:rPr lang="zh-CN" altLang="en-US" sz="1200" b="0" i="0" kern="1200" dirty="0" smtClean="0">
                <a:solidFill>
                  <a:schemeClr val="tx1"/>
                </a:solidFill>
                <a:effectLst/>
                <a:latin typeface="Arial" panose="020B0604020202020204" pitchFamily="34" charset="0"/>
                <a:ea typeface="+mn-ea"/>
                <a:cs typeface="+mn-cs"/>
              </a:rPr>
              <a:t>）或者拉普拉斯支持向量机（</a:t>
            </a:r>
            <a:r>
              <a:rPr lang="en-US" altLang="zh-CN" sz="1200" b="0" i="0" kern="1200" dirty="0" smtClean="0">
                <a:solidFill>
                  <a:schemeClr val="tx1"/>
                </a:solidFill>
                <a:effectLst/>
                <a:latin typeface="Arial" panose="020B0604020202020204" pitchFamily="34" charset="0"/>
                <a:ea typeface="+mn-ea"/>
                <a:cs typeface="+mn-cs"/>
              </a:rPr>
              <a:t>Laplacian SVM.</a:t>
            </a:r>
            <a:r>
              <a:rPr lang="zh-CN" altLang="en-US" sz="1200" b="0" i="0" kern="1200" dirty="0" smtClean="0">
                <a:solidFill>
                  <a:schemeClr val="tx1"/>
                </a:solidFill>
                <a:effectLst/>
                <a:latin typeface="Arial" panose="020B0604020202020204" pitchFamily="34" charset="0"/>
                <a:ea typeface="+mn-ea"/>
                <a:cs typeface="+mn-cs"/>
              </a:rPr>
              <a:t>）等。</a:t>
            </a:r>
            <a:endParaRPr lang="en-US" altLang="zh-CN" sz="1200" b="0" i="0" kern="1200" dirty="0" smtClean="0">
              <a:solidFill>
                <a:schemeClr val="tx1"/>
              </a:solidFill>
              <a:effectLst/>
              <a:latin typeface="Arial" panose="020B0604020202020204" pitchFamily="34" charset="0"/>
              <a:ea typeface="+mn-ea"/>
              <a:cs typeface="+mn-cs"/>
            </a:endParaRPr>
          </a:p>
          <a:p>
            <a:r>
              <a:rPr lang="zh-CN" altLang="en-US" sz="1200" b="0" i="0" kern="1200" dirty="0" smtClean="0">
                <a:solidFill>
                  <a:schemeClr val="tx1"/>
                </a:solidFill>
                <a:effectLst/>
                <a:latin typeface="Arial" panose="020B0604020202020204" pitchFamily="34" charset="0"/>
                <a:ea typeface="+mn-ea"/>
                <a:cs typeface="+mn-cs"/>
              </a:rPr>
              <a:t>在这种学习模式下，输入数据作为对模型的反馈，不像监督模型那样，输入数据仅仅是作为一个检查模型对错的方式，在强化学习下，输入数据直接反馈到模 型，模型必须对此立刻作出调整。常见的应用场景包括动态系统以及机器人控制等。常见算法包括</a:t>
            </a:r>
            <a:r>
              <a:rPr lang="en-US" altLang="zh-CN" sz="1200" b="0" i="0" kern="1200" dirty="0" smtClean="0">
                <a:solidFill>
                  <a:schemeClr val="tx1"/>
                </a:solidFill>
                <a:effectLst/>
                <a:latin typeface="Arial" panose="020B0604020202020204" pitchFamily="34" charset="0"/>
                <a:ea typeface="+mn-ea"/>
                <a:cs typeface="+mn-cs"/>
              </a:rPr>
              <a:t>Q-Learning</a:t>
            </a:r>
            <a:r>
              <a:rPr lang="zh-CN" altLang="en-US" sz="1200" b="0" i="0" kern="1200" dirty="0" smtClean="0">
                <a:solidFill>
                  <a:schemeClr val="tx1"/>
                </a:solidFill>
                <a:effectLst/>
                <a:latin typeface="Arial" panose="020B0604020202020204" pitchFamily="34" charset="0"/>
                <a:ea typeface="+mn-ea"/>
                <a:cs typeface="+mn-cs"/>
              </a:rPr>
              <a:t>以及时间差学习（</a:t>
            </a:r>
            <a:r>
              <a:rPr lang="en-US" altLang="zh-CN" sz="1200" b="0" i="0" kern="1200" dirty="0" smtClean="0">
                <a:solidFill>
                  <a:schemeClr val="tx1"/>
                </a:solidFill>
                <a:effectLst/>
                <a:latin typeface="Arial" panose="020B0604020202020204" pitchFamily="34" charset="0"/>
                <a:ea typeface="+mn-ea"/>
                <a:cs typeface="+mn-cs"/>
              </a:rPr>
              <a:t>Temporal difference learning</a:t>
            </a:r>
            <a:r>
              <a:rPr lang="zh-CN" altLang="en-US" sz="1200" b="0" i="0" kern="1200" dirty="0" smtClean="0">
                <a:solidFill>
                  <a:schemeClr val="tx1"/>
                </a:solidFill>
                <a:effectLst/>
                <a:latin typeface="Arial" panose="020B0604020202020204" pitchFamily="34" charset="0"/>
                <a:ea typeface="+mn-ea"/>
                <a:cs typeface="+mn-cs"/>
              </a:rPr>
              <a:t>）</a:t>
            </a:r>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en-US" altLang="zh-CN" sz="1200" b="0" i="0" kern="1200" dirty="0" err="1" smtClean="0">
                <a:solidFill>
                  <a:schemeClr val="tx1"/>
                </a:solidFill>
                <a:effectLst/>
                <a:latin typeface="+mn-lt"/>
                <a:ea typeface="+mn-ea"/>
                <a:cs typeface="+mn-cs"/>
              </a:rPr>
              <a:t>scikit</a:t>
            </a:r>
            <a:r>
              <a:rPr lang="en-US" altLang="zh-CN" sz="1200" b="0" i="0" kern="1200" dirty="0" smtClean="0">
                <a:solidFill>
                  <a:schemeClr val="tx1"/>
                </a:solidFill>
                <a:effectLst/>
                <a:latin typeface="+mn-lt"/>
                <a:ea typeface="+mn-ea"/>
                <a:cs typeface="+mn-cs"/>
              </a:rPr>
              <a:t>-learn</a:t>
            </a:r>
            <a:r>
              <a:rPr lang="zh-CN" altLang="en-US" sz="1200" b="0" i="0" kern="1200" dirty="0" smtClean="0">
                <a:solidFill>
                  <a:schemeClr val="tx1"/>
                </a:solidFill>
                <a:effectLst/>
                <a:latin typeface="+mn-lt"/>
                <a:ea typeface="+mn-ea"/>
                <a:cs typeface="+mn-cs"/>
              </a:rPr>
              <a:t>作为一个丰富的</a:t>
            </a:r>
            <a:r>
              <a:rPr lang="en-US" altLang="zh-CN" sz="1200" b="0" i="0" kern="1200" dirty="0" smtClean="0">
                <a:solidFill>
                  <a:schemeClr val="tx1"/>
                </a:solidFill>
                <a:effectLst/>
                <a:latin typeface="+mn-lt"/>
                <a:ea typeface="+mn-ea"/>
                <a:cs typeface="+mn-cs"/>
              </a:rPr>
              <a:t>python</a:t>
            </a:r>
            <a:r>
              <a:rPr lang="zh-CN" altLang="en-US" sz="1200" b="0" i="0" kern="1200" dirty="0" smtClean="0">
                <a:solidFill>
                  <a:schemeClr val="tx1"/>
                </a:solidFill>
                <a:effectLst/>
                <a:latin typeface="+mn-lt"/>
                <a:ea typeface="+mn-ea"/>
                <a:cs typeface="+mn-cs"/>
              </a:rPr>
              <a:t>机器学习库，实现了绝大多数机器学习的算法，有相当多的人在使用</a:t>
            </a:r>
            <a:r>
              <a:rPr lang="en-US" altLang="zh-CN" sz="1200" b="0" i="0" kern="1200" dirty="0" smtClean="0">
                <a:solidFill>
                  <a:schemeClr val="tx1"/>
                </a:solidFill>
                <a:effectLst/>
                <a:latin typeface="+mn-lt"/>
                <a:ea typeface="+mn-ea"/>
                <a:cs typeface="+mn-cs"/>
              </a:rPr>
              <a:t>.</a:t>
            </a:r>
            <a:r>
              <a:rPr lang="zh-CN" altLang="en-US" dirty="0">
                <a:solidFill>
                  <a:srgbClr val="444444"/>
                </a:solidFill>
                <a:effectLst/>
                <a:latin typeface="Tahoma" panose="020B0604030504040204" pitchFamily="34" charset="0"/>
                <a:sym typeface="+mn-ea"/>
              </a:rPr>
              <a:t>由图中，可以看到库的算法主要有四类：分类，回归，聚类，降维。其中：</a:t>
            </a:r>
            <a:endParaRPr lang="zh-CN" altLang="en-US" b="0" i="0" dirty="0">
              <a:solidFill>
                <a:srgbClr val="444444"/>
              </a:solidFill>
              <a:effectLst/>
              <a:latin typeface="Tahoma" panose="020B0604030504040204" pitchFamily="34" charset="0"/>
            </a:endParaRPr>
          </a:p>
          <a:p>
            <a:pPr algn="l">
              <a:buFont typeface="Arial" panose="020B0604020202020204" pitchFamily="34" charset="0"/>
              <a:buChar char="•"/>
            </a:pPr>
            <a:r>
              <a:rPr lang="zh-CN" altLang="en-US" dirty="0">
                <a:solidFill>
                  <a:srgbClr val="444444"/>
                </a:solidFill>
                <a:effectLst/>
                <a:latin typeface="Tahoma" panose="020B0604030504040204" pitchFamily="34" charset="0"/>
                <a:sym typeface="+mn-ea"/>
              </a:rPr>
              <a:t>常用的回归：线性、决策树、</a:t>
            </a:r>
            <a:r>
              <a:rPr lang="en-US" altLang="zh-CN" dirty="0">
                <a:solidFill>
                  <a:srgbClr val="444444"/>
                </a:solidFill>
                <a:effectLst/>
                <a:latin typeface="Tahoma" panose="020B0604030504040204" pitchFamily="34" charset="0"/>
                <a:sym typeface="+mn-ea"/>
              </a:rPr>
              <a:t>SVM</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KNN </a:t>
            </a:r>
            <a:r>
              <a:rPr lang="zh-CN" altLang="en-US" dirty="0">
                <a:solidFill>
                  <a:srgbClr val="444444"/>
                </a:solidFill>
                <a:effectLst/>
                <a:latin typeface="Tahoma" panose="020B0604030504040204" pitchFamily="34" charset="0"/>
                <a:sym typeface="+mn-ea"/>
              </a:rPr>
              <a:t>；集成回归：随机森林、</a:t>
            </a:r>
            <a:r>
              <a:rPr lang="en-US" altLang="zh-CN" dirty="0" err="1">
                <a:solidFill>
                  <a:srgbClr val="444444"/>
                </a:solidFill>
                <a:effectLst/>
                <a:latin typeface="Tahoma" panose="020B0604030504040204" pitchFamily="34" charset="0"/>
                <a:sym typeface="+mn-ea"/>
              </a:rPr>
              <a:t>Adaboost</a:t>
            </a:r>
            <a:r>
              <a:rPr lang="zh-CN" altLang="en-US" dirty="0">
                <a:solidFill>
                  <a:srgbClr val="444444"/>
                </a:solidFill>
                <a:effectLst/>
                <a:latin typeface="Tahoma" panose="020B0604030504040204" pitchFamily="34" charset="0"/>
                <a:sym typeface="+mn-ea"/>
              </a:rPr>
              <a:t>、</a:t>
            </a:r>
            <a:r>
              <a:rPr lang="en-US" altLang="zh-CN" dirty="0" err="1">
                <a:solidFill>
                  <a:srgbClr val="444444"/>
                </a:solidFill>
                <a:effectLst/>
                <a:latin typeface="Tahoma" panose="020B0604030504040204" pitchFamily="34" charset="0"/>
                <a:sym typeface="+mn-ea"/>
              </a:rPr>
              <a:t>GradientBoosting</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Bagging</a:t>
            </a:r>
            <a:r>
              <a:rPr lang="zh-CN" altLang="en-US" dirty="0">
                <a:solidFill>
                  <a:srgbClr val="444444"/>
                </a:solidFill>
                <a:effectLst/>
                <a:latin typeface="Tahoma" panose="020B0604030504040204" pitchFamily="34" charset="0"/>
                <a:sym typeface="+mn-ea"/>
              </a:rPr>
              <a:t>、</a:t>
            </a:r>
            <a:r>
              <a:rPr lang="en-US" altLang="zh-CN" dirty="0" err="1">
                <a:solidFill>
                  <a:srgbClr val="444444"/>
                </a:solidFill>
                <a:effectLst/>
                <a:latin typeface="Tahoma" panose="020B0604030504040204" pitchFamily="34" charset="0"/>
                <a:sym typeface="+mn-ea"/>
              </a:rPr>
              <a:t>ExtraTrees</a:t>
            </a:r>
            <a:endParaRPr lang="en-US" altLang="zh-CN" b="0" i="0" dirty="0">
              <a:solidFill>
                <a:srgbClr val="444444"/>
              </a:solidFill>
              <a:effectLst/>
              <a:latin typeface="Tahoma" panose="020B0604030504040204" pitchFamily="34" charset="0"/>
            </a:endParaRPr>
          </a:p>
          <a:p>
            <a:pPr algn="l">
              <a:buFont typeface="Arial" panose="020B0604020202020204" pitchFamily="34" charset="0"/>
              <a:buChar char="•"/>
            </a:pPr>
            <a:r>
              <a:rPr lang="zh-CN" altLang="en-US" dirty="0">
                <a:solidFill>
                  <a:srgbClr val="444444"/>
                </a:solidFill>
                <a:effectLst/>
                <a:latin typeface="Tahoma" panose="020B0604030504040204" pitchFamily="34" charset="0"/>
                <a:sym typeface="+mn-ea"/>
              </a:rPr>
              <a:t>常用的分类：线性、决策树、</a:t>
            </a:r>
            <a:r>
              <a:rPr lang="en-US" altLang="zh-CN" dirty="0">
                <a:solidFill>
                  <a:srgbClr val="444444"/>
                </a:solidFill>
                <a:effectLst/>
                <a:latin typeface="Tahoma" panose="020B0604030504040204" pitchFamily="34" charset="0"/>
                <a:sym typeface="+mn-ea"/>
              </a:rPr>
              <a:t>SVM</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KNN</a:t>
            </a:r>
            <a:r>
              <a:rPr lang="zh-CN" altLang="en-US" dirty="0">
                <a:solidFill>
                  <a:srgbClr val="444444"/>
                </a:solidFill>
                <a:effectLst/>
                <a:latin typeface="Tahoma" panose="020B0604030504040204" pitchFamily="34" charset="0"/>
                <a:sym typeface="+mn-ea"/>
              </a:rPr>
              <a:t>，朴素贝叶斯；集成分类：随机森林、</a:t>
            </a:r>
            <a:r>
              <a:rPr lang="en-US" altLang="zh-CN" dirty="0" err="1">
                <a:solidFill>
                  <a:srgbClr val="444444"/>
                </a:solidFill>
                <a:effectLst/>
                <a:latin typeface="Tahoma" panose="020B0604030504040204" pitchFamily="34" charset="0"/>
                <a:sym typeface="+mn-ea"/>
              </a:rPr>
              <a:t>Adaboost</a:t>
            </a:r>
            <a:r>
              <a:rPr lang="zh-CN" altLang="en-US" dirty="0">
                <a:solidFill>
                  <a:srgbClr val="444444"/>
                </a:solidFill>
                <a:effectLst/>
                <a:latin typeface="Tahoma" panose="020B0604030504040204" pitchFamily="34" charset="0"/>
                <a:sym typeface="+mn-ea"/>
              </a:rPr>
              <a:t>、</a:t>
            </a:r>
            <a:r>
              <a:rPr lang="en-US" altLang="zh-CN" dirty="0" err="1">
                <a:solidFill>
                  <a:srgbClr val="444444"/>
                </a:solidFill>
                <a:effectLst/>
                <a:latin typeface="Tahoma" panose="020B0604030504040204" pitchFamily="34" charset="0"/>
                <a:sym typeface="+mn-ea"/>
              </a:rPr>
              <a:t>GradientBoosting</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Bagging</a:t>
            </a:r>
            <a:r>
              <a:rPr lang="zh-CN" altLang="en-US" dirty="0">
                <a:solidFill>
                  <a:srgbClr val="444444"/>
                </a:solidFill>
                <a:effectLst/>
                <a:latin typeface="Tahoma" panose="020B0604030504040204" pitchFamily="34" charset="0"/>
                <a:sym typeface="+mn-ea"/>
              </a:rPr>
              <a:t>、</a:t>
            </a:r>
            <a:r>
              <a:rPr lang="en-US" altLang="zh-CN" dirty="0" err="1">
                <a:solidFill>
                  <a:srgbClr val="444444"/>
                </a:solidFill>
                <a:effectLst/>
                <a:latin typeface="Tahoma" panose="020B0604030504040204" pitchFamily="34" charset="0"/>
                <a:sym typeface="+mn-ea"/>
              </a:rPr>
              <a:t>ExtraTrees</a:t>
            </a:r>
            <a:endParaRPr lang="en-US" altLang="zh-CN" b="0" i="0" dirty="0">
              <a:solidFill>
                <a:srgbClr val="444444"/>
              </a:solidFill>
              <a:effectLst/>
              <a:latin typeface="Tahoma" panose="020B0604030504040204" pitchFamily="34" charset="0"/>
            </a:endParaRPr>
          </a:p>
          <a:p>
            <a:pPr algn="l">
              <a:buFont typeface="Arial" panose="020B0604020202020204" pitchFamily="34" charset="0"/>
              <a:buChar char="•"/>
            </a:pPr>
            <a:r>
              <a:rPr lang="zh-CN" altLang="en-US" dirty="0">
                <a:solidFill>
                  <a:srgbClr val="444444"/>
                </a:solidFill>
                <a:effectLst/>
                <a:latin typeface="Tahoma" panose="020B0604030504040204" pitchFamily="34" charset="0"/>
                <a:sym typeface="+mn-ea"/>
              </a:rPr>
              <a:t>常用聚类：</a:t>
            </a:r>
            <a:r>
              <a:rPr lang="en-US" altLang="zh-CN" dirty="0">
                <a:solidFill>
                  <a:srgbClr val="444444"/>
                </a:solidFill>
                <a:effectLst/>
                <a:latin typeface="Tahoma" panose="020B0604030504040204" pitchFamily="34" charset="0"/>
                <a:sym typeface="+mn-ea"/>
              </a:rPr>
              <a:t>k</a:t>
            </a:r>
            <a:r>
              <a:rPr lang="zh-CN" altLang="en-US" dirty="0">
                <a:solidFill>
                  <a:srgbClr val="444444"/>
                </a:solidFill>
                <a:effectLst/>
                <a:latin typeface="Tahoma" panose="020B0604030504040204" pitchFamily="34" charset="0"/>
                <a:sym typeface="+mn-ea"/>
              </a:rPr>
              <a:t>均值（</a:t>
            </a:r>
            <a:r>
              <a:rPr lang="en-US" altLang="zh-CN" dirty="0">
                <a:solidFill>
                  <a:srgbClr val="444444"/>
                </a:solidFill>
                <a:effectLst/>
                <a:latin typeface="Tahoma" panose="020B0604030504040204" pitchFamily="34" charset="0"/>
                <a:sym typeface="+mn-ea"/>
              </a:rPr>
              <a:t>K-means</a:t>
            </a:r>
            <a:r>
              <a:rPr lang="zh-CN" altLang="en-US" dirty="0">
                <a:solidFill>
                  <a:srgbClr val="444444"/>
                </a:solidFill>
                <a:effectLst/>
                <a:latin typeface="Tahoma" panose="020B0604030504040204" pitchFamily="34" charset="0"/>
                <a:sym typeface="+mn-ea"/>
              </a:rPr>
              <a:t>）、层次聚类（</a:t>
            </a:r>
            <a:r>
              <a:rPr lang="en-US" altLang="zh-CN" dirty="0">
                <a:solidFill>
                  <a:srgbClr val="444444"/>
                </a:solidFill>
                <a:effectLst/>
                <a:latin typeface="Tahoma" panose="020B0604030504040204" pitchFamily="34" charset="0"/>
                <a:sym typeface="+mn-ea"/>
              </a:rPr>
              <a:t>Hierarchical clustering</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DBSCAN</a:t>
            </a:r>
            <a:endParaRPr lang="en-US" altLang="zh-CN" b="0" i="0" dirty="0">
              <a:solidFill>
                <a:srgbClr val="444444"/>
              </a:solidFill>
              <a:effectLst/>
              <a:latin typeface="Tahoma" panose="020B0604030504040204" pitchFamily="34" charset="0"/>
            </a:endParaRPr>
          </a:p>
          <a:p>
            <a:pPr algn="l">
              <a:buFont typeface="Arial" panose="020B0604020202020204" pitchFamily="34" charset="0"/>
              <a:buChar char="•"/>
            </a:pPr>
            <a:r>
              <a:rPr lang="zh-CN" altLang="en-US" dirty="0">
                <a:solidFill>
                  <a:srgbClr val="444444"/>
                </a:solidFill>
                <a:effectLst/>
                <a:latin typeface="Tahoma" panose="020B0604030504040204" pitchFamily="34" charset="0"/>
                <a:sym typeface="+mn-ea"/>
              </a:rPr>
              <a:t>常用降维：</a:t>
            </a:r>
            <a:r>
              <a:rPr lang="en-US" altLang="zh-CN" dirty="0" err="1">
                <a:solidFill>
                  <a:srgbClr val="444444"/>
                </a:solidFill>
                <a:effectLst/>
                <a:latin typeface="Tahoma" panose="020B0604030504040204" pitchFamily="34" charset="0"/>
                <a:sym typeface="+mn-ea"/>
              </a:rPr>
              <a:t>LinearDiscriminantAnalysis</a:t>
            </a:r>
            <a:r>
              <a:rPr lang="zh-CN" altLang="en-US" dirty="0">
                <a:solidFill>
                  <a:srgbClr val="444444"/>
                </a:solidFill>
                <a:effectLst/>
                <a:latin typeface="Tahoma" panose="020B0604030504040204" pitchFamily="34" charset="0"/>
                <a:sym typeface="+mn-ea"/>
              </a:rPr>
              <a:t>、</a:t>
            </a:r>
            <a:r>
              <a:rPr lang="en-US" altLang="zh-CN" dirty="0">
                <a:solidFill>
                  <a:srgbClr val="444444"/>
                </a:solidFill>
                <a:effectLst/>
                <a:latin typeface="Tahoma" panose="020B0604030504040204" pitchFamily="34" charset="0"/>
                <a:sym typeface="+mn-ea"/>
              </a:rPr>
              <a:t>PCA</a:t>
            </a:r>
            <a:endParaRPr lang="en-US" altLang="zh-CN" b="0" i="0" dirty="0">
              <a:solidFill>
                <a:srgbClr val="444444"/>
              </a:solidFill>
              <a:effectLst/>
              <a:latin typeface="Tahoma" panose="020B0604030504040204" pitchFamily="34" charset="0"/>
            </a:endParaRPr>
          </a:p>
          <a:p>
            <a:pPr algn="l"/>
            <a:r>
              <a:rPr lang="zh-CN" altLang="en-US" dirty="0">
                <a:solidFill>
                  <a:srgbClr val="444444"/>
                </a:solidFill>
                <a:effectLst/>
                <a:latin typeface="Tahoma" panose="020B0604030504040204" pitchFamily="34" charset="0"/>
                <a:sym typeface="+mn-ea"/>
              </a:rPr>
              <a:t>这个流程图代表：蓝色圆圈是判断条件，绿色方框是可以选择的算法，我们可以根据自己的数据特征和任务目标去找一条自己的操作路线。</a:t>
            </a:r>
            <a:r>
              <a:rPr lang="zh-CN" altLang="en-US" dirty="0" smtClean="0">
                <a:effectLst/>
                <a:sym typeface="+mn-ea"/>
              </a:rPr>
              <a:t>用机器学习的语言来解释一下，这是针对实际应用场景的各种条件限制，对</a:t>
            </a:r>
            <a:r>
              <a:rPr lang="en-US" altLang="zh-CN" dirty="0" err="1" smtClean="0">
                <a:effectLst/>
                <a:sym typeface="+mn-ea"/>
              </a:rPr>
              <a:t>scikit</a:t>
            </a:r>
            <a:r>
              <a:rPr lang="en-US" altLang="zh-CN" dirty="0" smtClean="0">
                <a:effectLst/>
                <a:sym typeface="+mn-ea"/>
              </a:rPr>
              <a:t>-learn</a:t>
            </a:r>
            <a:r>
              <a:rPr lang="zh-CN" altLang="en-US" dirty="0" smtClean="0">
                <a:effectLst/>
                <a:sym typeface="+mn-ea"/>
              </a:rPr>
              <a:t>里完成的算法构建的一颗决策树，每一组条件都是对应一条路径，能找到相对较为合适的一些解决方法，具体如下：</a:t>
            </a:r>
            <a:endParaRPr lang="en-US" altLang="zh-CN" b="0" i="0" kern="1200" dirty="0" smtClean="0">
              <a:solidFill>
                <a:schemeClr val="tx1"/>
              </a:solidFill>
              <a:effectLst/>
              <a:latin typeface="+mn-lt"/>
              <a:ea typeface="+mn-ea"/>
              <a:cs typeface="+mn-cs"/>
            </a:endParaRPr>
          </a:p>
          <a:p>
            <a:pPr algn="l"/>
            <a:r>
              <a:rPr lang="zh-CN" altLang="en-US" dirty="0" smtClean="0">
                <a:effectLst/>
                <a:latin typeface="Arial" panose="020B0604020202020204" pitchFamily="34" charset="0"/>
                <a:sym typeface="+mn-ea"/>
              </a:rPr>
              <a:t>首先样本量如果非常少的话，其实所有的机器学习算法都没有办法从里面</a:t>
            </a:r>
            <a:r>
              <a:rPr lang="en-US" altLang="zh-CN" dirty="0" smtClean="0">
                <a:effectLst/>
                <a:latin typeface="Arial" panose="020B0604020202020204" pitchFamily="34" charset="0"/>
                <a:sym typeface="+mn-ea"/>
              </a:rPr>
              <a:t>『</a:t>
            </a:r>
            <a:r>
              <a:rPr lang="zh-CN" altLang="en-US" dirty="0" smtClean="0">
                <a:effectLst/>
                <a:latin typeface="Arial" panose="020B0604020202020204" pitchFamily="34" charset="0"/>
                <a:sym typeface="+mn-ea"/>
              </a:rPr>
              <a:t>学到</a:t>
            </a:r>
            <a:r>
              <a:rPr lang="en-US" altLang="zh-CN" dirty="0" smtClean="0">
                <a:effectLst/>
                <a:latin typeface="Arial" panose="020B0604020202020204" pitchFamily="34" charset="0"/>
                <a:sym typeface="+mn-ea"/>
              </a:rPr>
              <a:t>』</a:t>
            </a:r>
            <a:r>
              <a:rPr lang="zh-CN" altLang="en-US" dirty="0" smtClean="0">
                <a:effectLst/>
                <a:latin typeface="Arial" panose="020B0604020202020204" pitchFamily="34" charset="0"/>
                <a:sym typeface="+mn-ea"/>
              </a:rPr>
              <a:t>通用的规则和模式，</a:t>
            </a:r>
            <a:r>
              <a:rPr lang="en-US" altLang="zh-CN" dirty="0" smtClean="0">
                <a:effectLst/>
                <a:latin typeface="Arial" panose="020B0604020202020204" pitchFamily="34" charset="0"/>
                <a:sym typeface="+mn-ea"/>
              </a:rPr>
              <a:t>so</a:t>
            </a:r>
            <a:r>
              <a:rPr lang="zh-CN" altLang="en-US" dirty="0" smtClean="0">
                <a:effectLst/>
                <a:latin typeface="Arial" panose="020B0604020202020204" pitchFamily="34" charset="0"/>
                <a:sym typeface="+mn-ea"/>
              </a:rPr>
              <a:t>多弄点数据是王道。然后根据问题是有</a:t>
            </a:r>
            <a:r>
              <a:rPr lang="en-US" altLang="zh-CN" dirty="0" smtClean="0">
                <a:effectLst/>
                <a:latin typeface="Arial" panose="020B0604020202020204" pitchFamily="34" charset="0"/>
                <a:sym typeface="+mn-ea"/>
              </a:rPr>
              <a:t>/</a:t>
            </a:r>
            <a:r>
              <a:rPr lang="zh-CN" altLang="en-US" dirty="0" smtClean="0">
                <a:effectLst/>
                <a:latin typeface="Arial" panose="020B0604020202020204" pitchFamily="34" charset="0"/>
                <a:sym typeface="+mn-ea"/>
              </a:rPr>
              <a:t>无监督学习和连续值</a:t>
            </a:r>
            <a:r>
              <a:rPr lang="en-US" altLang="zh-CN" dirty="0" smtClean="0">
                <a:effectLst/>
                <a:latin typeface="Arial" panose="020B0604020202020204" pitchFamily="34" charset="0"/>
                <a:sym typeface="+mn-ea"/>
              </a:rPr>
              <a:t>/</a:t>
            </a:r>
            <a:r>
              <a:rPr lang="zh-CN" altLang="en-US" dirty="0" smtClean="0">
                <a:effectLst/>
                <a:latin typeface="Arial" panose="020B0604020202020204" pitchFamily="34" charset="0"/>
                <a:sym typeface="+mn-ea"/>
              </a:rPr>
              <a:t>离散值预测，分成了</a:t>
            </a:r>
            <a:r>
              <a:rPr lang="zh-CN" altLang="en-US" dirty="0" smtClean="0">
                <a:sym typeface="+mn-ea"/>
              </a:rPr>
              <a:t>分类</a:t>
            </a:r>
            <a:r>
              <a:rPr lang="zh-CN" altLang="en-US" dirty="0" smtClean="0">
                <a:effectLst/>
                <a:latin typeface="Arial" panose="020B0604020202020204" pitchFamily="34" charset="0"/>
                <a:sym typeface="+mn-ea"/>
              </a:rPr>
              <a:t>、</a:t>
            </a:r>
            <a:r>
              <a:rPr lang="zh-CN" altLang="en-US" dirty="0" smtClean="0">
                <a:sym typeface="+mn-ea"/>
              </a:rPr>
              <a:t>聚类</a:t>
            </a:r>
            <a:r>
              <a:rPr lang="zh-CN" altLang="en-US" dirty="0" smtClean="0">
                <a:effectLst/>
                <a:latin typeface="Arial" panose="020B0604020202020204" pitchFamily="34" charset="0"/>
                <a:sym typeface="+mn-ea"/>
              </a:rPr>
              <a:t>、</a:t>
            </a:r>
            <a:r>
              <a:rPr lang="zh-CN" altLang="en-US" dirty="0" smtClean="0">
                <a:sym typeface="+mn-ea"/>
              </a:rPr>
              <a:t>回归</a:t>
            </a:r>
            <a:r>
              <a:rPr lang="zh-CN" altLang="en-US" dirty="0" smtClean="0">
                <a:effectLst/>
                <a:latin typeface="Arial" panose="020B0604020202020204" pitchFamily="34" charset="0"/>
                <a:sym typeface="+mn-ea"/>
              </a:rPr>
              <a:t>和</a:t>
            </a:r>
            <a:r>
              <a:rPr lang="zh-CN" altLang="en-US" dirty="0" smtClean="0">
                <a:sym typeface="+mn-ea"/>
              </a:rPr>
              <a:t>维度约减</a:t>
            </a:r>
            <a:r>
              <a:rPr lang="zh-CN" altLang="en-US" dirty="0" smtClean="0">
                <a:effectLst/>
                <a:latin typeface="Arial" panose="020B0604020202020204" pitchFamily="34" charset="0"/>
                <a:sym typeface="+mn-ea"/>
              </a:rPr>
              <a:t>四个方法类，每个类里根据具体情况的不同，又有不同的处理方法。</a:t>
            </a:r>
            <a:endParaRPr lang="zh-CN" altLang="en-US" b="0" i="0" kern="1200" dirty="0" smtClean="0">
              <a:solidFill>
                <a:schemeClr val="tx1"/>
              </a:solidFill>
              <a:effectLst/>
              <a:latin typeface="Arial" panose="020B0604020202020204" pitchFamily="34" charset="0"/>
              <a:ea typeface="+mn-ea"/>
              <a:cs typeface="+mn-cs"/>
            </a:endParaRPr>
          </a:p>
          <a:p>
            <a:pPr algn="l"/>
            <a:endParaRPr lang="zh-CN" altLang="en-US" b="0" i="0" dirty="0">
              <a:solidFill>
                <a:srgbClr val="444444"/>
              </a:solidFill>
              <a:effectLst/>
              <a:latin typeface="Tahoma" panose="020B0604030504040204" pitchFamily="34" charset="0"/>
            </a:endParaRPr>
          </a:p>
          <a:p>
            <a:endParaRPr lang="zh-CN" altLang="en-US" dirty="0"/>
          </a:p>
          <a:p>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在企业数据应用的场景下， 人们最常用的可能就是监督式学习和非监督式学习的模型。 在图像识别等领域，由于存在大量的非标识的数据和少量的可标识数据， 目前半监督式学习是一个很热的话题。 而强化学习更多的应用在机器人控制及其他需要进行系统控制的领域。</a:t>
            </a:r>
            <a:endParaRPr lang="zh-CN" altLang="en-US" dirty="0"/>
          </a:p>
        </p:txBody>
      </p:sp>
      <p:sp>
        <p:nvSpPr>
          <p:cNvPr id="4" name="日期占位符 3"/>
          <p:cNvSpPr>
            <a:spLocks noGrp="1"/>
          </p:cNvSpPr>
          <p:nvPr>
            <p:ph type="dt" idx="10"/>
          </p:nvPr>
        </p:nvSpPr>
        <p:spPr/>
        <p:txBody>
          <a:bodyPr/>
          <a:lstStyle/>
          <a:p>
            <a:fld id="{FCD51D73-56FA-44AB-923E-290956D605C3}" type="datetime1">
              <a:rPr lang="zh-CN" altLang="en-US" smtClean="0"/>
            </a:fld>
            <a:endParaRPr lang="zh-CN" altLang="en-US"/>
          </a:p>
        </p:txBody>
      </p:sp>
      <p:sp>
        <p:nvSpPr>
          <p:cNvPr id="5" name="灯片编号占位符 4"/>
          <p:cNvSpPr>
            <a:spLocks noGrp="1"/>
          </p:cNvSpPr>
          <p:nvPr>
            <p:ph type="sldNum" sz="quarter" idx="11"/>
          </p:nvPr>
        </p:nvSpPr>
        <p:spPr/>
        <p:txBody>
          <a:bodyPr/>
          <a:lstStyle/>
          <a:p>
            <a:fld id="{D51698F8-2C27-43DE-9982-10D8B4B41CCE}"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http://blog.jobbole.com/92021/</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假设我们需要将新闻报道进行分类。首先将训练用数据导入计算机，以报道中出现的单词为基础制作出一定的空间。例如，选取频率最高的</a:t>
            </a:r>
            <a:r>
              <a:rPr lang="en-US" altLang="zh-CN" dirty="0" smtClean="0"/>
              <a:t>100</a:t>
            </a:r>
            <a:r>
              <a:rPr lang="zh-CN" altLang="en-US" dirty="0" smtClean="0"/>
              <a:t>个单词，由此制作出一个</a:t>
            </a:r>
            <a:r>
              <a:rPr lang="en-US" altLang="zh-CN" dirty="0" smtClean="0"/>
              <a:t>100</a:t>
            </a:r>
            <a:r>
              <a:rPr lang="zh-CN" altLang="en-US" dirty="0" smtClean="0"/>
              <a:t>维度的空间，于是每篇报道就可以表示为这个空间里面的一个点。出现相同单词的报道离得较近，没有相同单词的报道离得较远，按照这种方法把这些报道映射在空间里。我们假设这些新闻报道可以被分类为“政治”“科学”“文化”这几个类别。接下来我们再导入新的测试数据，看看它会被分在那个类别。其实就是划线，方法有很多种，各自基于不同的假设，这里仅介绍几种比较有代表性的分类方法。</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fld id="{70892B5D-4C12-4694-9357-C4D47F78D8D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KDD ICCV</a:t>
            </a:r>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fld id="{70892B5D-4C12-4694-9357-C4D47F78D8D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en-US" altLang="zh-CN" b="0" dirty="0" smtClean="0">
              <a:solidFill>
                <a:srgbClr val="00B0F0"/>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C072AF99-A73B-44C9-96FA-736798B6D18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
        <p:nvSpPr>
          <p:cNvPr id="4" name="矩形 3"/>
          <p:cNvSpPr/>
          <p:nvPr userDrawn="1"/>
        </p:nvSpPr>
        <p:spPr>
          <a:xfrm>
            <a:off x="6243921" y="6545426"/>
            <a:ext cx="581352" cy="353943"/>
          </a:xfrm>
          <a:prstGeom prst="rect">
            <a:avLst/>
          </a:prstGeom>
        </p:spPr>
        <p:txBody>
          <a:bodyPr wrap="square">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6858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pic>
        <p:nvPicPr>
          <p:cNvPr id="2" name="图片 1"/>
          <p:cNvPicPr>
            <a:picLocks noChangeAspect="1"/>
          </p:cNvPicPr>
          <p:nvPr userDrawn="1"/>
        </p:nvPicPr>
        <p:blipFill>
          <a:blip r:embed="rId2"/>
          <a:stretch>
            <a:fillRect/>
          </a:stretch>
        </p:blipFill>
        <p:spPr>
          <a:xfrm>
            <a:off x="0" y="0"/>
            <a:ext cx="9144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6_标题幻灯片">
    <p:spTree>
      <p:nvGrpSpPr>
        <p:cNvPr id="1" name=""/>
        <p:cNvGrpSpPr/>
        <p:nvPr/>
      </p:nvGrpSpPr>
      <p:grpSpPr>
        <a:xfrm>
          <a:off x="0" y="0"/>
          <a:ext cx="0" cy="0"/>
          <a:chOff x="0" y="0"/>
          <a:chExt cx="0" cy="0"/>
        </a:xfrm>
      </p:grpSpPr>
      <p:sp>
        <p:nvSpPr>
          <p:cNvPr id="3" name="矩形 2"/>
          <p:cNvSpPr/>
          <p:nvPr userDrawn="1"/>
        </p:nvSpPr>
        <p:spPr>
          <a:xfrm>
            <a:off x="0" y="-37720"/>
            <a:ext cx="9144000" cy="6895719"/>
          </a:xfrm>
          <a:prstGeom prst="rect">
            <a:avLst/>
          </a:prstGeom>
          <a:solidFill>
            <a:srgbClr val="62C4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6" name="矩形 5"/>
          <p:cNvSpPr/>
          <p:nvPr userDrawn="1"/>
        </p:nvSpPr>
        <p:spPr>
          <a:xfrm>
            <a:off x="0" y="0"/>
            <a:ext cx="118903" cy="1731264"/>
          </a:xfrm>
          <a:prstGeom prst="rect">
            <a:avLst/>
          </a:prstGeom>
          <a:solidFill>
            <a:srgbClr val="62C4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矩形 11"/>
          <p:cNvSpPr/>
          <p:nvPr userDrawn="1"/>
        </p:nvSpPr>
        <p:spPr>
          <a:xfrm>
            <a:off x="0" y="1731264"/>
            <a:ext cx="118903" cy="1697736"/>
          </a:xfrm>
          <a:prstGeom prst="rect">
            <a:avLst/>
          </a:prstGeom>
          <a:solidFill>
            <a:srgbClr val="F6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矩形 12"/>
          <p:cNvSpPr/>
          <p:nvPr userDrawn="1"/>
        </p:nvSpPr>
        <p:spPr>
          <a:xfrm>
            <a:off x="0" y="3429000"/>
            <a:ext cx="118903" cy="1731264"/>
          </a:xfrm>
          <a:prstGeom prst="rect">
            <a:avLst/>
          </a:prstGeom>
          <a:solidFill>
            <a:srgbClr val="0091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矩形 13"/>
          <p:cNvSpPr/>
          <p:nvPr userDrawn="1"/>
        </p:nvSpPr>
        <p:spPr>
          <a:xfrm>
            <a:off x="0" y="5160264"/>
            <a:ext cx="118903" cy="1697736"/>
          </a:xfrm>
          <a:prstGeom prst="rect">
            <a:avLst/>
          </a:prstGeom>
          <a:solidFill>
            <a:srgbClr val="F0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矩形 14"/>
          <p:cNvSpPr/>
          <p:nvPr userDrawn="1"/>
        </p:nvSpPr>
        <p:spPr>
          <a:xfrm>
            <a:off x="9025098" y="0"/>
            <a:ext cx="118903" cy="1731264"/>
          </a:xfrm>
          <a:prstGeom prst="rect">
            <a:avLst/>
          </a:prstGeom>
          <a:solidFill>
            <a:srgbClr val="67A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矩形 15"/>
          <p:cNvSpPr/>
          <p:nvPr userDrawn="1"/>
        </p:nvSpPr>
        <p:spPr>
          <a:xfrm>
            <a:off x="9025098" y="1731264"/>
            <a:ext cx="118903" cy="1697736"/>
          </a:xfrm>
          <a:prstGeom prst="rect">
            <a:avLst/>
          </a:prstGeom>
          <a:solidFill>
            <a:srgbClr val="FAA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 name="矩形 16"/>
          <p:cNvSpPr/>
          <p:nvPr userDrawn="1"/>
        </p:nvSpPr>
        <p:spPr>
          <a:xfrm>
            <a:off x="9025098" y="3429000"/>
            <a:ext cx="118903" cy="1731264"/>
          </a:xfrm>
          <a:prstGeom prst="rect">
            <a:avLst/>
          </a:prstGeom>
          <a:solidFill>
            <a:srgbClr val="8BC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 name="矩形 17"/>
          <p:cNvSpPr/>
          <p:nvPr userDrawn="1"/>
        </p:nvSpPr>
        <p:spPr>
          <a:xfrm>
            <a:off x="9025098" y="5160264"/>
            <a:ext cx="118903" cy="1697736"/>
          </a:xfrm>
          <a:prstGeom prst="rect">
            <a:avLst/>
          </a:prstGeom>
          <a:solidFill>
            <a:srgbClr val="C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矩形 20"/>
          <p:cNvSpPr/>
          <p:nvPr userDrawn="1"/>
        </p:nvSpPr>
        <p:spPr>
          <a:xfrm>
            <a:off x="118903" y="0"/>
            <a:ext cx="1746382" cy="146304"/>
          </a:xfrm>
          <a:prstGeom prst="rect">
            <a:avLst/>
          </a:prstGeom>
          <a:solidFill>
            <a:srgbClr val="A36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矩形 21"/>
          <p:cNvSpPr/>
          <p:nvPr userDrawn="1"/>
        </p:nvSpPr>
        <p:spPr>
          <a:xfrm>
            <a:off x="1865376" y="0"/>
            <a:ext cx="1819716" cy="146304"/>
          </a:xfrm>
          <a:prstGeom prst="rect">
            <a:avLst/>
          </a:prstGeom>
          <a:solidFill>
            <a:srgbClr val="FAA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矩形 22"/>
          <p:cNvSpPr/>
          <p:nvPr userDrawn="1"/>
        </p:nvSpPr>
        <p:spPr>
          <a:xfrm>
            <a:off x="3611850" y="0"/>
            <a:ext cx="1810390" cy="146304"/>
          </a:xfrm>
          <a:prstGeom prst="rect">
            <a:avLst/>
          </a:prstGeom>
          <a:solidFill>
            <a:srgbClr val="8BC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矩形 23"/>
          <p:cNvSpPr/>
          <p:nvPr userDrawn="1"/>
        </p:nvSpPr>
        <p:spPr>
          <a:xfrm>
            <a:off x="5422331" y="0"/>
            <a:ext cx="1737331" cy="146304"/>
          </a:xfrm>
          <a:prstGeom prst="rect">
            <a:avLst/>
          </a:prstGeom>
          <a:solidFill>
            <a:srgbClr val="62C4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 name="矩形 24"/>
          <p:cNvSpPr/>
          <p:nvPr userDrawn="1"/>
        </p:nvSpPr>
        <p:spPr>
          <a:xfrm>
            <a:off x="7159753" y="0"/>
            <a:ext cx="1865253" cy="146304"/>
          </a:xfrm>
          <a:prstGeom prst="rect">
            <a:avLst/>
          </a:prstGeom>
          <a:solidFill>
            <a:srgbClr val="F0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矩形 25"/>
          <p:cNvSpPr/>
          <p:nvPr userDrawn="1"/>
        </p:nvSpPr>
        <p:spPr>
          <a:xfrm>
            <a:off x="109668" y="6711696"/>
            <a:ext cx="1746382" cy="146304"/>
          </a:xfrm>
          <a:prstGeom prst="rect">
            <a:avLst/>
          </a:prstGeom>
          <a:solidFill>
            <a:srgbClr val="A36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 name="矩形 26"/>
          <p:cNvSpPr/>
          <p:nvPr userDrawn="1"/>
        </p:nvSpPr>
        <p:spPr>
          <a:xfrm>
            <a:off x="1856141" y="6711696"/>
            <a:ext cx="1819716" cy="146304"/>
          </a:xfrm>
          <a:prstGeom prst="rect">
            <a:avLst/>
          </a:prstGeom>
          <a:solidFill>
            <a:srgbClr val="FAA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矩形 27"/>
          <p:cNvSpPr/>
          <p:nvPr userDrawn="1"/>
        </p:nvSpPr>
        <p:spPr>
          <a:xfrm>
            <a:off x="3602614" y="6711696"/>
            <a:ext cx="1810390" cy="146304"/>
          </a:xfrm>
          <a:prstGeom prst="rect">
            <a:avLst/>
          </a:prstGeom>
          <a:solidFill>
            <a:srgbClr val="8BC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矩形 28"/>
          <p:cNvSpPr/>
          <p:nvPr userDrawn="1"/>
        </p:nvSpPr>
        <p:spPr>
          <a:xfrm>
            <a:off x="5413095" y="6711696"/>
            <a:ext cx="1737331" cy="146304"/>
          </a:xfrm>
          <a:prstGeom prst="rect">
            <a:avLst/>
          </a:prstGeom>
          <a:solidFill>
            <a:srgbClr val="62C4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矩形 29"/>
          <p:cNvSpPr/>
          <p:nvPr userDrawn="1"/>
        </p:nvSpPr>
        <p:spPr>
          <a:xfrm>
            <a:off x="7150517" y="6711696"/>
            <a:ext cx="1874489" cy="146304"/>
          </a:xfrm>
          <a:prstGeom prst="rect">
            <a:avLst/>
          </a:prstGeom>
          <a:solidFill>
            <a:srgbClr val="F0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7"/>
            <a:ext cx="7886700" cy="1325563"/>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dgm">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1143000" y="685800"/>
            <a:ext cx="7793038" cy="609600"/>
          </a:xfrm>
          <a:prstGeom prst="rect">
            <a:avLst/>
          </a:prstGeom>
        </p:spPr>
        <p:txBody>
          <a:bodyPr/>
          <a:lstStyle/>
          <a:p>
            <a:r>
              <a:rPr lang="zh-CN" altLang="en-US" smtClean="0"/>
              <a:t>单击此处编辑母版标题样式</a:t>
            </a:r>
            <a:endParaRPr lang="zh-CN" altLang="en-US"/>
          </a:p>
        </p:txBody>
      </p:sp>
      <p:sp>
        <p:nvSpPr>
          <p:cNvPr id="3" name="SmartArt 占位符 2"/>
          <p:cNvSpPr>
            <a:spLocks noGrp="1"/>
          </p:cNvSpPr>
          <p:nvPr>
            <p:ph type="pic" idx="1"/>
          </p:nvPr>
        </p:nvSpPr>
        <p:spPr>
          <a:xfrm>
            <a:off x="685800" y="1981200"/>
            <a:ext cx="8077200" cy="4495800"/>
          </a:xfrm>
          <a:prstGeom prst="rect">
            <a:avLst/>
          </a:prstGeom>
        </p:spPr>
        <p:txBody>
          <a:bodyPr/>
          <a:lstStyle/>
          <a:p>
            <a:pPr lvl="0"/>
            <a:endParaRPr lang="zh-CN" altLang="en-US" noProof="0" smtClean="0"/>
          </a:p>
        </p:txBody>
      </p:sp>
      <p:sp>
        <p:nvSpPr>
          <p:cNvPr id="4" name="Rectangle 6"/>
          <p:cNvSpPr>
            <a:spLocks noGrp="1" noChangeArrowheads="1"/>
          </p:cNvSpPr>
          <p:nvPr>
            <p:ph type="dt" sz="half" idx="10"/>
          </p:nvPr>
        </p:nvSpPr>
        <p:spPr>
          <a:xfrm>
            <a:off x="395288" y="6526213"/>
            <a:ext cx="1944687" cy="215900"/>
          </a:xfrm>
          <a:prstGeom prst="rect">
            <a:avLst/>
          </a:prstGeom>
        </p:spPr>
        <p:txBody>
          <a:bodyPr/>
          <a:lstStyle>
            <a:lvl1pPr>
              <a:defRPr/>
            </a:lvl1pPr>
          </a:lstStyle>
          <a:p>
            <a:pPr>
              <a:defRPr/>
            </a:pPr>
            <a:fld id="{6A439CDC-4B3C-4592-B7A3-0917415336B3}" type="datetime1">
              <a:rPr lang="zh-CN" altLang="en-US"/>
            </a:fld>
            <a:endParaRPr lang="zh-CN" altLang="zh-CN"/>
          </a:p>
        </p:txBody>
      </p:sp>
      <p:sp>
        <p:nvSpPr>
          <p:cNvPr id="5" name="Rectangle 7"/>
          <p:cNvSpPr>
            <a:spLocks noGrp="1" noChangeArrowheads="1"/>
          </p:cNvSpPr>
          <p:nvPr>
            <p:ph type="ftr" sz="quarter" idx="11"/>
          </p:nvPr>
        </p:nvSpPr>
        <p:spPr>
          <a:xfrm>
            <a:off x="2232025" y="6526213"/>
            <a:ext cx="4968875" cy="215900"/>
          </a:xfrm>
          <a:prstGeom prst="rect">
            <a:avLst/>
          </a:prstGeom>
        </p:spPr>
        <p:txBody>
          <a:bodyPr/>
          <a:lstStyle>
            <a:lvl1pPr>
              <a:defRPr/>
            </a:lvl1pPr>
          </a:lstStyle>
          <a:p>
            <a:pPr>
              <a:defRPr/>
            </a:pPr>
            <a:r>
              <a:rPr lang="en-US" altLang="zh-CN"/>
              <a:t>©</a:t>
            </a:r>
            <a:r>
              <a:rPr lang="en-US" altLang="zh-CN">
                <a:solidFill>
                  <a:schemeClr val="accent1">
                    <a:lumMod val="75000"/>
                  </a:schemeClr>
                </a:solidFill>
              </a:rPr>
              <a:t> </a:t>
            </a:r>
            <a:r>
              <a:rPr lang="en-US" altLang="zh-CN"/>
              <a:t>The Institute of Business Intelligence, HFUT</a:t>
            </a:r>
            <a:endParaRPr lang="en-US" altLang="zh-CN"/>
          </a:p>
        </p:txBody>
      </p:sp>
      <p:sp>
        <p:nvSpPr>
          <p:cNvPr id="6" name="Rectangle 8"/>
          <p:cNvSpPr>
            <a:spLocks noGrp="1" noChangeArrowheads="1"/>
          </p:cNvSpPr>
          <p:nvPr>
            <p:ph type="sldNum" sz="quarter" idx="12"/>
          </p:nvPr>
        </p:nvSpPr>
        <p:spPr>
          <a:xfrm>
            <a:off x="7451725" y="6526213"/>
            <a:ext cx="1296988" cy="215900"/>
          </a:xfrm>
          <a:prstGeom prst="rect">
            <a:avLst/>
          </a:prstGeom>
        </p:spPr>
        <p:txBody>
          <a:bodyPr/>
          <a:lstStyle>
            <a:lvl1pPr>
              <a:defRPr/>
            </a:lvl1pPr>
          </a:lstStyle>
          <a:p>
            <a:pPr>
              <a:defRPr/>
            </a:pPr>
            <a:fld id="{96555C88-6A4F-436A-9828-92261062B214}" type="slidenum">
              <a:rPr lang="en-US" altLang="en-US"/>
            </a:fld>
            <a:r>
              <a:rPr lang="en-US" altLang="en-US" dirty="0"/>
              <a:t>/</a:t>
            </a:r>
            <a:r>
              <a:rPr lang="en-US" altLang="zh-CN" dirty="0"/>
              <a:t>100</a:t>
            </a:r>
            <a:endParaRPr lang="en-US" altLang="en-US" dirty="0"/>
          </a:p>
        </p:txBody>
      </p:sp>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43000" y="685800"/>
            <a:ext cx="7793038" cy="609600"/>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685800" y="1981200"/>
            <a:ext cx="3962400" cy="4495800"/>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800600" y="1981200"/>
            <a:ext cx="3962400" cy="4495800"/>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Rectangle 6"/>
          <p:cNvSpPr>
            <a:spLocks noGrp="1" noChangeArrowheads="1"/>
          </p:cNvSpPr>
          <p:nvPr>
            <p:ph type="dt" sz="half" idx="10"/>
          </p:nvPr>
        </p:nvSpPr>
        <p:spPr>
          <a:xfrm>
            <a:off x="395288" y="6526213"/>
            <a:ext cx="1944687" cy="215900"/>
          </a:xfrm>
          <a:prstGeom prst="rect">
            <a:avLst/>
          </a:prstGeom>
        </p:spPr>
        <p:txBody>
          <a:bodyPr/>
          <a:lstStyle>
            <a:lvl1pPr>
              <a:defRPr/>
            </a:lvl1pPr>
          </a:lstStyle>
          <a:p>
            <a:pPr>
              <a:defRPr/>
            </a:pPr>
            <a:fld id="{A62E7895-3960-4EA2-8F72-778A69270E9E}" type="datetime1">
              <a:rPr lang="zh-CN" altLang="en-US"/>
            </a:fld>
            <a:endParaRPr lang="zh-CN" altLang="zh-CN"/>
          </a:p>
        </p:txBody>
      </p:sp>
      <p:sp>
        <p:nvSpPr>
          <p:cNvPr id="6" name="Rectangle 7"/>
          <p:cNvSpPr>
            <a:spLocks noGrp="1" noChangeArrowheads="1"/>
          </p:cNvSpPr>
          <p:nvPr>
            <p:ph type="ftr" sz="quarter" idx="11"/>
          </p:nvPr>
        </p:nvSpPr>
        <p:spPr>
          <a:xfrm>
            <a:off x="2232025" y="6526213"/>
            <a:ext cx="4968875" cy="215900"/>
          </a:xfrm>
          <a:prstGeom prst="rect">
            <a:avLst/>
          </a:prstGeom>
        </p:spPr>
        <p:txBody>
          <a:bodyPr/>
          <a:lstStyle>
            <a:lvl1pPr>
              <a:defRPr/>
            </a:lvl1pPr>
          </a:lstStyle>
          <a:p>
            <a:pPr>
              <a:defRPr/>
            </a:pPr>
            <a:r>
              <a:rPr lang="en-US" altLang="zh-CN"/>
              <a:t>©</a:t>
            </a:r>
            <a:r>
              <a:rPr lang="en-US" altLang="zh-CN">
                <a:solidFill>
                  <a:schemeClr val="accent1">
                    <a:lumMod val="75000"/>
                  </a:schemeClr>
                </a:solidFill>
              </a:rPr>
              <a:t> </a:t>
            </a:r>
            <a:r>
              <a:rPr lang="en-US" altLang="zh-CN"/>
              <a:t>The Institute of Business Intelligence, HFUT</a:t>
            </a:r>
            <a:endParaRPr lang="en-US" altLang="zh-CN"/>
          </a:p>
        </p:txBody>
      </p:sp>
      <p:sp>
        <p:nvSpPr>
          <p:cNvPr id="7" name="Rectangle 8"/>
          <p:cNvSpPr>
            <a:spLocks noGrp="1" noChangeArrowheads="1"/>
          </p:cNvSpPr>
          <p:nvPr>
            <p:ph type="sldNum" sz="quarter" idx="12"/>
          </p:nvPr>
        </p:nvSpPr>
        <p:spPr>
          <a:xfrm>
            <a:off x="7451725" y="6526213"/>
            <a:ext cx="1296988" cy="215900"/>
          </a:xfrm>
          <a:prstGeom prst="rect">
            <a:avLst/>
          </a:prstGeom>
        </p:spPr>
        <p:txBody>
          <a:bodyPr/>
          <a:lstStyle>
            <a:lvl1pPr>
              <a:defRPr/>
            </a:lvl1pPr>
          </a:lstStyle>
          <a:p>
            <a:pPr>
              <a:defRPr/>
            </a:pPr>
            <a:fld id="{FDC614A6-8E01-4FCF-8F1D-38AF1B2CA31F}" type="slidenum">
              <a:rPr lang="en-US" altLang="en-US"/>
            </a:fld>
            <a:r>
              <a:rPr lang="en-US" altLang="en-US" dirty="0"/>
              <a:t>/</a:t>
            </a:r>
            <a:r>
              <a:rPr lang="en-US" altLang="zh-CN" dirty="0"/>
              <a:t>100</a:t>
            </a:r>
            <a:endParaRPr lang="en-US" altLang="en-US" dirty="0"/>
          </a:p>
        </p:txBody>
      </p:sp>
    </p:spTree>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39725" y="0"/>
            <a:ext cx="8370888" cy="6096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323850" y="1079500"/>
            <a:ext cx="8361363" cy="5192713"/>
          </a:xfrm>
        </p:spPr>
        <p:txBody>
          <a:bodyPr/>
          <a:lstStyle/>
          <a:p>
            <a:pPr lvl="0"/>
            <a:endParaRPr lang="zh-CN" altLang="en-US" noProof="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2" name="图片 6" descr="5.png"/>
          <p:cNvPicPr>
            <a:picLocks noChangeAspect="1"/>
          </p:cNvPicPr>
          <p:nvPr userDrawn="1"/>
        </p:nvPicPr>
        <p:blipFill>
          <a:blip r:embed="rId2"/>
          <a:srcRect/>
          <a:stretch>
            <a:fillRect/>
          </a:stretch>
        </p:blipFill>
        <p:spPr bwMode="auto">
          <a:xfrm>
            <a:off x="500064" y="0"/>
            <a:ext cx="8175625" cy="6858000"/>
          </a:xfrm>
          <a:prstGeom prst="rect">
            <a:avLst/>
          </a:prstGeom>
          <a:noFill/>
          <a:ln w="9525">
            <a:noFill/>
            <a:miter lim="800000"/>
            <a:headEnd/>
            <a:tailEnd/>
          </a:ln>
        </p:spPr>
      </p:pic>
      <p:pic>
        <p:nvPicPr>
          <p:cNvPr id="3" name="Picture 6"/>
          <p:cNvPicPr preferRelativeResize="0">
            <a:picLocks noChangeArrowheads="1"/>
          </p:cNvPicPr>
          <p:nvPr userDrawn="1"/>
        </p:nvPicPr>
        <p:blipFill>
          <a:blip r:embed="rId3"/>
          <a:srcRect/>
          <a:stretch>
            <a:fillRect/>
          </a:stretch>
        </p:blipFill>
        <p:spPr bwMode="auto">
          <a:xfrm>
            <a:off x="-71438" y="-91440"/>
            <a:ext cx="611188" cy="7040880"/>
          </a:xfrm>
          <a:prstGeom prst="rect">
            <a:avLst/>
          </a:prstGeom>
          <a:noFill/>
          <a:ln w="9525">
            <a:noFill/>
            <a:miter lim="800000"/>
            <a:headEnd/>
            <a:tailEnd/>
          </a:ln>
        </p:spPr>
      </p:pic>
      <p:pic>
        <p:nvPicPr>
          <p:cNvPr id="4" name="Picture 6"/>
          <p:cNvPicPr preferRelativeResize="0">
            <a:picLocks noChangeArrowheads="1"/>
          </p:cNvPicPr>
          <p:nvPr userDrawn="1"/>
        </p:nvPicPr>
        <p:blipFill>
          <a:blip r:embed="rId4"/>
          <a:srcRect/>
          <a:stretch>
            <a:fillRect/>
          </a:stretch>
        </p:blipFill>
        <p:spPr bwMode="auto">
          <a:xfrm>
            <a:off x="8604250" y="-91440"/>
            <a:ext cx="611188" cy="7040880"/>
          </a:xfrm>
          <a:prstGeom prst="rect">
            <a:avLst/>
          </a:prstGeom>
          <a:noFill/>
          <a:ln w="9525">
            <a:noFill/>
            <a:miter lim="800000"/>
            <a:headEnd/>
            <a:tailEnd/>
          </a:ln>
        </p:spPr>
      </p:pic>
      <p:pic>
        <p:nvPicPr>
          <p:cNvPr id="5" name="Picture 2" descr="C:\Documents and Settings\Administrator\桌面\LOGO黑副本.png" hidden="1"/>
          <p:cNvPicPr>
            <a:picLocks noChangeAspect="1" noChangeArrowheads="1"/>
          </p:cNvPicPr>
          <p:nvPr userDrawn="1"/>
        </p:nvPicPr>
        <p:blipFill>
          <a:blip r:embed="rId5"/>
          <a:srcRect/>
          <a:stretch>
            <a:fillRect/>
          </a:stretch>
        </p:blipFill>
        <p:spPr bwMode="auto">
          <a:xfrm>
            <a:off x="7378700" y="171450"/>
            <a:ext cx="1079500" cy="600076"/>
          </a:xfrm>
          <a:prstGeom prst="rect">
            <a:avLst/>
          </a:prstGeom>
          <a:noFill/>
          <a:ln w="9525">
            <a:noFill/>
            <a:miter lim="800000"/>
            <a:headEnd/>
            <a:tailEnd/>
          </a:ln>
        </p:spPr>
      </p:pic>
      <p:sp>
        <p:nvSpPr>
          <p:cNvPr id="6" name="AutoShape 3"/>
          <p:cNvSpPr>
            <a:spLocks noChangeArrowheads="1"/>
          </p:cNvSpPr>
          <p:nvPr userDrawn="1"/>
        </p:nvSpPr>
        <p:spPr bwMode="auto">
          <a:xfrm>
            <a:off x="720000" y="798463"/>
            <a:ext cx="7704000" cy="43200"/>
          </a:xfrm>
          <a:prstGeom prst="roundRect">
            <a:avLst>
              <a:gd name="adj" fmla="val 50000"/>
            </a:avLst>
          </a:prstGeom>
          <a:gradFill flip="none" rotWithShape="1">
            <a:gsLst>
              <a:gs pos="0">
                <a:schemeClr val="accent6">
                  <a:lumMod val="50000"/>
                </a:schemeClr>
              </a:gs>
              <a:gs pos="100000">
                <a:schemeClr val="accent6"/>
              </a:gs>
            </a:gsLst>
            <a:lin ang="5400000" scaled="1"/>
            <a:tileRect/>
          </a:gradFill>
          <a:ln w="9525" algn="ctr">
            <a:noFill/>
            <a:round/>
          </a:ln>
          <a:effectLst>
            <a:outerShdw blurRad="50800" dist="25400" dir="7200000" algn="ctr">
              <a:srgbClr val="000000">
                <a:alpha val="40000"/>
              </a:srgbClr>
            </a:outerShdw>
          </a:effectLst>
          <a:scene3d>
            <a:camera prst="orthographicFront">
              <a:rot lat="0" lon="0" rev="0"/>
            </a:camera>
            <a:lightRig rig="contrasting" dir="t"/>
          </a:scene3d>
          <a:sp3d prstMaterial="matte">
            <a:bevelT w="88900" h="88900"/>
          </a:sp3d>
        </p:spPr>
        <p:txBody>
          <a:bodyPr anchor="ctr"/>
          <a:lstStyle/>
          <a:p>
            <a:pPr algn="ctr"/>
            <a:endParaRPr lang="zh-CN" altLang="zh-CN" sz="1600">
              <a:solidFill>
                <a:schemeClr val="bg1"/>
              </a:solidFill>
              <a:latin typeface="方正综艺简体" pitchFamily="65" charset="-122"/>
              <a:ea typeface="方正综艺简体" pitchFamily="65" charset="-122"/>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pic>
        <p:nvPicPr>
          <p:cNvPr id="2" name="图片 6" descr="5.png"/>
          <p:cNvPicPr>
            <a:picLocks noChangeAspect="1"/>
          </p:cNvPicPr>
          <p:nvPr userDrawn="1"/>
        </p:nvPicPr>
        <p:blipFill>
          <a:blip r:embed="rId2"/>
          <a:srcRect/>
          <a:stretch>
            <a:fillRect/>
          </a:stretch>
        </p:blipFill>
        <p:spPr bwMode="auto">
          <a:xfrm>
            <a:off x="500064" y="0"/>
            <a:ext cx="8175625" cy="6858000"/>
          </a:xfrm>
          <a:prstGeom prst="rect">
            <a:avLst/>
          </a:prstGeom>
          <a:noFill/>
          <a:ln w="9525">
            <a:noFill/>
            <a:miter lim="800000"/>
            <a:headEnd/>
            <a:tailEnd/>
          </a:ln>
        </p:spPr>
      </p:pic>
      <p:pic>
        <p:nvPicPr>
          <p:cNvPr id="3" name="Picture 6"/>
          <p:cNvPicPr preferRelativeResize="0">
            <a:picLocks noChangeArrowheads="1"/>
          </p:cNvPicPr>
          <p:nvPr userDrawn="1"/>
        </p:nvPicPr>
        <p:blipFill>
          <a:blip r:embed="rId3"/>
          <a:srcRect/>
          <a:stretch>
            <a:fillRect/>
          </a:stretch>
        </p:blipFill>
        <p:spPr bwMode="auto">
          <a:xfrm>
            <a:off x="-71438" y="-91440"/>
            <a:ext cx="611188" cy="7040880"/>
          </a:xfrm>
          <a:prstGeom prst="rect">
            <a:avLst/>
          </a:prstGeom>
          <a:noFill/>
          <a:ln w="9525">
            <a:noFill/>
            <a:miter lim="800000"/>
            <a:headEnd/>
            <a:tailEnd/>
          </a:ln>
        </p:spPr>
      </p:pic>
      <p:pic>
        <p:nvPicPr>
          <p:cNvPr id="4" name="Picture 6"/>
          <p:cNvPicPr preferRelativeResize="0">
            <a:picLocks noChangeArrowheads="1"/>
          </p:cNvPicPr>
          <p:nvPr userDrawn="1"/>
        </p:nvPicPr>
        <p:blipFill>
          <a:blip r:embed="rId4"/>
          <a:srcRect/>
          <a:stretch>
            <a:fillRect/>
          </a:stretch>
        </p:blipFill>
        <p:spPr bwMode="auto">
          <a:xfrm>
            <a:off x="8604250" y="-91440"/>
            <a:ext cx="611188" cy="7040880"/>
          </a:xfrm>
          <a:prstGeom prst="rect">
            <a:avLst/>
          </a:prstGeom>
          <a:noFill/>
          <a:ln w="9525">
            <a:noFill/>
            <a:miter lim="800000"/>
            <a:headEnd/>
            <a:tailEnd/>
          </a:ln>
        </p:spPr>
      </p:pic>
      <p:pic>
        <p:nvPicPr>
          <p:cNvPr id="5" name="Picture 2" descr="C:\Documents and Settings\Administrator\桌面\LOGO黑副本.png" hidden="1"/>
          <p:cNvPicPr>
            <a:picLocks noChangeAspect="1" noChangeArrowheads="1"/>
          </p:cNvPicPr>
          <p:nvPr userDrawn="1"/>
        </p:nvPicPr>
        <p:blipFill>
          <a:blip r:embed="rId5"/>
          <a:srcRect/>
          <a:stretch>
            <a:fillRect/>
          </a:stretch>
        </p:blipFill>
        <p:spPr bwMode="auto">
          <a:xfrm>
            <a:off x="7378700" y="171450"/>
            <a:ext cx="1079500" cy="600076"/>
          </a:xfrm>
          <a:prstGeom prst="rect">
            <a:avLst/>
          </a:prstGeom>
          <a:noFill/>
          <a:ln w="9525">
            <a:noFill/>
            <a:miter lim="800000"/>
            <a:headEnd/>
            <a:tailEnd/>
          </a:ln>
        </p:spPr>
      </p:pic>
      <p:sp>
        <p:nvSpPr>
          <p:cNvPr id="6" name="AutoShape 3"/>
          <p:cNvSpPr>
            <a:spLocks noChangeArrowheads="1"/>
          </p:cNvSpPr>
          <p:nvPr userDrawn="1"/>
        </p:nvSpPr>
        <p:spPr bwMode="auto">
          <a:xfrm>
            <a:off x="720000" y="798463"/>
            <a:ext cx="7704000" cy="43200"/>
          </a:xfrm>
          <a:prstGeom prst="roundRect">
            <a:avLst>
              <a:gd name="adj" fmla="val 50000"/>
            </a:avLst>
          </a:prstGeom>
          <a:gradFill flip="none" rotWithShape="1">
            <a:gsLst>
              <a:gs pos="0">
                <a:schemeClr val="accent6">
                  <a:lumMod val="50000"/>
                </a:schemeClr>
              </a:gs>
              <a:gs pos="100000">
                <a:schemeClr val="accent6"/>
              </a:gs>
            </a:gsLst>
            <a:lin ang="5400000" scaled="1"/>
            <a:tileRect/>
          </a:gradFill>
          <a:ln w="9525" algn="ctr">
            <a:noFill/>
            <a:round/>
          </a:ln>
          <a:effectLst>
            <a:outerShdw blurRad="50800" dist="25400" dir="7200000" algn="ctr">
              <a:srgbClr val="000000">
                <a:alpha val="40000"/>
              </a:srgbClr>
            </a:outerShdw>
          </a:effectLst>
          <a:scene3d>
            <a:camera prst="orthographicFront">
              <a:rot lat="0" lon="0" rev="0"/>
            </a:camera>
            <a:lightRig rig="contrasting" dir="t"/>
          </a:scene3d>
          <a:sp3d prstMaterial="matte">
            <a:bevelT w="88900" h="88900"/>
          </a:sp3d>
        </p:spPr>
        <p:txBody>
          <a:bodyPr anchor="ctr"/>
          <a:lstStyle/>
          <a:p>
            <a:pPr algn="ctr"/>
            <a:endParaRPr lang="zh-CN" altLang="zh-CN" sz="1600">
              <a:solidFill>
                <a:schemeClr val="bg1"/>
              </a:solidFill>
              <a:latin typeface="方正综艺简体" pitchFamily="65" charset="-122"/>
              <a:ea typeface="方正综艺简体" pitchFamily="65" charset="-122"/>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chart">
  <p:cSld name="标题和图表">
    <p:spTree>
      <p:nvGrpSpPr>
        <p:cNvPr id="1" name=""/>
        <p:cNvGrpSpPr/>
        <p:nvPr/>
      </p:nvGrpSpPr>
      <p:grpSpPr>
        <a:xfrm>
          <a:off x="0" y="0"/>
          <a:ext cx="0" cy="0"/>
          <a:chOff x="0" y="0"/>
          <a:chExt cx="0" cy="0"/>
        </a:xfrm>
      </p:grpSpPr>
      <p:sp>
        <p:nvSpPr>
          <p:cNvPr id="2" name="标题 1"/>
          <p:cNvSpPr>
            <a:spLocks noGrp="1"/>
          </p:cNvSpPr>
          <p:nvPr>
            <p:ph type="title"/>
          </p:nvPr>
        </p:nvSpPr>
        <p:spPr>
          <a:xfrm>
            <a:off x="339725" y="0"/>
            <a:ext cx="8370888" cy="6096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323850" y="1079500"/>
            <a:ext cx="8361363" cy="5192713"/>
          </a:xfrm>
        </p:spPr>
        <p:txBody>
          <a:bodyPr/>
          <a:lstStyle/>
          <a:p>
            <a:pPr lvl="0"/>
            <a:endParaRPr lang="zh-CN" altLang="en-US" noProof="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xAndTwoObj">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1835150" y="73025"/>
            <a:ext cx="6913563" cy="619125"/>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68313" y="765175"/>
            <a:ext cx="4064000" cy="556736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quarter" idx="2"/>
          </p:nvPr>
        </p:nvSpPr>
        <p:spPr>
          <a:xfrm>
            <a:off x="4684713" y="765175"/>
            <a:ext cx="4064000" cy="27066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内容占位符 4"/>
          <p:cNvSpPr>
            <a:spLocks noGrp="1"/>
          </p:cNvSpPr>
          <p:nvPr>
            <p:ph sz="quarter" idx="3"/>
          </p:nvPr>
        </p:nvSpPr>
        <p:spPr>
          <a:xfrm>
            <a:off x="4684713" y="3624263"/>
            <a:ext cx="4064000" cy="2708275"/>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日期占位符 5"/>
          <p:cNvSpPr>
            <a:spLocks noGrp="1"/>
          </p:cNvSpPr>
          <p:nvPr>
            <p:ph type="dt" sz="half" idx="10"/>
          </p:nvPr>
        </p:nvSpPr>
        <p:spPr>
          <a:xfrm>
            <a:off x="228600" y="6400800"/>
            <a:ext cx="1905000" cy="457200"/>
          </a:xfrm>
          <a:prstGeom prst="rect">
            <a:avLst/>
          </a:prstGeom>
        </p:spPr>
        <p:txBody>
          <a:bodyPr/>
          <a:lstStyle>
            <a:lvl1pPr>
              <a:defRPr/>
            </a:lvl1pPr>
          </a:lstStyle>
          <a:p>
            <a:pPr>
              <a:defRPr/>
            </a:pPr>
            <a:fld id="{6D29C877-496D-4623-8FA6-04B49C5B76F6}" type="datetime4">
              <a:rPr lang="zh-CN" altLang="en-US"/>
            </a:fld>
            <a:endParaRPr lang="en-US" altLang="zh-CN"/>
          </a:p>
        </p:txBody>
      </p:sp>
      <p:sp>
        <p:nvSpPr>
          <p:cNvPr id="7" name="页脚占位符 6"/>
          <p:cNvSpPr>
            <a:spLocks noGrp="1"/>
          </p:cNvSpPr>
          <p:nvPr>
            <p:ph type="ftr" sz="quarter" idx="11"/>
          </p:nvPr>
        </p:nvSpPr>
        <p:spPr>
          <a:xfrm>
            <a:off x="3429000" y="6477000"/>
            <a:ext cx="2895600" cy="381000"/>
          </a:xfrm>
          <a:prstGeom prst="rect">
            <a:avLst/>
          </a:prstGeom>
        </p:spPr>
        <p:txBody>
          <a:bodyPr/>
          <a:lstStyle>
            <a:lvl1pPr>
              <a:defRPr/>
            </a:lvl1pPr>
          </a:lstStyle>
          <a:p>
            <a:pPr>
              <a:defRPr/>
            </a:pPr>
            <a:r>
              <a:rPr lang="en-US" altLang="zh-CN"/>
              <a:t>DMKD  Sides By MAO</a:t>
            </a:r>
            <a:endParaRPr lang="en-US" altLang="zh-CN"/>
          </a:p>
        </p:txBody>
      </p:sp>
      <p:sp>
        <p:nvSpPr>
          <p:cNvPr id="8" name="灯片编号占位符 7"/>
          <p:cNvSpPr>
            <a:spLocks noGrp="1"/>
          </p:cNvSpPr>
          <p:nvPr>
            <p:ph type="sldNum" sz="quarter" idx="12"/>
          </p:nvPr>
        </p:nvSpPr>
        <p:spPr>
          <a:xfrm>
            <a:off x="7239000" y="6400800"/>
            <a:ext cx="1905000" cy="457200"/>
          </a:xfrm>
          <a:prstGeom prst="rect">
            <a:avLst/>
          </a:prstGeom>
        </p:spPr>
        <p:txBody>
          <a:bodyPr/>
          <a:lstStyle>
            <a:lvl1pPr>
              <a:defRPr/>
            </a:lvl1pPr>
          </a:lstStyle>
          <a:p>
            <a:pPr>
              <a:defRPr/>
            </a:pPr>
            <a:fld id="{2C68A662-FA47-496A-ABD2-7D7801A8D1B3}" type="slidenum">
              <a:rPr lang="zh-CN" altLang="en-US"/>
            </a:fld>
            <a:endParaRPr lang="en-US"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128588" y="342900"/>
            <a:ext cx="8229957" cy="571500"/>
          </a:xfrm>
          <a:effectLst>
            <a:outerShdw blurRad="50800" dist="38100" dir="5400000" algn="ctr" rotWithShape="0">
              <a:srgbClr val="000000">
                <a:alpha val="30000"/>
              </a:srgbClr>
            </a:outerShdw>
          </a:effectLst>
        </p:spPr>
        <p:txBody>
          <a:bodyPr>
            <a:normAutofit/>
          </a:bodyPr>
          <a:lstStyle>
            <a:lvl1pPr>
              <a:defRPr sz="2400" b="1" i="0" baseline="0">
                <a:solidFill>
                  <a:srgbClr val="C00000"/>
                </a:solidFill>
                <a:latin typeface="Arial Unicode MS" panose="020B0604020202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4" name="矩形 3"/>
          <p:cNvSpPr/>
          <p:nvPr userDrawn="1"/>
        </p:nvSpPr>
        <p:spPr>
          <a:xfrm>
            <a:off x="0" y="342900"/>
            <a:ext cx="128588" cy="571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rgbClr val="C0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128588" y="342900"/>
            <a:ext cx="8229957" cy="571500"/>
          </a:xfrm>
          <a:effectLst>
            <a:outerShdw blurRad="50800" dist="38100" dir="5400000" algn="ctr" rotWithShape="0">
              <a:srgbClr val="000000">
                <a:alpha val="30000"/>
              </a:srgbClr>
            </a:outerShdw>
          </a:effectLst>
        </p:spPr>
        <p:txBody>
          <a:bodyPr>
            <a:normAutofit/>
          </a:bodyPr>
          <a:lstStyle>
            <a:lvl1pPr>
              <a:defRPr sz="2400" b="1" i="0" baseline="0">
                <a:solidFill>
                  <a:srgbClr val="C00000"/>
                </a:solidFill>
                <a:latin typeface="Arial Unicode MS" panose="020B0604020202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4" name="矩形 3"/>
          <p:cNvSpPr/>
          <p:nvPr userDrawn="1"/>
        </p:nvSpPr>
        <p:spPr>
          <a:xfrm>
            <a:off x="0" y="342900"/>
            <a:ext cx="128588" cy="571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rgbClr val="C0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D5BA2E-A0CB-417A-92F9-2AF7C87D368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29EC1FB-86AA-418D-9CF0-D4F698B6A92B}" type="slidenum">
              <a:rPr lang="zh-CN" altLang="en-US" smtClean="0"/>
            </a:fld>
            <a:endParaRPr lang="zh-CN" altLang="en-US"/>
          </a:p>
        </p:txBody>
      </p:sp>
      <p:sp>
        <p:nvSpPr>
          <p:cNvPr id="5" name="文本框 4"/>
          <p:cNvSpPr txBox="1"/>
          <p:nvPr userDrawn="1"/>
        </p:nvSpPr>
        <p:spPr>
          <a:xfrm>
            <a:off x="117345" y="157446"/>
            <a:ext cx="528889" cy="300082"/>
          </a:xfrm>
          <a:prstGeom prst="rect">
            <a:avLst/>
          </a:prstGeom>
          <a:solidFill>
            <a:srgbClr val="C40E00"/>
          </a:solidFill>
        </p:spPr>
        <p:txBody>
          <a:bodyPr wrap="square" rtlCol="0">
            <a:spAutoFit/>
          </a:bodyPr>
          <a:lstStyle/>
          <a:p>
            <a:endParaRPr lang="zh-CN" altLang="en-US" sz="1350" dirty="0"/>
          </a:p>
        </p:txBody>
      </p:sp>
      <p:sp>
        <p:nvSpPr>
          <p:cNvPr id="6" name="文本框 5"/>
          <p:cNvSpPr txBox="1"/>
          <p:nvPr userDrawn="1"/>
        </p:nvSpPr>
        <p:spPr>
          <a:xfrm>
            <a:off x="697524" y="150769"/>
            <a:ext cx="3739661" cy="300082"/>
          </a:xfrm>
          <a:prstGeom prst="rect">
            <a:avLst/>
          </a:prstGeom>
          <a:solidFill>
            <a:srgbClr val="0070C0"/>
          </a:solidFill>
        </p:spPr>
        <p:txBody>
          <a:bodyPr wrap="square" rtlCol="0">
            <a:spAutoFit/>
          </a:bodyPr>
          <a:lstStyle/>
          <a:p>
            <a:endParaRPr lang="zh-CN" altLang="en-US" sz="1350" dirty="0"/>
          </a:p>
        </p:txBody>
      </p:sp>
      <p:sp>
        <p:nvSpPr>
          <p:cNvPr id="20" name="内容占位符 19"/>
          <p:cNvSpPr>
            <a:spLocks noGrp="1"/>
          </p:cNvSpPr>
          <p:nvPr>
            <p:ph sz="quarter" idx="13"/>
          </p:nvPr>
        </p:nvSpPr>
        <p:spPr>
          <a:xfrm>
            <a:off x="693695" y="307629"/>
            <a:ext cx="3936917" cy="442649"/>
          </a:xfrm>
        </p:spPr>
        <p:txBody>
          <a:bodyPr/>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单击此处编辑母版文本样式</a:t>
            </a:r>
            <a:endParaRPr lang="zh-CN" altLang="en-US" dirty="0" smtClean="0"/>
          </a:p>
        </p:txBody>
      </p:sp>
      <p:sp>
        <p:nvSpPr>
          <p:cNvPr id="21" name="内容占位符 19"/>
          <p:cNvSpPr>
            <a:spLocks noGrp="1"/>
          </p:cNvSpPr>
          <p:nvPr>
            <p:ph sz="quarter" idx="14" hasCustomPrompt="1"/>
          </p:nvPr>
        </p:nvSpPr>
        <p:spPr>
          <a:xfrm>
            <a:off x="187683" y="300951"/>
            <a:ext cx="440968" cy="442649"/>
          </a:xfrm>
        </p:spPr>
        <p:txBody>
          <a:bodyPr/>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单</a:t>
            </a:r>
            <a:endParaRPr lang="zh-CN" altLang="en-US"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D5BA2E-A0CB-417A-92F9-2AF7C87D368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29EC1FB-86AA-418D-9CF0-D4F698B6A92B}" type="slidenum">
              <a:rPr lang="zh-CN" altLang="en-US" smtClean="0"/>
            </a:fld>
            <a:endParaRPr lang="zh-CN" altLang="en-US"/>
          </a:p>
        </p:txBody>
      </p:sp>
      <p:sp>
        <p:nvSpPr>
          <p:cNvPr id="5" name="文本框 4"/>
          <p:cNvSpPr txBox="1"/>
          <p:nvPr userDrawn="1"/>
        </p:nvSpPr>
        <p:spPr>
          <a:xfrm>
            <a:off x="117345" y="157446"/>
            <a:ext cx="528889" cy="300082"/>
          </a:xfrm>
          <a:prstGeom prst="rect">
            <a:avLst/>
          </a:prstGeom>
          <a:solidFill>
            <a:srgbClr val="C40E00"/>
          </a:solidFill>
        </p:spPr>
        <p:txBody>
          <a:bodyPr wrap="square" rtlCol="0">
            <a:spAutoFit/>
          </a:bodyPr>
          <a:lstStyle/>
          <a:p>
            <a:endParaRPr lang="zh-CN" altLang="en-US" sz="1350" dirty="0"/>
          </a:p>
        </p:txBody>
      </p:sp>
      <p:sp>
        <p:nvSpPr>
          <p:cNvPr id="6" name="文本框 5"/>
          <p:cNvSpPr txBox="1"/>
          <p:nvPr userDrawn="1"/>
        </p:nvSpPr>
        <p:spPr>
          <a:xfrm>
            <a:off x="697524" y="150769"/>
            <a:ext cx="3739661" cy="300082"/>
          </a:xfrm>
          <a:prstGeom prst="rect">
            <a:avLst/>
          </a:prstGeom>
          <a:solidFill>
            <a:srgbClr val="0070C0"/>
          </a:solidFill>
        </p:spPr>
        <p:txBody>
          <a:bodyPr wrap="square" rtlCol="0">
            <a:spAutoFit/>
          </a:bodyPr>
          <a:lstStyle/>
          <a:p>
            <a:endParaRPr lang="zh-CN" altLang="en-US" sz="1350" dirty="0"/>
          </a:p>
        </p:txBody>
      </p:sp>
      <p:sp>
        <p:nvSpPr>
          <p:cNvPr id="20" name="内容占位符 19"/>
          <p:cNvSpPr>
            <a:spLocks noGrp="1"/>
          </p:cNvSpPr>
          <p:nvPr>
            <p:ph sz="quarter" idx="13"/>
          </p:nvPr>
        </p:nvSpPr>
        <p:spPr>
          <a:xfrm>
            <a:off x="693695" y="307629"/>
            <a:ext cx="3936917" cy="442649"/>
          </a:xfrm>
        </p:spPr>
        <p:txBody>
          <a:bodyPr/>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单击此处编辑母版文本样式</a:t>
            </a:r>
            <a:endParaRPr lang="zh-CN" altLang="en-US" dirty="0" smtClean="0"/>
          </a:p>
        </p:txBody>
      </p:sp>
      <p:sp>
        <p:nvSpPr>
          <p:cNvPr id="21" name="内容占位符 19"/>
          <p:cNvSpPr>
            <a:spLocks noGrp="1"/>
          </p:cNvSpPr>
          <p:nvPr>
            <p:ph sz="quarter" idx="14" hasCustomPrompt="1"/>
          </p:nvPr>
        </p:nvSpPr>
        <p:spPr>
          <a:xfrm>
            <a:off x="187683" y="300951"/>
            <a:ext cx="440968" cy="442649"/>
          </a:xfrm>
        </p:spPr>
        <p:txBody>
          <a:bodyPr/>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单</a:t>
            </a:r>
            <a:endParaRPr lang="zh-CN" altLang="en-US"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grpSp>
        <p:nvGrpSpPr>
          <p:cNvPr id="2" name="组合 16"/>
          <p:cNvGrpSpPr/>
          <p:nvPr userDrawn="1"/>
        </p:nvGrpSpPr>
        <p:grpSpPr bwMode="auto">
          <a:xfrm>
            <a:off x="-11113" y="0"/>
            <a:ext cx="9174163" cy="6858000"/>
            <a:chOff x="-11499" y="0"/>
            <a:chExt cx="2891224" cy="1620838"/>
          </a:xfrm>
        </p:grpSpPr>
        <p:pic>
          <p:nvPicPr>
            <p:cNvPr id="3" name="图片 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961" y="7637"/>
              <a:ext cx="2709804" cy="144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4" descr="叶子.png"/>
            <p:cNvPicPr>
              <a:picLocks noChangeAspect="1"/>
            </p:cNvPicPr>
            <p:nvPr userDrawn="1"/>
          </p:nvPicPr>
          <p:blipFill>
            <a:blip r:embed="rId3">
              <a:extLst>
                <a:ext uri="{28A0092B-C50C-407E-A947-70E740481C1C}">
                  <a14:useLocalDpi xmlns:a14="http://schemas.microsoft.com/office/drawing/2010/main" val="0"/>
                </a:ext>
              </a:extLst>
            </a:blip>
            <a:srcRect l="54369" b="60822"/>
            <a:stretch>
              <a:fillRect/>
            </a:stretch>
          </p:blipFill>
          <p:spPr bwMode="auto">
            <a:xfrm>
              <a:off x="1916090" y="0"/>
              <a:ext cx="963635" cy="538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5" descr="桌子.png"/>
            <p:cNvPicPr>
              <a:picLocks noChangeAspect="1"/>
            </p:cNvPicPr>
            <p:nvPr userDrawn="1"/>
          </p:nvPicPr>
          <p:blipFill>
            <a:blip r:embed="rId4">
              <a:extLst>
                <a:ext uri="{28A0092B-C50C-407E-A947-70E740481C1C}">
                  <a14:useLocalDpi xmlns:a14="http://schemas.microsoft.com/office/drawing/2010/main" val="0"/>
                </a:ext>
              </a:extLst>
            </a:blip>
            <a:srcRect t="80530" r="40938"/>
            <a:stretch>
              <a:fillRect/>
            </a:stretch>
          </p:blipFill>
          <p:spPr bwMode="auto">
            <a:xfrm>
              <a:off x="-11499" y="1353415"/>
              <a:ext cx="1247264" cy="267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7" descr="粉笔画.png"/>
            <p:cNvPicPr>
              <a:picLocks noChangeAspect="1"/>
            </p:cNvPicPr>
            <p:nvPr userDrawn="1"/>
          </p:nvPicPr>
          <p:blipFill>
            <a:blip r:embed="rId5">
              <a:extLst>
                <a:ext uri="{28A0092B-C50C-407E-A947-70E740481C1C}">
                  <a14:useLocalDpi xmlns:a14="http://schemas.microsoft.com/office/drawing/2010/main" val="0"/>
                </a:ext>
              </a:extLst>
            </a:blip>
            <a:srcRect l="49934" t="39178" b="17915"/>
            <a:stretch>
              <a:fillRect/>
            </a:stretch>
          </p:blipFill>
          <p:spPr bwMode="auto">
            <a:xfrm>
              <a:off x="1632621" y="799729"/>
              <a:ext cx="1057298" cy="58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8" descr="书本.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35905" y="1264247"/>
              <a:ext cx="331633" cy="283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9" descr="钟.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86523" y="1346308"/>
              <a:ext cx="168944" cy="161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10" descr="铅笔筒.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447336" y="1270428"/>
              <a:ext cx="223659" cy="24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11" descr="眼镜.PNG"/>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818232" y="1467966"/>
              <a:ext cx="172083" cy="7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12" descr="贴贴子4张（空）.png"/>
            <p:cNvPicPr>
              <a:picLocks noChangeAspect="1"/>
            </p:cNvPicPr>
            <p:nvPr userDrawn="1"/>
          </p:nvPicPr>
          <p:blipFill>
            <a:blip r:embed="rId10">
              <a:extLst>
                <a:ext uri="{28A0092B-C50C-407E-A947-70E740481C1C}">
                  <a14:useLocalDpi xmlns:a14="http://schemas.microsoft.com/office/drawing/2010/main" val="0"/>
                </a:ext>
              </a:extLst>
            </a:blip>
            <a:srcRect t="33018" r="77449" b="52859"/>
            <a:stretch>
              <a:fillRect/>
            </a:stretch>
          </p:blipFill>
          <p:spPr bwMode="auto">
            <a:xfrm>
              <a:off x="229424" y="152368"/>
              <a:ext cx="476228" cy="19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3" descr="贴贴子4张（空）.png"/>
            <p:cNvPicPr>
              <a:picLocks noChangeAspect="1" noChangeArrowheads="1"/>
            </p:cNvPicPr>
            <p:nvPr userDrawn="1"/>
          </p:nvPicPr>
          <p:blipFill>
            <a:blip r:embed="rId11">
              <a:extLst>
                <a:ext uri="{28A0092B-C50C-407E-A947-70E740481C1C}">
                  <a14:useLocalDpi xmlns:a14="http://schemas.microsoft.com/office/drawing/2010/main" val="0"/>
                </a:ext>
              </a:extLst>
            </a:blip>
            <a:srcRect l="6702" t="47905" r="86794" b="38898"/>
            <a:stretch>
              <a:fillRect/>
            </a:stretch>
          </p:blipFill>
          <p:spPr bwMode="auto">
            <a:xfrm rot="-180000">
              <a:off x="630039" y="230507"/>
              <a:ext cx="136050" cy="18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Start-Company">
    <p:spTree>
      <p:nvGrpSpPr>
        <p:cNvPr id="1" name=""/>
        <p:cNvGrpSpPr/>
        <p:nvPr/>
      </p:nvGrpSpPr>
      <p:grpSpPr>
        <a:xfrm>
          <a:off x="0" y="0"/>
          <a:ext cx="0" cy="0"/>
          <a:chOff x="0" y="0"/>
          <a:chExt cx="0" cy="0"/>
        </a:xfrm>
      </p:grpSpPr>
      <p:sp>
        <p:nvSpPr>
          <p:cNvPr id="10" name="Teardrop 9"/>
          <p:cNvSpPr/>
          <p:nvPr userDrawn="1"/>
        </p:nvSpPr>
        <p:spPr>
          <a:xfrm>
            <a:off x="8656058" y="405699"/>
            <a:ext cx="267436" cy="356477"/>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75" dirty="0">
              <a:latin typeface="Calibri Light" panose="020F0302020204030204"/>
            </a:endParaRPr>
          </a:p>
        </p:txBody>
      </p:sp>
      <p:sp>
        <p:nvSpPr>
          <p:cNvPr id="11" name="TextBox 10"/>
          <p:cNvSpPr txBox="1"/>
          <p:nvPr userDrawn="1"/>
        </p:nvSpPr>
        <p:spPr>
          <a:xfrm>
            <a:off x="8650052" y="409839"/>
            <a:ext cx="293999" cy="230836"/>
          </a:xfrm>
          <a:prstGeom prst="rect">
            <a:avLst/>
          </a:prstGeom>
          <a:noFill/>
        </p:spPr>
        <p:txBody>
          <a:bodyPr wrap="none" lIns="68584" tIns="34292" rIns="68584" bIns="34292" rtlCol="0">
            <a:spAutoFit/>
          </a:bodyPr>
          <a:lstStyle/>
          <a:p>
            <a:pPr algn="ctr"/>
            <a:fld id="{260E2A6B-A809-4840-BF14-8648BC0BDF87}" type="slidenum">
              <a:rPr lang="id-ID" sz="1050" b="1" smtClean="0">
                <a:solidFill>
                  <a:schemeClr val="bg1"/>
                </a:solidFill>
                <a:latin typeface="Calibri Light" panose="020F0302020204030204"/>
                <a:cs typeface="Calibri Light" panose="020F0302020204030204"/>
              </a:rPr>
            </a:fld>
            <a:endParaRPr lang="id-ID" sz="1050" dirty="0">
              <a:solidFill>
                <a:schemeClr val="bg1"/>
              </a:solidFill>
              <a:latin typeface="Calibri Light" panose="020F0302020204030204"/>
              <a:cs typeface="Calibri Light" panose="020F0302020204030204"/>
            </a:endParaRPr>
          </a:p>
        </p:txBody>
      </p:sp>
    </p:spTree>
  </p:cSld>
  <p:clrMapOvr>
    <a:masterClrMapping/>
  </p:clrMapOvr>
  <mc:AlternateContent xmlns:mc="http://schemas.openxmlformats.org/markup-compatibility/2006">
    <mc:Choice xmlns:p14="http://schemas.microsoft.com/office/powerpoint/2010/main" Requires="p14">
      <p:transition spd="med">
        <p14:warp dir="in"/>
      </p:transition>
    </mc:Choice>
    <mc:Fallback>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4" Type="http://schemas.openxmlformats.org/officeDocument/2006/relationships/theme" Target="../theme/theme1.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C40D9B-40DE-40F2-B1F7-10F71B5D2BB1}"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4F500A-20A7-471A-86E3-34823246EEC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4.xml"/><Relationship Id="rId1" Type="http://schemas.openxmlformats.org/officeDocument/2006/relationships/image" Target="../media/image29.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4.xml"/><Relationship Id="rId1"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14.xml"/><Relationship Id="rId6" Type="http://schemas.openxmlformats.org/officeDocument/2006/relationships/hyperlink" Target="https://en.wikipedia.org/wiki/Tom_M._Mitchell" TargetMode="External"/><Relationship Id="rId5" Type="http://schemas.openxmlformats.org/officeDocument/2006/relationships/image" Target="../media/image35.png"/><Relationship Id="rId4" Type="http://schemas.openxmlformats.org/officeDocument/2006/relationships/hyperlink" Target="https://en.wikipedia.org/wiki/Arthur_Samuel" TargetMode="External"/><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image" Target="../media/image3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4.xml"/><Relationship Id="rId1"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37.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4.xml"/><Relationship Id="rId1" Type="http://schemas.openxmlformats.org/officeDocument/2006/relationships/image" Target="../media/image42.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4.xml"/><Relationship Id="rId1" Type="http://schemas.openxmlformats.org/officeDocument/2006/relationships/image" Target="../media/image43.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4.xml"/><Relationship Id="rId1" Type="http://schemas.openxmlformats.org/officeDocument/2006/relationships/image" Target="../media/image4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4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4.xml"/><Relationship Id="rId1" Type="http://schemas.openxmlformats.org/officeDocument/2006/relationships/image" Target="../media/image16.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4.xml"/><Relationship Id="rId1" Type="http://schemas.openxmlformats.org/officeDocument/2006/relationships/image" Target="../media/image4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vmlDrawing" Target="../drawings/vmlDrawing1.vml"/><Relationship Id="rId3" Type="http://schemas.openxmlformats.org/officeDocument/2006/relationships/slideLayout" Target="../slideLayouts/slideLayout14.xml"/><Relationship Id="rId2" Type="http://schemas.openxmlformats.org/officeDocument/2006/relationships/image" Target="../media/image47.emf"/><Relationship Id="rId1" Type="http://schemas.openxmlformats.org/officeDocument/2006/relationships/oleObject" Target="../embeddings/oleObject1.bin"/></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48.png"/><Relationship Id="rId1" Type="http://schemas.openxmlformats.org/officeDocument/2006/relationships/image" Target="../media/image33.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50.png"/><Relationship Id="rId1" Type="http://schemas.openxmlformats.org/officeDocument/2006/relationships/image" Target="../media/image49.png"/></Relationships>
</file>

<file path=ppt/slides/_rels/slide42.xml.rels><?xml version="1.0" encoding="UTF-8" standalone="yes"?>
<Relationships xmlns="http://schemas.openxmlformats.org/package/2006/relationships"><Relationship Id="rId9" Type="http://schemas.openxmlformats.org/officeDocument/2006/relationships/image" Target="../media/image54.jpeg"/><Relationship Id="rId8" Type="http://schemas.openxmlformats.org/officeDocument/2006/relationships/image" Target="../media/image53.jpeg"/><Relationship Id="rId7" Type="http://schemas.openxmlformats.org/officeDocument/2006/relationships/image" Target="../media/image52.jpeg"/><Relationship Id="rId6" Type="http://schemas.openxmlformats.org/officeDocument/2006/relationships/image" Target="../media/image51.jpe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4" Type="http://schemas.openxmlformats.org/officeDocument/2006/relationships/notesSlide" Target="../notesSlides/notesSlide22.xml"/><Relationship Id="rId13" Type="http://schemas.openxmlformats.org/officeDocument/2006/relationships/slideLayout" Target="../slideLayouts/slideLayout14.xml"/><Relationship Id="rId12" Type="http://schemas.openxmlformats.org/officeDocument/2006/relationships/image" Target="../media/image57.jpeg"/><Relationship Id="rId11" Type="http://schemas.openxmlformats.org/officeDocument/2006/relationships/image" Target="../media/image56.jpeg"/><Relationship Id="rId10" Type="http://schemas.openxmlformats.org/officeDocument/2006/relationships/image" Target="../media/image55.jpeg"/><Relationship Id="rId1" Type="http://schemas.openxmlformats.org/officeDocument/2006/relationships/diagramData" Target="../diagrams/data1.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4.xml"/><Relationship Id="rId1" Type="http://schemas.openxmlformats.org/officeDocument/2006/relationships/image" Target="../media/image5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4.xml"/><Relationship Id="rId1" Type="http://schemas.openxmlformats.org/officeDocument/2006/relationships/image" Target="../media/image59.emf"/></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60.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6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7" Type="http://schemas.openxmlformats.org/officeDocument/2006/relationships/slideLayout" Target="../slideLayouts/slideLayout14.xml"/><Relationship Id="rId6" Type="http://schemas.openxmlformats.org/officeDocument/2006/relationships/image" Target="../media/image67.png"/><Relationship Id="rId5" Type="http://schemas.openxmlformats.org/officeDocument/2006/relationships/image" Target="../media/image66.png"/><Relationship Id="rId4" Type="http://schemas.openxmlformats.org/officeDocument/2006/relationships/image" Target="../media/image65.png"/><Relationship Id="rId3" Type="http://schemas.openxmlformats.org/officeDocument/2006/relationships/image" Target="../media/image64.jpeg"/><Relationship Id="rId2" Type="http://schemas.openxmlformats.org/officeDocument/2006/relationships/image" Target="../media/image63.png"/><Relationship Id="rId1" Type="http://schemas.openxmlformats.org/officeDocument/2006/relationships/image" Target="../media/image62.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6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4.xml"/><Relationship Id="rId1" Type="http://schemas.openxmlformats.org/officeDocument/2006/relationships/image" Target="../media/image69.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hyperlink" Target="https://mp.weixin.qq.com/s/2djZZX0UoQMW0gPUnpvtFw" TargetMode="External"/><Relationship Id="rId2" Type="http://schemas.openxmlformats.org/officeDocument/2006/relationships/hyperlink" Target="http://scikit-learn.org/stable/" TargetMode="External"/><Relationship Id="rId1" Type="http://schemas.openxmlformats.org/officeDocument/2006/relationships/hyperlink" Target="http://www.liaoxuefeng.com/wiki/001374738125095c955c1e6d8bb493182103fac9270762a000" TargetMode="Externa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4.xml"/><Relationship Id="rId1" Type="http://schemas.openxmlformats.org/officeDocument/2006/relationships/image" Target="../media/image70.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4.xml"/><Relationship Id="rId1" Type="http://schemas.openxmlformats.org/officeDocument/2006/relationships/image" Target="../media/image71.png"/></Relationships>
</file>

<file path=ppt/slides/_rels/slide63.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4.xml"/><Relationship Id="rId2" Type="http://schemas.openxmlformats.org/officeDocument/2006/relationships/image" Target="../media/image73.png"/><Relationship Id="rId1" Type="http://schemas.openxmlformats.org/officeDocument/2006/relationships/image" Target="../media/image72.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74.jpe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4.xml"/><Relationship Id="rId1" Type="http://schemas.openxmlformats.org/officeDocument/2006/relationships/image" Target="../media/image75.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hyperlink" Target="https://github.com/fchollet/keras?spm=5176.blog30794.yqblogcon1.13.h9wpxY" TargetMode="External"/><Relationship Id="rId7" Type="http://schemas.openxmlformats.org/officeDocument/2006/relationships/image" Target="../media/image25.png"/><Relationship Id="rId6" Type="http://schemas.openxmlformats.org/officeDocument/2006/relationships/hyperlink" Target="https://github.com/BVLC/caffe?spm=5176.blog30794.yqblogcon1.10.h9wpxY" TargetMode="External"/><Relationship Id="rId5" Type="http://schemas.openxmlformats.org/officeDocument/2006/relationships/image" Target="../media/image24.png"/><Relationship Id="rId4" Type="http://schemas.openxmlformats.org/officeDocument/2006/relationships/hyperlink" Target="https://github.com/scikit-learn/scikit-learn?spm=5176.blog30794.yqblogcon1.9.h9wpxY" TargetMode="External"/><Relationship Id="rId3" Type="http://schemas.openxmlformats.org/officeDocument/2006/relationships/hyperlink" Target="https://github.com/tensorflow/tensorflow?spm=5176.blog30794.yqblogcon1.8.h9wpxY" TargetMode="External"/><Relationship Id="rId2" Type="http://schemas.openxmlformats.org/officeDocument/2006/relationships/image" Target="../media/image23.png"/><Relationship Id="rId1" Type="http://schemas.openxmlformats.org/officeDocument/2006/relationships/image" Target="../media/image2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4.xml"/><Relationship Id="rId7" Type="http://schemas.openxmlformats.org/officeDocument/2006/relationships/hyperlink" Target="https://github.com/apache/spark" TargetMode="External"/><Relationship Id="rId6" Type="http://schemas.openxmlformats.org/officeDocument/2006/relationships/image" Target="../media/image28.png"/><Relationship Id="rId5" Type="http://schemas.openxmlformats.org/officeDocument/2006/relationships/hyperlink" Target="https://github.com/apache/mahout" TargetMode="Externa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hyperlink" Target="https://github.com/PredictionIO/PredictionIO?spm=5176.blog30794.yqblogcon1.11.h9wpxY" TargetMode="External"/><Relationship Id="rId1" Type="http://schemas.openxmlformats.org/officeDocument/2006/relationships/hyperlink" Target="http://www.linuxidc.com/topicnews.aspx?tid=13"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hyperlink" Target="http://v.163.com/special/opencourse/machinelearning.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028359" y="3683863"/>
            <a:ext cx="1879810" cy="300082"/>
          </a:xfrm>
          <a:prstGeom prst="rect">
            <a:avLst/>
          </a:prstGeom>
          <a:noFill/>
        </p:spPr>
        <p:txBody>
          <a:bodyPr wrap="none">
            <a:spAutoFit/>
          </a:bodyPr>
          <a:lstStyle/>
          <a:p>
            <a:pPr algn="r"/>
            <a:r>
              <a:rPr lang="en-US" altLang="zh-CN" sz="1350" dirty="0">
                <a:solidFill>
                  <a:schemeClr val="bg1"/>
                </a:solidFill>
                <a:latin typeface="微软雅黑" panose="020B0503020204020204" pitchFamily="34" charset="-122"/>
                <a:ea typeface="微软雅黑" panose="020B0503020204020204" pitchFamily="34" charset="-122"/>
              </a:rPr>
              <a:t>Artificial Intelligence</a:t>
            </a: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3485005" y="4235682"/>
            <a:ext cx="2262158" cy="507831"/>
          </a:xfrm>
          <a:prstGeom prst="rect">
            <a:avLst/>
          </a:prstGeom>
          <a:noFill/>
        </p:spPr>
        <p:txBody>
          <a:bodyPr wrap="none">
            <a:spAutoFit/>
          </a:bodyPr>
          <a:lstStyle/>
          <a:p>
            <a:r>
              <a:rPr lang="zh-CN" altLang="en-US" sz="2700" b="1" dirty="0" smtClean="0">
                <a:solidFill>
                  <a:schemeClr val="bg1"/>
                </a:solidFill>
                <a:latin typeface="微软雅黑" panose="020B0503020204020204" pitchFamily="34" charset="-122"/>
                <a:ea typeface="微软雅黑" panose="020B0503020204020204" pitchFamily="34" charset="-122"/>
              </a:rPr>
              <a:t>机器学习</a:t>
            </a:r>
            <a:r>
              <a:rPr lang="zh-CN" altLang="en-US" sz="2700" b="1" dirty="0">
                <a:solidFill>
                  <a:schemeClr val="bg1"/>
                </a:solidFill>
                <a:latin typeface="微软雅黑" panose="020B0503020204020204" pitchFamily="34" charset="-122"/>
                <a:ea typeface="微软雅黑" panose="020B0503020204020204" pitchFamily="34" charset="-122"/>
              </a:rPr>
              <a:t>技术</a:t>
            </a:r>
            <a:endParaRPr lang="en-US" altLang="zh-CN" sz="3000"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5419144" y="4923838"/>
            <a:ext cx="1665521" cy="300082"/>
          </a:xfrm>
          <a:prstGeom prst="rect">
            <a:avLst/>
          </a:prstGeom>
          <a:noFill/>
        </p:spPr>
        <p:txBody>
          <a:bodyPr wrap="none">
            <a:spAutoFit/>
          </a:bodyPr>
          <a:lstStyle/>
          <a:p>
            <a:pPr algn="r"/>
            <a:r>
              <a:rPr lang="en-US" altLang="zh-CN" sz="1350" dirty="0" smtClean="0">
                <a:solidFill>
                  <a:schemeClr val="bg1"/>
                </a:solidFill>
                <a:latin typeface="微软雅黑" panose="020B0503020204020204" pitchFamily="34" charset="-122"/>
                <a:ea typeface="微软雅黑" panose="020B0503020204020204" pitchFamily="34" charset="-122"/>
              </a:rPr>
              <a:t>Machine Learning</a:t>
            </a:r>
            <a:endParaRPr lang="zh-CN" altLang="en-US" sz="135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clrChange>
              <a:clrFrom>
                <a:srgbClr val="FFFFFF">
                  <a:alpha val="100000"/>
                </a:srgbClr>
              </a:clrFrom>
              <a:clrTo>
                <a:srgbClr val="FFFFFF">
                  <a:alpha val="100000"/>
                  <a:alpha val="0"/>
                </a:srgbClr>
              </a:clrTo>
            </a:clrChange>
            <a:extLst>
              <a:ext uri="{28A0092B-C50C-407E-A947-70E740481C1C}">
                <a14:useLocalDpi xmlns:a14="http://schemas.microsoft.com/office/drawing/2010/main" val="0"/>
              </a:ext>
            </a:extLst>
          </a:blip>
          <a:stretch>
            <a:fillRect/>
          </a:stretch>
        </p:blipFill>
        <p:spPr>
          <a:xfrm>
            <a:off x="96715" y="445477"/>
            <a:ext cx="8689115" cy="5792743"/>
          </a:xfrm>
          <a:prstGeom prst="rect">
            <a:avLst/>
          </a:prstGeom>
        </p:spPr>
      </p:pic>
      <p:sp>
        <p:nvSpPr>
          <p:cNvPr id="3" name="矩形 2"/>
          <p:cNvSpPr/>
          <p:nvPr/>
        </p:nvSpPr>
        <p:spPr>
          <a:xfrm>
            <a:off x="1053042" y="5715000"/>
            <a:ext cx="4134465" cy="523220"/>
          </a:xfrm>
          <a:prstGeom prst="rect">
            <a:avLst/>
          </a:prstGeom>
        </p:spPr>
        <p:txBody>
          <a:bodyPr wrap="none">
            <a:spAutoFit/>
          </a:bodyPr>
          <a:lstStyle/>
          <a:p>
            <a:r>
              <a:rPr lang="zh-CN" altLang="en-US" sz="2800" dirty="0">
                <a:latin typeface="-apple-system"/>
              </a:rPr>
              <a:t>全球数据竞赛平台</a:t>
            </a:r>
            <a:r>
              <a:rPr lang="en-US" altLang="zh-CN" sz="2800" dirty="0">
                <a:latin typeface="-apple-system"/>
              </a:rPr>
              <a:t>LOGO</a:t>
            </a:r>
            <a:r>
              <a:rPr lang="zh-CN" altLang="en-US" sz="2800" dirty="0">
                <a:latin typeface="-apple-system"/>
              </a:rPr>
              <a:t>墙</a:t>
            </a:r>
            <a:endParaRPr lang="zh-CN" altLang="en-US" sz="28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txBox="1"/>
          <p:nvPr/>
        </p:nvSpPr>
        <p:spPr>
          <a:xfrm>
            <a:off x="298801" y="298450"/>
            <a:ext cx="8048490" cy="857250"/>
          </a:xfrm>
          <a:prstGeom prst="rect">
            <a:avLst/>
          </a:prstGeom>
        </p:spPr>
        <p:txBody>
          <a:bodyPr vert="horz" lIns="68580" tIns="34290" rIns="68580" bIns="3429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机器学习相关学术期刊和会议</a:t>
            </a:r>
            <a:endParaRPr lang="zh-CN" altLang="en-US" sz="3300" dirty="0"/>
          </a:p>
        </p:txBody>
      </p:sp>
      <p:sp>
        <p:nvSpPr>
          <p:cNvPr id="14" name="内容占位符 2"/>
          <p:cNvSpPr>
            <a:spLocks noGrp="1"/>
          </p:cNvSpPr>
          <p:nvPr>
            <p:ph idx="4294967295"/>
          </p:nvPr>
        </p:nvSpPr>
        <p:spPr>
          <a:xfrm>
            <a:off x="298801" y="1155700"/>
            <a:ext cx="8048625" cy="3340100"/>
          </a:xfrm>
        </p:spPr>
        <p:txBody>
          <a:bodyPr>
            <a:noAutofit/>
          </a:bodyPr>
          <a:lstStyle/>
          <a:p>
            <a:r>
              <a:rPr lang="zh-CN" altLang="en-US" sz="2000" dirty="0">
                <a:solidFill>
                  <a:srgbClr val="FF0000"/>
                </a:solidFill>
              </a:rPr>
              <a:t>机器学习</a:t>
            </a:r>
            <a:endParaRPr lang="en-US" altLang="zh-CN" sz="2000" dirty="0">
              <a:solidFill>
                <a:srgbClr val="FF0000"/>
              </a:solidFill>
            </a:endParaRPr>
          </a:p>
          <a:p>
            <a:pPr lvl="1"/>
            <a:r>
              <a:rPr lang="zh-CN" altLang="en-US" sz="1800" dirty="0"/>
              <a:t>学术会议：</a:t>
            </a:r>
            <a:r>
              <a:rPr lang="en-US" altLang="zh-CN" sz="1800" dirty="0"/>
              <a:t>NIPS</a:t>
            </a:r>
            <a:r>
              <a:rPr lang="zh-CN" altLang="en-US" sz="1800" dirty="0"/>
              <a:t>、</a:t>
            </a:r>
            <a:r>
              <a:rPr lang="en-US" altLang="zh-CN" sz="1800" dirty="0"/>
              <a:t>ICML</a:t>
            </a:r>
            <a:r>
              <a:rPr lang="zh-CN" altLang="en-US" sz="1800" dirty="0"/>
              <a:t>、</a:t>
            </a:r>
            <a:r>
              <a:rPr lang="en-US" altLang="zh-CN" sz="1800" dirty="0"/>
              <a:t>ECML</a:t>
            </a:r>
            <a:r>
              <a:rPr lang="zh-CN" altLang="en-US" sz="1800" dirty="0"/>
              <a:t>和</a:t>
            </a:r>
            <a:r>
              <a:rPr lang="en-US" altLang="zh-CN" sz="1800" dirty="0"/>
              <a:t>COLT</a:t>
            </a:r>
            <a:r>
              <a:rPr lang="zh-CN" altLang="en-US" sz="1800" dirty="0"/>
              <a:t>，</a:t>
            </a:r>
            <a:endParaRPr lang="en-US" altLang="zh-CN" sz="1800" dirty="0"/>
          </a:p>
          <a:p>
            <a:pPr lvl="1"/>
            <a:r>
              <a:rPr lang="zh-CN" altLang="en-US" sz="1800" dirty="0"/>
              <a:t>学术期刊：</a:t>
            </a:r>
            <a:r>
              <a:rPr lang="en-US" altLang="zh-CN" sz="1800" dirty="0"/>
              <a:t>《Machine Learning》</a:t>
            </a:r>
            <a:r>
              <a:rPr lang="zh-CN" altLang="en-US" sz="1800" dirty="0"/>
              <a:t>和</a:t>
            </a:r>
            <a:r>
              <a:rPr lang="en-US" altLang="zh-CN" sz="1800" dirty="0"/>
              <a:t>《Journal of Machine Learning Research》</a:t>
            </a:r>
            <a:endParaRPr lang="en-US" altLang="zh-CN" sz="1800" dirty="0"/>
          </a:p>
          <a:p>
            <a:r>
              <a:rPr lang="zh-CN" altLang="en-US" sz="2000" dirty="0">
                <a:solidFill>
                  <a:srgbClr val="FF0000"/>
                </a:solidFill>
              </a:rPr>
              <a:t>数据挖掘</a:t>
            </a:r>
            <a:endParaRPr lang="en-US" altLang="zh-CN" sz="2000" dirty="0">
              <a:solidFill>
                <a:srgbClr val="FF0000"/>
              </a:solidFill>
            </a:endParaRPr>
          </a:p>
          <a:p>
            <a:pPr lvl="1"/>
            <a:r>
              <a:rPr lang="zh-CN" altLang="en-US" sz="1800" dirty="0"/>
              <a:t>学术会议：</a:t>
            </a:r>
            <a:r>
              <a:rPr lang="en-US" altLang="zh-CN" sz="1800" dirty="0"/>
              <a:t>SIGKDD</a:t>
            </a:r>
            <a:r>
              <a:rPr lang="zh-CN" altLang="en-US" sz="1800" dirty="0"/>
              <a:t>、</a:t>
            </a:r>
            <a:r>
              <a:rPr lang="en-US" altLang="zh-CN" sz="1800" dirty="0"/>
              <a:t>ICDM</a:t>
            </a:r>
            <a:r>
              <a:rPr lang="zh-CN" altLang="en-US" sz="1800" dirty="0"/>
              <a:t>、</a:t>
            </a:r>
            <a:r>
              <a:rPr lang="en-US" altLang="zh-CN" sz="1800" dirty="0"/>
              <a:t>SDM</a:t>
            </a:r>
            <a:r>
              <a:rPr lang="zh-CN" altLang="en-US" sz="1800" dirty="0"/>
              <a:t>、</a:t>
            </a:r>
            <a:r>
              <a:rPr lang="en-US" altLang="zh-CN" sz="1800" dirty="0"/>
              <a:t>PKDD</a:t>
            </a:r>
            <a:r>
              <a:rPr lang="zh-CN" altLang="en-US" sz="1800" dirty="0"/>
              <a:t>和</a:t>
            </a:r>
            <a:r>
              <a:rPr lang="en-US" altLang="zh-CN" sz="1800" dirty="0"/>
              <a:t>PAKDD</a:t>
            </a:r>
            <a:endParaRPr lang="en-US" altLang="zh-CN" sz="1800" dirty="0"/>
          </a:p>
          <a:p>
            <a:pPr lvl="1"/>
            <a:r>
              <a:rPr lang="zh-CN" altLang="en-US" sz="1800" dirty="0"/>
              <a:t>学术期刊：</a:t>
            </a:r>
            <a:r>
              <a:rPr lang="en-US" altLang="zh-CN" sz="1800" dirty="0"/>
              <a:t>《Data Mining and Knowledge Discovery》</a:t>
            </a:r>
            <a:r>
              <a:rPr lang="zh-CN" altLang="en-US" sz="1800" dirty="0"/>
              <a:t>和</a:t>
            </a:r>
            <a:r>
              <a:rPr lang="en-US" altLang="zh-CN" sz="1800" dirty="0"/>
              <a:t>《IEEE Transactions on Knowledge and Data Engineering》</a:t>
            </a:r>
            <a:endParaRPr lang="en-US" altLang="zh-CN" sz="1800" dirty="0"/>
          </a:p>
          <a:p>
            <a:r>
              <a:rPr lang="zh-CN" altLang="en-US" sz="2000" dirty="0">
                <a:solidFill>
                  <a:srgbClr val="FF0000"/>
                </a:solidFill>
              </a:rPr>
              <a:t>人工智能</a:t>
            </a:r>
            <a:endParaRPr lang="en-US" altLang="zh-CN" sz="2000" dirty="0">
              <a:solidFill>
                <a:srgbClr val="FF0000"/>
              </a:solidFill>
            </a:endParaRPr>
          </a:p>
          <a:p>
            <a:pPr lvl="1"/>
            <a:r>
              <a:rPr lang="zh-CN" altLang="en-US" sz="1800" dirty="0"/>
              <a:t>学术会议：</a:t>
            </a:r>
            <a:r>
              <a:rPr lang="en-US" altLang="zh-CN" sz="1800" dirty="0"/>
              <a:t>IJCAI</a:t>
            </a:r>
            <a:r>
              <a:rPr lang="zh-CN" altLang="en-US" sz="1800" dirty="0"/>
              <a:t>和</a:t>
            </a:r>
            <a:r>
              <a:rPr lang="en-US" altLang="zh-CN" sz="1800" dirty="0"/>
              <a:t>AAAI</a:t>
            </a:r>
            <a:r>
              <a:rPr lang="zh-CN" altLang="en-US" sz="1800" dirty="0"/>
              <a:t>、</a:t>
            </a:r>
            <a:endParaRPr lang="en-US" altLang="zh-CN" sz="1800" dirty="0"/>
          </a:p>
          <a:p>
            <a:r>
              <a:rPr lang="zh-CN" altLang="en-US" sz="2000" dirty="0">
                <a:solidFill>
                  <a:srgbClr val="FF0000"/>
                </a:solidFill>
              </a:rPr>
              <a:t>数据库</a:t>
            </a:r>
            <a:endParaRPr lang="en-US" altLang="zh-CN" sz="2000" dirty="0">
              <a:solidFill>
                <a:srgbClr val="FF0000"/>
              </a:solidFill>
            </a:endParaRPr>
          </a:p>
          <a:p>
            <a:pPr lvl="1"/>
            <a:r>
              <a:rPr lang="zh-CN" altLang="en-US" sz="1800" dirty="0"/>
              <a:t>学术会议：</a:t>
            </a:r>
            <a:r>
              <a:rPr lang="en-US" altLang="zh-CN" sz="1800" dirty="0"/>
              <a:t>SIGMOD</a:t>
            </a:r>
            <a:r>
              <a:rPr lang="zh-CN" altLang="en-US" sz="1800" dirty="0"/>
              <a:t>、</a:t>
            </a:r>
            <a:r>
              <a:rPr lang="en-US" altLang="zh-CN" sz="1800" dirty="0"/>
              <a:t>VLDB</a:t>
            </a:r>
            <a:r>
              <a:rPr lang="zh-CN" altLang="en-US" sz="1800" dirty="0"/>
              <a:t>、</a:t>
            </a:r>
            <a:r>
              <a:rPr lang="en-US" altLang="zh-CN" sz="1800" dirty="0"/>
              <a:t>ICDE</a:t>
            </a:r>
            <a:r>
              <a:rPr lang="zh-CN" altLang="en-US" sz="1800" dirty="0"/>
              <a:t>，</a:t>
            </a:r>
            <a:endParaRPr lang="en-US" altLang="zh-CN" sz="1800" dirty="0"/>
          </a:p>
          <a:p>
            <a:r>
              <a:rPr lang="zh-CN" altLang="en-US" sz="2000" dirty="0"/>
              <a:t>其它一些顶级期刊如</a:t>
            </a:r>
            <a:endParaRPr lang="en-US" altLang="zh-CN" sz="2000" dirty="0"/>
          </a:p>
          <a:p>
            <a:pPr lvl="1"/>
            <a:r>
              <a:rPr lang="en-US" altLang="zh-CN" sz="1800" dirty="0"/>
              <a:t>《Artificial Intelligence》</a:t>
            </a:r>
            <a:r>
              <a:rPr lang="zh-CN" altLang="en-US" sz="1800" dirty="0"/>
              <a:t>、</a:t>
            </a:r>
            <a:endParaRPr lang="en-US" altLang="zh-CN" sz="1800" dirty="0"/>
          </a:p>
          <a:p>
            <a:pPr lvl="1"/>
            <a:r>
              <a:rPr lang="en-US" altLang="zh-CN" sz="1800" dirty="0"/>
              <a:t>《Journal of Artificial Intelligence Research》</a:t>
            </a:r>
            <a:r>
              <a:rPr lang="zh-CN" altLang="en-US" sz="1800" dirty="0"/>
              <a:t>、</a:t>
            </a:r>
            <a:endParaRPr lang="en-US" altLang="zh-CN" sz="1800" dirty="0"/>
          </a:p>
          <a:p>
            <a:pPr lvl="1"/>
            <a:r>
              <a:rPr lang="en-US" altLang="zh-CN" sz="1800" dirty="0"/>
              <a:t>《IEEE Transactions on Pattern Analysis and Machine Intelligence》</a:t>
            </a:r>
            <a:r>
              <a:rPr lang="zh-CN" altLang="en-US" sz="1800" dirty="0"/>
              <a:t>、</a:t>
            </a:r>
            <a:endParaRPr lang="en-US" altLang="zh-CN" sz="1800" dirty="0"/>
          </a:p>
          <a:p>
            <a:pPr lvl="1"/>
            <a:r>
              <a:rPr lang="en-US" altLang="zh-CN" sz="1800" dirty="0"/>
              <a:t>《Neural Computation》</a:t>
            </a:r>
            <a:r>
              <a:rPr lang="zh-CN" altLang="en-US" sz="1800" dirty="0"/>
              <a:t>等也经常发表机器学习和数据挖掘方面的论文</a:t>
            </a:r>
            <a:endParaRPr lang="zh-CN" altLang="en-US" sz="18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94970" y="1749425"/>
            <a:ext cx="8470265" cy="4230370"/>
          </a:xfrm>
          <a:prstGeom prst="rect">
            <a:avLst/>
          </a:prstGeom>
        </p:spPr>
      </p:pic>
      <p:sp>
        <p:nvSpPr>
          <p:cNvPr id="5" name="文本框 4"/>
          <p:cNvSpPr txBox="1"/>
          <p:nvPr/>
        </p:nvSpPr>
        <p:spPr>
          <a:xfrm>
            <a:off x="394970" y="623570"/>
            <a:ext cx="5523230" cy="478155"/>
          </a:xfrm>
          <a:prstGeom prst="rect">
            <a:avLst/>
          </a:prstGeom>
          <a:noFill/>
        </p:spPr>
        <p:txBody>
          <a:bodyPr wrap="square" rtlCol="0" anchor="t">
            <a:spAutoFit/>
          </a:bodyPr>
          <a:p>
            <a:pPr algn="l">
              <a:lnSpc>
                <a:spcPct val="90000"/>
              </a:lnSpc>
              <a:spcBef>
                <a:spcPts val="1000"/>
              </a:spcBef>
              <a:buClrTx/>
              <a:buSzTx/>
              <a:buFont typeface="Arial" panose="020B0604020202020204" pitchFamily="34" charset="0"/>
            </a:pPr>
            <a:r>
              <a:rPr lang="zh-CN" altLang="en-US" sz="2800" dirty="0" smtClean="0"/>
              <a:t>机器学习的背景知识-数学基础</a:t>
            </a:r>
            <a:endParaRPr lang="zh-CN" altLang="en-US" sz="2800"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94970" y="623570"/>
            <a:ext cx="5523230" cy="478155"/>
          </a:xfrm>
          <a:prstGeom prst="rect">
            <a:avLst/>
          </a:prstGeom>
          <a:noFill/>
        </p:spPr>
        <p:txBody>
          <a:bodyPr wrap="square" rtlCol="0" anchor="t">
            <a:spAutoFit/>
          </a:bodyPr>
          <a:p>
            <a:pPr algn="l">
              <a:lnSpc>
                <a:spcPct val="90000"/>
              </a:lnSpc>
              <a:spcBef>
                <a:spcPts val="1000"/>
              </a:spcBef>
              <a:buClrTx/>
              <a:buSzTx/>
              <a:buFont typeface="Arial" panose="020B0604020202020204" pitchFamily="34" charset="0"/>
            </a:pPr>
            <a:r>
              <a:rPr lang="zh-CN" altLang="en-US" sz="2800" dirty="0" smtClean="0"/>
              <a:t>机器学习的背景知识-数学基础</a:t>
            </a:r>
            <a:endParaRPr lang="zh-CN" altLang="en-US" sz="2800" dirty="0" smtClean="0"/>
          </a:p>
        </p:txBody>
      </p:sp>
      <p:pic>
        <p:nvPicPr>
          <p:cNvPr id="3" name="图片 2"/>
          <p:cNvPicPr>
            <a:picLocks noChangeAspect="1"/>
          </p:cNvPicPr>
          <p:nvPr/>
        </p:nvPicPr>
        <p:blipFill>
          <a:blip r:embed="rId1"/>
          <a:stretch>
            <a:fillRect/>
          </a:stretch>
        </p:blipFill>
        <p:spPr>
          <a:xfrm>
            <a:off x="594995" y="1750060"/>
            <a:ext cx="7620000" cy="33578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0" y="2609326"/>
            <a:ext cx="9159994" cy="1639347"/>
          </a:xfrm>
          <a:prstGeom prst="rect">
            <a:avLst/>
          </a:prstGeom>
          <a:solidFill>
            <a:srgbClr val="F2F2F2">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矩形 1"/>
          <p:cNvSpPr/>
          <p:nvPr/>
        </p:nvSpPr>
        <p:spPr>
          <a:xfrm>
            <a:off x="2141284" y="1508005"/>
            <a:ext cx="877163" cy="300082"/>
          </a:xfrm>
          <a:prstGeom prst="rect">
            <a:avLst/>
          </a:prstGeom>
          <a:noFill/>
        </p:spPr>
        <p:txBody>
          <a:bodyPr wrap="none">
            <a:spAutoFit/>
          </a:bodyPr>
          <a:lstStyle/>
          <a:p>
            <a:pPr algn="ctr"/>
            <a:r>
              <a:rPr lang="zh-CN" altLang="en-US" sz="1350" dirty="0" smtClean="0">
                <a:solidFill>
                  <a:srgbClr val="FAAF3B"/>
                </a:solidFill>
                <a:latin typeface="微软雅黑" panose="020B0503020204020204" pitchFamily="34" charset="-122"/>
                <a:ea typeface="微软雅黑" panose="020B0503020204020204" pitchFamily="34" charset="-122"/>
              </a:rPr>
              <a:t>学习定义</a:t>
            </a:r>
            <a:endParaRPr lang="en-US" altLang="zh-CN" sz="900" dirty="0">
              <a:solidFill>
                <a:schemeClr val="bg1"/>
              </a:solidFill>
              <a:latin typeface="微软雅黑" panose="020B0503020204020204" pitchFamily="34" charset="-122"/>
              <a:ea typeface="微软雅黑" panose="020B0503020204020204" pitchFamily="34" charset="-122"/>
            </a:endParaRPr>
          </a:p>
        </p:txBody>
      </p:sp>
      <p:sp>
        <p:nvSpPr>
          <p:cNvPr id="3" name="矩形 2"/>
          <p:cNvSpPr/>
          <p:nvPr/>
        </p:nvSpPr>
        <p:spPr>
          <a:xfrm>
            <a:off x="2141284" y="2234881"/>
            <a:ext cx="877163" cy="300082"/>
          </a:xfrm>
          <a:prstGeom prst="rect">
            <a:avLst/>
          </a:prstGeom>
          <a:noFill/>
        </p:spPr>
        <p:txBody>
          <a:bodyPr wrap="none">
            <a:spAutoFit/>
          </a:bodyPr>
          <a:lstStyle/>
          <a:p>
            <a:pPr algn="ctr"/>
            <a:r>
              <a:rPr lang="zh-CN" altLang="en-US" sz="1350" dirty="0">
                <a:solidFill>
                  <a:srgbClr val="F05A24"/>
                </a:solidFill>
                <a:latin typeface="微软雅黑" panose="020B0503020204020204" pitchFamily="34" charset="-122"/>
                <a:ea typeface="微软雅黑" panose="020B0503020204020204" pitchFamily="34" charset="-122"/>
              </a:rPr>
              <a:t>发展历史</a:t>
            </a:r>
            <a:endParaRPr lang="en-US" altLang="zh-CN" sz="900" dirty="0">
              <a:solidFill>
                <a:schemeClr val="bg1"/>
              </a:solidFill>
            </a:endParaRPr>
          </a:p>
        </p:txBody>
      </p:sp>
      <p:sp>
        <p:nvSpPr>
          <p:cNvPr id="4" name="矩形 3"/>
          <p:cNvSpPr/>
          <p:nvPr/>
        </p:nvSpPr>
        <p:spPr>
          <a:xfrm>
            <a:off x="2122233" y="3698171"/>
            <a:ext cx="877163" cy="300082"/>
          </a:xfrm>
          <a:prstGeom prst="rect">
            <a:avLst/>
          </a:prstGeom>
          <a:noFill/>
        </p:spPr>
        <p:txBody>
          <a:bodyPr wrap="none">
            <a:spAutoFit/>
          </a:bodyPr>
          <a:lstStyle/>
          <a:p>
            <a:pPr algn="ctr"/>
            <a:r>
              <a:rPr lang="zh-CN" altLang="en-US" sz="1350" dirty="0" smtClean="0">
                <a:solidFill>
                  <a:srgbClr val="09839B"/>
                </a:solidFill>
                <a:latin typeface="微软雅黑" panose="020B0503020204020204" pitchFamily="34" charset="-122"/>
                <a:ea typeface="微软雅黑" panose="020B0503020204020204" pitchFamily="34" charset="-122"/>
              </a:rPr>
              <a:t>基本结构</a:t>
            </a:r>
            <a:endParaRPr lang="en-US" altLang="zh-CN" sz="900" dirty="0">
              <a:solidFill>
                <a:srgbClr val="09839B"/>
              </a:solidFill>
            </a:endParaRPr>
          </a:p>
        </p:txBody>
      </p:sp>
      <p:sp>
        <p:nvSpPr>
          <p:cNvPr id="5" name="矩形 4"/>
          <p:cNvSpPr/>
          <p:nvPr/>
        </p:nvSpPr>
        <p:spPr>
          <a:xfrm>
            <a:off x="2122233" y="4462070"/>
            <a:ext cx="877163" cy="300082"/>
          </a:xfrm>
          <a:prstGeom prst="rect">
            <a:avLst/>
          </a:prstGeom>
          <a:noFill/>
        </p:spPr>
        <p:txBody>
          <a:bodyPr wrap="none">
            <a:spAutoFit/>
          </a:bodyPr>
          <a:lstStyle/>
          <a:p>
            <a:pPr algn="ctr"/>
            <a:r>
              <a:rPr lang="zh-CN" altLang="en-US" sz="1350" dirty="0" smtClean="0">
                <a:solidFill>
                  <a:srgbClr val="179A44"/>
                </a:solidFill>
                <a:latin typeface="微软雅黑" panose="020B0503020204020204" pitchFamily="34" charset="-122"/>
                <a:ea typeface="微软雅黑" panose="020B0503020204020204" pitchFamily="34" charset="-122"/>
              </a:rPr>
              <a:t>算法分类</a:t>
            </a:r>
            <a:endParaRPr lang="en-US" altLang="zh-CN" sz="900" dirty="0">
              <a:solidFill>
                <a:schemeClr val="bg1"/>
              </a:solidFill>
            </a:endParaRPr>
          </a:p>
        </p:txBody>
      </p:sp>
      <p:sp>
        <p:nvSpPr>
          <p:cNvPr id="6" name="矩形 5"/>
          <p:cNvSpPr/>
          <p:nvPr/>
        </p:nvSpPr>
        <p:spPr>
          <a:xfrm>
            <a:off x="2128423" y="2958523"/>
            <a:ext cx="877163" cy="300082"/>
          </a:xfrm>
          <a:prstGeom prst="rect">
            <a:avLst/>
          </a:prstGeom>
          <a:noFill/>
        </p:spPr>
        <p:txBody>
          <a:bodyPr wrap="none">
            <a:spAutoFit/>
          </a:bodyPr>
          <a:lstStyle/>
          <a:p>
            <a:pPr algn="ctr"/>
            <a:r>
              <a:rPr lang="zh-CN" altLang="en-US" sz="1350" dirty="0" smtClean="0">
                <a:solidFill>
                  <a:srgbClr val="A362C4"/>
                </a:solidFill>
                <a:latin typeface="微软雅黑" panose="020B0503020204020204" pitchFamily="34" charset="-122"/>
                <a:ea typeface="微软雅黑" panose="020B0503020204020204" pitchFamily="34" charset="-122"/>
              </a:rPr>
              <a:t>研究意义</a:t>
            </a:r>
            <a:endParaRPr lang="en-US" altLang="zh-CN" sz="900" dirty="0">
              <a:solidFill>
                <a:srgbClr val="09839B"/>
              </a:solidFill>
            </a:endParaRPr>
          </a:p>
        </p:txBody>
      </p:sp>
      <p:sp>
        <p:nvSpPr>
          <p:cNvPr id="7" name="矩形 6"/>
          <p:cNvSpPr/>
          <p:nvPr/>
        </p:nvSpPr>
        <p:spPr>
          <a:xfrm>
            <a:off x="2122233" y="5123581"/>
            <a:ext cx="877164" cy="300082"/>
          </a:xfrm>
          <a:prstGeom prst="rect">
            <a:avLst/>
          </a:prstGeom>
          <a:noFill/>
        </p:spPr>
        <p:txBody>
          <a:bodyPr wrap="none">
            <a:spAutoFit/>
          </a:bodyPr>
          <a:lstStyle/>
          <a:p>
            <a:pPr algn="ctr"/>
            <a:r>
              <a:rPr lang="zh-CN" altLang="en-US" sz="1350" dirty="0">
                <a:solidFill>
                  <a:schemeClr val="bg1"/>
                </a:solidFill>
                <a:latin typeface="微软雅黑" panose="020B0503020204020204" pitchFamily="34" charset="-122"/>
                <a:ea typeface="微软雅黑" panose="020B0503020204020204" pitchFamily="34" charset="-122"/>
              </a:rPr>
              <a:t>具体</a:t>
            </a:r>
            <a:r>
              <a:rPr lang="zh-CN" altLang="en-US" sz="1350" dirty="0" smtClean="0">
                <a:solidFill>
                  <a:schemeClr val="bg1"/>
                </a:solidFill>
                <a:latin typeface="微软雅黑" panose="020B0503020204020204" pitchFamily="34" charset="-122"/>
                <a:ea typeface="微软雅黑" panose="020B0503020204020204" pitchFamily="34" charset="-122"/>
              </a:rPr>
              <a:t>方法</a:t>
            </a:r>
            <a:endParaRPr lang="en-US" altLang="zh-CN" sz="900" dirty="0">
              <a:solidFill>
                <a:schemeClr val="bg1"/>
              </a:solidFill>
            </a:endParaRPr>
          </a:p>
        </p:txBody>
      </p:sp>
      <p:grpSp>
        <p:nvGrpSpPr>
          <p:cNvPr id="8" name="组合 7"/>
          <p:cNvGrpSpPr/>
          <p:nvPr/>
        </p:nvGrpSpPr>
        <p:grpSpPr>
          <a:xfrm>
            <a:off x="1402295" y="2794925"/>
            <a:ext cx="541277" cy="541277"/>
            <a:chOff x="6884469" y="-1644316"/>
            <a:chExt cx="914400" cy="914400"/>
          </a:xfrm>
        </p:grpSpPr>
        <p:sp>
          <p:nvSpPr>
            <p:cNvPr id="9" name="KSO_Shape"/>
            <p:cNvSpPr/>
            <p:nvPr/>
          </p:nvSpPr>
          <p:spPr bwMode="auto">
            <a:xfrm>
              <a:off x="7045350" y="-1486933"/>
              <a:ext cx="592638" cy="599634"/>
            </a:xfrm>
            <a:custGeom>
              <a:avLst/>
              <a:gdLst>
                <a:gd name="T0" fmla="*/ 912343 w 2122487"/>
                <a:gd name="T1" fmla="*/ 702822 h 2147888"/>
                <a:gd name="T2" fmla="*/ 1019025 w 2122487"/>
                <a:gd name="T3" fmla="*/ 752822 h 2147888"/>
                <a:gd name="T4" fmla="*/ 832155 w 2122487"/>
                <a:gd name="T5" fmla="*/ 978408 h 2147888"/>
                <a:gd name="T6" fmla="*/ 836610 w 2122487"/>
                <a:gd name="T7" fmla="*/ 1025591 h 2147888"/>
                <a:gd name="T8" fmla="*/ 871077 w 2122487"/>
                <a:gd name="T9" fmla="*/ 1060097 h 2147888"/>
                <a:gd name="T10" fmla="*/ 918908 w 2122487"/>
                <a:gd name="T11" fmla="*/ 1064792 h 2147888"/>
                <a:gd name="T12" fmla="*/ 1142824 w 2122487"/>
                <a:gd name="T13" fmla="*/ 878643 h 2147888"/>
                <a:gd name="T14" fmla="*/ 1191827 w 2122487"/>
                <a:gd name="T15" fmla="*/ 988502 h 2147888"/>
                <a:gd name="T16" fmla="*/ 1204958 w 2122487"/>
                <a:gd name="T17" fmla="*/ 1109158 h 2147888"/>
                <a:gd name="T18" fmla="*/ 1179401 w 2122487"/>
                <a:gd name="T19" fmla="*/ 1219955 h 2147888"/>
                <a:gd name="T20" fmla="*/ 1117736 w 2122487"/>
                <a:gd name="T21" fmla="*/ 1312678 h 2147888"/>
                <a:gd name="T22" fmla="*/ 1023715 w 2122487"/>
                <a:gd name="T23" fmla="*/ 1377702 h 2147888"/>
                <a:gd name="T24" fmla="*/ 902964 w 2122487"/>
                <a:gd name="T25" fmla="*/ 1403523 h 2147888"/>
                <a:gd name="T26" fmla="*/ 778931 w 2122487"/>
                <a:gd name="T27" fmla="*/ 1384040 h 2147888"/>
                <a:gd name="T28" fmla="*/ 665215 w 2122487"/>
                <a:gd name="T29" fmla="*/ 1323007 h 2147888"/>
                <a:gd name="T30" fmla="*/ 573772 w 2122487"/>
                <a:gd name="T31" fmla="*/ 1227937 h 2147888"/>
                <a:gd name="T32" fmla="*/ 516094 w 2122487"/>
                <a:gd name="T33" fmla="*/ 1106576 h 2147888"/>
                <a:gd name="T34" fmla="*/ 502494 w 2122487"/>
                <a:gd name="T35" fmla="*/ 976295 h 2147888"/>
                <a:gd name="T36" fmla="*/ 532740 w 2122487"/>
                <a:gd name="T37" fmla="*/ 861037 h 2147888"/>
                <a:gd name="T38" fmla="*/ 599095 w 2122487"/>
                <a:gd name="T39" fmla="*/ 769723 h 2147888"/>
                <a:gd name="T40" fmla="*/ 694523 w 2122487"/>
                <a:gd name="T41" fmla="*/ 709864 h 2147888"/>
                <a:gd name="T42" fmla="*/ 707682 w 2122487"/>
                <a:gd name="T43" fmla="*/ 270333 h 2147888"/>
                <a:gd name="T44" fmla="*/ 967579 w 2122487"/>
                <a:gd name="T45" fmla="*/ 311164 h 2147888"/>
                <a:gd name="T46" fmla="*/ 1199095 w 2122487"/>
                <a:gd name="T47" fmla="*/ 424976 h 2147888"/>
                <a:gd name="T48" fmla="*/ 1065159 w 2122487"/>
                <a:gd name="T49" fmla="*/ 618808 h 2147888"/>
                <a:gd name="T50" fmla="*/ 908704 w 2122487"/>
                <a:gd name="T51" fmla="*/ 552164 h 2147888"/>
                <a:gd name="T52" fmla="*/ 737471 w 2122487"/>
                <a:gd name="T53" fmla="*/ 537849 h 2147888"/>
                <a:gd name="T54" fmla="*/ 574215 w 2122487"/>
                <a:gd name="T55" fmla="*/ 582435 h 2147888"/>
                <a:gd name="T56" fmla="*/ 444031 w 2122487"/>
                <a:gd name="T57" fmla="*/ 680760 h 2147888"/>
                <a:gd name="T58" fmla="*/ 357477 w 2122487"/>
                <a:gd name="T59" fmla="*/ 823904 h 2147888"/>
                <a:gd name="T60" fmla="*/ 327218 w 2122487"/>
                <a:gd name="T61" fmla="*/ 1000841 h 2147888"/>
                <a:gd name="T62" fmla="*/ 365217 w 2122487"/>
                <a:gd name="T63" fmla="*/ 1194908 h 2147888"/>
                <a:gd name="T64" fmla="*/ 466315 w 2122487"/>
                <a:gd name="T65" fmla="*/ 1365508 h 2147888"/>
                <a:gd name="T66" fmla="*/ 613387 w 2122487"/>
                <a:gd name="T67" fmla="*/ 1493165 h 2147888"/>
                <a:gd name="T68" fmla="*/ 788841 w 2122487"/>
                <a:gd name="T69" fmla="*/ 1565207 h 2147888"/>
                <a:gd name="T70" fmla="*/ 973913 w 2122487"/>
                <a:gd name="T71" fmla="*/ 1572012 h 2147888"/>
                <a:gd name="T72" fmla="*/ 1140454 w 2122487"/>
                <a:gd name="T73" fmla="*/ 1512173 h 2147888"/>
                <a:gd name="T74" fmla="*/ 1261958 w 2122487"/>
                <a:gd name="T75" fmla="*/ 1401881 h 2147888"/>
                <a:gd name="T76" fmla="*/ 1333970 w 2122487"/>
                <a:gd name="T77" fmla="*/ 1257093 h 2147888"/>
                <a:gd name="T78" fmla="*/ 1352970 w 2122487"/>
                <a:gd name="T79" fmla="*/ 1091891 h 2147888"/>
                <a:gd name="T80" fmla="*/ 1315439 w 2122487"/>
                <a:gd name="T81" fmla="*/ 918474 h 2147888"/>
                <a:gd name="T82" fmla="*/ 1236860 w 2122487"/>
                <a:gd name="T83" fmla="*/ 776268 h 2147888"/>
                <a:gd name="T84" fmla="*/ 1515992 w 2122487"/>
                <a:gd name="T85" fmla="*/ 787767 h 2147888"/>
                <a:gd name="T86" fmla="*/ 1600201 w 2122487"/>
                <a:gd name="T87" fmla="*/ 1046365 h 2147888"/>
                <a:gd name="T88" fmla="*/ 1601609 w 2122487"/>
                <a:gd name="T89" fmla="*/ 1305669 h 2147888"/>
                <a:gd name="T90" fmla="*/ 1520918 w 2122487"/>
                <a:gd name="T91" fmla="*/ 1543852 h 2147888"/>
                <a:gd name="T92" fmla="*/ 1360241 w 2122487"/>
                <a:gd name="T93" fmla="*/ 1741205 h 2147888"/>
                <a:gd name="T94" fmla="*/ 1120516 w 2122487"/>
                <a:gd name="T95" fmla="*/ 1871678 h 2147888"/>
                <a:gd name="T96" fmla="*/ 933333 w 2122487"/>
                <a:gd name="T97" fmla="*/ 1904296 h 2147888"/>
                <a:gd name="T98" fmla="*/ 637078 w 2122487"/>
                <a:gd name="T99" fmla="*/ 1862291 h 2147888"/>
                <a:gd name="T100" fmla="*/ 363810 w 2122487"/>
                <a:gd name="T101" fmla="*/ 1714923 h 2147888"/>
                <a:gd name="T102" fmla="*/ 147775 w 2122487"/>
                <a:gd name="T103" fmla="*/ 1479789 h 2147888"/>
                <a:gd name="T104" fmla="*/ 36357 w 2122487"/>
                <a:gd name="T105" fmla="*/ 1238790 h 2147888"/>
                <a:gd name="T106" fmla="*/ 3284 w 2122487"/>
                <a:gd name="T107" fmla="*/ 1068424 h 2147888"/>
                <a:gd name="T108" fmla="*/ 30963 w 2122487"/>
                <a:gd name="T109" fmla="*/ 773452 h 2147888"/>
                <a:gd name="T110" fmla="*/ 154578 w 2122487"/>
                <a:gd name="T111" fmla="*/ 533391 h 2147888"/>
                <a:gd name="T112" fmla="*/ 348563 w 2122487"/>
                <a:gd name="T113" fmla="*/ 365371 h 2147888"/>
                <a:gd name="T114" fmla="*/ 592276 w 2122487"/>
                <a:gd name="T115" fmla="*/ 279719 h 2147888"/>
                <a:gd name="T116" fmla="*/ 1692442 w 2122487"/>
                <a:gd name="T117" fmla="*/ 169898 h 2147888"/>
                <a:gd name="T118" fmla="*/ 1726464 w 2122487"/>
                <a:gd name="T119" fmla="*/ 211020 h 2147888"/>
                <a:gd name="T120" fmla="*/ 926586 w 2122487"/>
                <a:gd name="T121" fmla="*/ 1021959 h 2147888"/>
                <a:gd name="T122" fmla="*/ 877782 w 2122487"/>
                <a:gd name="T123" fmla="*/ 1001280 h 2147888"/>
                <a:gd name="T124" fmla="*/ 1654900 w 2122487"/>
                <a:gd name="T125" fmla="*/ 181412 h 214788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122487" h="2147888">
                  <a:moveTo>
                    <a:pt x="904800" y="776287"/>
                  </a:moveTo>
                  <a:lnTo>
                    <a:pt x="914580" y="776287"/>
                  </a:lnTo>
                  <a:lnTo>
                    <a:pt x="924095" y="776287"/>
                  </a:lnTo>
                  <a:lnTo>
                    <a:pt x="933610" y="776552"/>
                  </a:lnTo>
                  <a:lnTo>
                    <a:pt x="943390" y="777081"/>
                  </a:lnTo>
                  <a:lnTo>
                    <a:pt x="952906" y="777875"/>
                  </a:lnTo>
                  <a:lnTo>
                    <a:pt x="962421" y="778934"/>
                  </a:lnTo>
                  <a:lnTo>
                    <a:pt x="971937" y="780257"/>
                  </a:lnTo>
                  <a:lnTo>
                    <a:pt x="981452" y="781845"/>
                  </a:lnTo>
                  <a:lnTo>
                    <a:pt x="991232" y="783433"/>
                  </a:lnTo>
                  <a:lnTo>
                    <a:pt x="1000483" y="785551"/>
                  </a:lnTo>
                  <a:lnTo>
                    <a:pt x="1009999" y="787668"/>
                  </a:lnTo>
                  <a:lnTo>
                    <a:pt x="1019250" y="790050"/>
                  </a:lnTo>
                  <a:lnTo>
                    <a:pt x="1028501" y="792432"/>
                  </a:lnTo>
                  <a:lnTo>
                    <a:pt x="1037488" y="795343"/>
                  </a:lnTo>
                  <a:lnTo>
                    <a:pt x="1046475" y="798519"/>
                  </a:lnTo>
                  <a:lnTo>
                    <a:pt x="1055462" y="801431"/>
                  </a:lnTo>
                  <a:lnTo>
                    <a:pt x="1064448" y="804872"/>
                  </a:lnTo>
                  <a:lnTo>
                    <a:pt x="1072907" y="808577"/>
                  </a:lnTo>
                  <a:lnTo>
                    <a:pt x="1081629" y="812282"/>
                  </a:lnTo>
                  <a:lnTo>
                    <a:pt x="1090352" y="815988"/>
                  </a:lnTo>
                  <a:lnTo>
                    <a:pt x="1099074" y="820222"/>
                  </a:lnTo>
                  <a:lnTo>
                    <a:pt x="1107532" y="824457"/>
                  </a:lnTo>
                  <a:lnTo>
                    <a:pt x="1115991" y="828956"/>
                  </a:lnTo>
                  <a:lnTo>
                    <a:pt x="1124449" y="833721"/>
                  </a:lnTo>
                  <a:lnTo>
                    <a:pt x="1132643" y="838485"/>
                  </a:lnTo>
                  <a:lnTo>
                    <a:pt x="1140572" y="843778"/>
                  </a:lnTo>
                  <a:lnTo>
                    <a:pt x="1148766" y="848807"/>
                  </a:lnTo>
                  <a:lnTo>
                    <a:pt x="1156696" y="854100"/>
                  </a:lnTo>
                  <a:lnTo>
                    <a:pt x="1164625" y="859658"/>
                  </a:lnTo>
                  <a:lnTo>
                    <a:pt x="959514" y="1065307"/>
                  </a:lnTo>
                  <a:lnTo>
                    <a:pt x="956342" y="1068483"/>
                  </a:lnTo>
                  <a:lnTo>
                    <a:pt x="953699" y="1071394"/>
                  </a:lnTo>
                  <a:lnTo>
                    <a:pt x="951320" y="1074570"/>
                  </a:lnTo>
                  <a:lnTo>
                    <a:pt x="948941" y="1078011"/>
                  </a:lnTo>
                  <a:lnTo>
                    <a:pt x="946826" y="1081452"/>
                  </a:lnTo>
                  <a:lnTo>
                    <a:pt x="944712" y="1084628"/>
                  </a:lnTo>
                  <a:lnTo>
                    <a:pt x="943126" y="1088333"/>
                  </a:lnTo>
                  <a:lnTo>
                    <a:pt x="941804" y="1092039"/>
                  </a:lnTo>
                  <a:lnTo>
                    <a:pt x="940218" y="1095744"/>
                  </a:lnTo>
                  <a:lnTo>
                    <a:pt x="938897" y="1099185"/>
                  </a:lnTo>
                  <a:lnTo>
                    <a:pt x="938104" y="1103155"/>
                  </a:lnTo>
                  <a:lnTo>
                    <a:pt x="937311" y="1106860"/>
                  </a:lnTo>
                  <a:lnTo>
                    <a:pt x="936518" y="1110830"/>
                  </a:lnTo>
                  <a:lnTo>
                    <a:pt x="935989" y="1114536"/>
                  </a:lnTo>
                  <a:lnTo>
                    <a:pt x="935725" y="1118506"/>
                  </a:lnTo>
                  <a:lnTo>
                    <a:pt x="935725" y="1122211"/>
                  </a:lnTo>
                  <a:lnTo>
                    <a:pt x="935725" y="1126181"/>
                  </a:lnTo>
                  <a:lnTo>
                    <a:pt x="935989" y="1130151"/>
                  </a:lnTo>
                  <a:lnTo>
                    <a:pt x="936518" y="1133857"/>
                  </a:lnTo>
                  <a:lnTo>
                    <a:pt x="937311" y="1137827"/>
                  </a:lnTo>
                  <a:lnTo>
                    <a:pt x="938104" y="1141532"/>
                  </a:lnTo>
                  <a:lnTo>
                    <a:pt x="938897" y="1145502"/>
                  </a:lnTo>
                  <a:lnTo>
                    <a:pt x="940218" y="1148943"/>
                  </a:lnTo>
                  <a:lnTo>
                    <a:pt x="941804" y="1152648"/>
                  </a:lnTo>
                  <a:lnTo>
                    <a:pt x="943126" y="1156354"/>
                  </a:lnTo>
                  <a:lnTo>
                    <a:pt x="944712" y="1160059"/>
                  </a:lnTo>
                  <a:lnTo>
                    <a:pt x="946826" y="1163235"/>
                  </a:lnTo>
                  <a:lnTo>
                    <a:pt x="948941" y="1166676"/>
                  </a:lnTo>
                  <a:lnTo>
                    <a:pt x="951320" y="1170116"/>
                  </a:lnTo>
                  <a:lnTo>
                    <a:pt x="953699" y="1173292"/>
                  </a:lnTo>
                  <a:lnTo>
                    <a:pt x="956342" y="1176204"/>
                  </a:lnTo>
                  <a:lnTo>
                    <a:pt x="959514" y="1179380"/>
                  </a:lnTo>
                  <a:lnTo>
                    <a:pt x="962157" y="1182291"/>
                  </a:lnTo>
                  <a:lnTo>
                    <a:pt x="965329" y="1184673"/>
                  </a:lnTo>
                  <a:lnTo>
                    <a:pt x="968501" y="1187320"/>
                  </a:lnTo>
                  <a:lnTo>
                    <a:pt x="971408" y="1189437"/>
                  </a:lnTo>
                  <a:lnTo>
                    <a:pt x="974844" y="1191819"/>
                  </a:lnTo>
                  <a:lnTo>
                    <a:pt x="978280" y="1193407"/>
                  </a:lnTo>
                  <a:lnTo>
                    <a:pt x="981981" y="1195260"/>
                  </a:lnTo>
                  <a:lnTo>
                    <a:pt x="985417" y="1196848"/>
                  </a:lnTo>
                  <a:lnTo>
                    <a:pt x="989117" y="1198171"/>
                  </a:lnTo>
                  <a:lnTo>
                    <a:pt x="992818" y="1199495"/>
                  </a:lnTo>
                  <a:lnTo>
                    <a:pt x="996518" y="1200553"/>
                  </a:lnTo>
                  <a:lnTo>
                    <a:pt x="1000483" y="1201612"/>
                  </a:lnTo>
                  <a:lnTo>
                    <a:pt x="1004184" y="1202141"/>
                  </a:lnTo>
                  <a:lnTo>
                    <a:pt x="1008148" y="1202671"/>
                  </a:lnTo>
                  <a:lnTo>
                    <a:pt x="1012113" y="1202935"/>
                  </a:lnTo>
                  <a:lnTo>
                    <a:pt x="1016342" y="1202935"/>
                  </a:lnTo>
                  <a:lnTo>
                    <a:pt x="1020307" y="1202935"/>
                  </a:lnTo>
                  <a:lnTo>
                    <a:pt x="1024272" y="1202671"/>
                  </a:lnTo>
                  <a:lnTo>
                    <a:pt x="1028237" y="1202141"/>
                  </a:lnTo>
                  <a:lnTo>
                    <a:pt x="1032201" y="1201612"/>
                  </a:lnTo>
                  <a:lnTo>
                    <a:pt x="1035902" y="1200553"/>
                  </a:lnTo>
                  <a:lnTo>
                    <a:pt x="1039602" y="1199495"/>
                  </a:lnTo>
                  <a:lnTo>
                    <a:pt x="1043303" y="1198171"/>
                  </a:lnTo>
                  <a:lnTo>
                    <a:pt x="1047003" y="1196848"/>
                  </a:lnTo>
                  <a:lnTo>
                    <a:pt x="1050704" y="1195260"/>
                  </a:lnTo>
                  <a:lnTo>
                    <a:pt x="1054140" y="1193407"/>
                  </a:lnTo>
                  <a:lnTo>
                    <a:pt x="1057576" y="1191819"/>
                  </a:lnTo>
                  <a:lnTo>
                    <a:pt x="1061012" y="1189437"/>
                  </a:lnTo>
                  <a:lnTo>
                    <a:pt x="1064184" y="1187320"/>
                  </a:lnTo>
                  <a:lnTo>
                    <a:pt x="1067092" y="1184673"/>
                  </a:lnTo>
                  <a:lnTo>
                    <a:pt x="1070263" y="1182291"/>
                  </a:lnTo>
                  <a:lnTo>
                    <a:pt x="1073435" y="1179380"/>
                  </a:lnTo>
                  <a:lnTo>
                    <a:pt x="1277490" y="974790"/>
                  </a:lnTo>
                  <a:lnTo>
                    <a:pt x="1282776" y="982730"/>
                  </a:lnTo>
                  <a:lnTo>
                    <a:pt x="1288327" y="990670"/>
                  </a:lnTo>
                  <a:lnTo>
                    <a:pt x="1293349" y="998610"/>
                  </a:lnTo>
                  <a:lnTo>
                    <a:pt x="1298106" y="1007080"/>
                  </a:lnTo>
                  <a:lnTo>
                    <a:pt x="1302864" y="1015284"/>
                  </a:lnTo>
                  <a:lnTo>
                    <a:pt x="1307358" y="1024018"/>
                  </a:lnTo>
                  <a:lnTo>
                    <a:pt x="1311851" y="1032488"/>
                  </a:lnTo>
                  <a:lnTo>
                    <a:pt x="1316080" y="1041222"/>
                  </a:lnTo>
                  <a:lnTo>
                    <a:pt x="1320309" y="1049956"/>
                  </a:lnTo>
                  <a:lnTo>
                    <a:pt x="1323745" y="1058955"/>
                  </a:lnTo>
                  <a:lnTo>
                    <a:pt x="1327710" y="1067954"/>
                  </a:lnTo>
                  <a:lnTo>
                    <a:pt x="1331146" y="1077217"/>
                  </a:lnTo>
                  <a:lnTo>
                    <a:pt x="1334582" y="1086216"/>
                  </a:lnTo>
                  <a:lnTo>
                    <a:pt x="1337490" y="1095744"/>
                  </a:lnTo>
                  <a:lnTo>
                    <a:pt x="1340662" y="1105007"/>
                  </a:lnTo>
                  <a:lnTo>
                    <a:pt x="1343569" y="1114536"/>
                  </a:lnTo>
                  <a:lnTo>
                    <a:pt x="1345948" y="1124328"/>
                  </a:lnTo>
                  <a:lnTo>
                    <a:pt x="1348327" y="1134386"/>
                  </a:lnTo>
                  <a:lnTo>
                    <a:pt x="1350442" y="1144179"/>
                  </a:lnTo>
                  <a:lnTo>
                    <a:pt x="1352556" y="1153971"/>
                  </a:lnTo>
                  <a:lnTo>
                    <a:pt x="1354142" y="1164029"/>
                  </a:lnTo>
                  <a:lnTo>
                    <a:pt x="1355464" y="1173822"/>
                  </a:lnTo>
                  <a:lnTo>
                    <a:pt x="1356785" y="1183350"/>
                  </a:lnTo>
                  <a:lnTo>
                    <a:pt x="1357578" y="1193143"/>
                  </a:lnTo>
                  <a:lnTo>
                    <a:pt x="1358371" y="1202935"/>
                  </a:lnTo>
                  <a:lnTo>
                    <a:pt x="1358900" y="1212464"/>
                  </a:lnTo>
                  <a:lnTo>
                    <a:pt x="1358900" y="1221992"/>
                  </a:lnTo>
                  <a:lnTo>
                    <a:pt x="1358900" y="1231520"/>
                  </a:lnTo>
                  <a:lnTo>
                    <a:pt x="1358900" y="1241048"/>
                  </a:lnTo>
                  <a:lnTo>
                    <a:pt x="1358371" y="1250576"/>
                  </a:lnTo>
                  <a:lnTo>
                    <a:pt x="1357843" y="1260104"/>
                  </a:lnTo>
                  <a:lnTo>
                    <a:pt x="1357050" y="1269368"/>
                  </a:lnTo>
                  <a:lnTo>
                    <a:pt x="1355728" y="1278631"/>
                  </a:lnTo>
                  <a:lnTo>
                    <a:pt x="1354406" y="1287895"/>
                  </a:lnTo>
                  <a:lnTo>
                    <a:pt x="1353085" y="1296893"/>
                  </a:lnTo>
                  <a:lnTo>
                    <a:pt x="1350970" y="1306157"/>
                  </a:lnTo>
                  <a:lnTo>
                    <a:pt x="1349120" y="1315156"/>
                  </a:lnTo>
                  <a:lnTo>
                    <a:pt x="1346741" y="1324154"/>
                  </a:lnTo>
                  <a:lnTo>
                    <a:pt x="1344627" y="1332889"/>
                  </a:lnTo>
                  <a:lnTo>
                    <a:pt x="1341983" y="1341358"/>
                  </a:lnTo>
                  <a:lnTo>
                    <a:pt x="1339076" y="1350092"/>
                  </a:lnTo>
                  <a:lnTo>
                    <a:pt x="1336168" y="1358826"/>
                  </a:lnTo>
                  <a:lnTo>
                    <a:pt x="1332732" y="1367296"/>
                  </a:lnTo>
                  <a:lnTo>
                    <a:pt x="1329560" y="1375500"/>
                  </a:lnTo>
                  <a:lnTo>
                    <a:pt x="1325860" y="1383970"/>
                  </a:lnTo>
                  <a:lnTo>
                    <a:pt x="1321895" y="1391910"/>
                  </a:lnTo>
                  <a:lnTo>
                    <a:pt x="1317930" y="1399850"/>
                  </a:lnTo>
                  <a:lnTo>
                    <a:pt x="1313701" y="1407790"/>
                  </a:lnTo>
                  <a:lnTo>
                    <a:pt x="1309208" y="1415730"/>
                  </a:lnTo>
                  <a:lnTo>
                    <a:pt x="1304450" y="1423406"/>
                  </a:lnTo>
                  <a:lnTo>
                    <a:pt x="1299428" y="1431081"/>
                  </a:lnTo>
                  <a:lnTo>
                    <a:pt x="1294406" y="1438492"/>
                  </a:lnTo>
                  <a:lnTo>
                    <a:pt x="1289384" y="1445638"/>
                  </a:lnTo>
                  <a:lnTo>
                    <a:pt x="1283833" y="1453049"/>
                  </a:lnTo>
                  <a:lnTo>
                    <a:pt x="1278018" y="1459930"/>
                  </a:lnTo>
                  <a:lnTo>
                    <a:pt x="1272203" y="1466812"/>
                  </a:lnTo>
                  <a:lnTo>
                    <a:pt x="1266388" y="1473428"/>
                  </a:lnTo>
                  <a:lnTo>
                    <a:pt x="1260044" y="1480045"/>
                  </a:lnTo>
                  <a:lnTo>
                    <a:pt x="1253701" y="1486397"/>
                  </a:lnTo>
                  <a:lnTo>
                    <a:pt x="1247093" y="1492749"/>
                  </a:lnTo>
                  <a:lnTo>
                    <a:pt x="1240221" y="1498837"/>
                  </a:lnTo>
                  <a:lnTo>
                    <a:pt x="1233613" y="1504659"/>
                  </a:lnTo>
                  <a:lnTo>
                    <a:pt x="1226212" y="1510218"/>
                  </a:lnTo>
                  <a:lnTo>
                    <a:pt x="1218811" y="1516040"/>
                  </a:lnTo>
                  <a:lnTo>
                    <a:pt x="1211674" y="1521334"/>
                  </a:lnTo>
                  <a:lnTo>
                    <a:pt x="1203745" y="1526362"/>
                  </a:lnTo>
                  <a:lnTo>
                    <a:pt x="1195815" y="1531391"/>
                  </a:lnTo>
                  <a:lnTo>
                    <a:pt x="1187885" y="1536155"/>
                  </a:lnTo>
                  <a:lnTo>
                    <a:pt x="1179691" y="1540655"/>
                  </a:lnTo>
                  <a:lnTo>
                    <a:pt x="1171233" y="1545154"/>
                  </a:lnTo>
                  <a:lnTo>
                    <a:pt x="1162775" y="1549389"/>
                  </a:lnTo>
                  <a:lnTo>
                    <a:pt x="1154053" y="1553359"/>
                  </a:lnTo>
                  <a:lnTo>
                    <a:pt x="1145066" y="1557064"/>
                  </a:lnTo>
                  <a:lnTo>
                    <a:pt x="1136079" y="1560240"/>
                  </a:lnTo>
                  <a:lnTo>
                    <a:pt x="1127092" y="1563681"/>
                  </a:lnTo>
                  <a:lnTo>
                    <a:pt x="1117577" y="1566592"/>
                  </a:lnTo>
                  <a:lnTo>
                    <a:pt x="1108325" y="1569239"/>
                  </a:lnTo>
                  <a:lnTo>
                    <a:pt x="1098546" y="1571886"/>
                  </a:lnTo>
                  <a:lnTo>
                    <a:pt x="1089030" y="1574003"/>
                  </a:lnTo>
                  <a:lnTo>
                    <a:pt x="1078986" y="1576385"/>
                  </a:lnTo>
                  <a:lnTo>
                    <a:pt x="1068942" y="1577973"/>
                  </a:lnTo>
                  <a:lnTo>
                    <a:pt x="1058633" y="1579296"/>
                  </a:lnTo>
                  <a:lnTo>
                    <a:pt x="1048589" y="1580620"/>
                  </a:lnTo>
                  <a:lnTo>
                    <a:pt x="1038545" y="1581678"/>
                  </a:lnTo>
                  <a:lnTo>
                    <a:pt x="1028501" y="1582208"/>
                  </a:lnTo>
                  <a:lnTo>
                    <a:pt x="1017928" y="1582472"/>
                  </a:lnTo>
                  <a:lnTo>
                    <a:pt x="1007884" y="1582737"/>
                  </a:lnTo>
                  <a:lnTo>
                    <a:pt x="997840" y="1582472"/>
                  </a:lnTo>
                  <a:lnTo>
                    <a:pt x="987796" y="1582208"/>
                  </a:lnTo>
                  <a:lnTo>
                    <a:pt x="977752" y="1581414"/>
                  </a:lnTo>
                  <a:lnTo>
                    <a:pt x="967443" y="1580620"/>
                  </a:lnTo>
                  <a:lnTo>
                    <a:pt x="957399" y="1579032"/>
                  </a:lnTo>
                  <a:lnTo>
                    <a:pt x="947355" y="1577708"/>
                  </a:lnTo>
                  <a:lnTo>
                    <a:pt x="937575" y="1576120"/>
                  </a:lnTo>
                  <a:lnTo>
                    <a:pt x="927531" y="1574003"/>
                  </a:lnTo>
                  <a:lnTo>
                    <a:pt x="917487" y="1571886"/>
                  </a:lnTo>
                  <a:lnTo>
                    <a:pt x="907443" y="1569239"/>
                  </a:lnTo>
                  <a:lnTo>
                    <a:pt x="897663" y="1566857"/>
                  </a:lnTo>
                  <a:lnTo>
                    <a:pt x="887883" y="1563681"/>
                  </a:lnTo>
                  <a:lnTo>
                    <a:pt x="878103" y="1560505"/>
                  </a:lnTo>
                  <a:lnTo>
                    <a:pt x="868324" y="1557064"/>
                  </a:lnTo>
                  <a:lnTo>
                    <a:pt x="858808" y="1553359"/>
                  </a:lnTo>
                  <a:lnTo>
                    <a:pt x="849028" y="1549389"/>
                  </a:lnTo>
                  <a:lnTo>
                    <a:pt x="839513" y="1545419"/>
                  </a:lnTo>
                  <a:lnTo>
                    <a:pt x="829997" y="1540919"/>
                  </a:lnTo>
                  <a:lnTo>
                    <a:pt x="820746" y="1536420"/>
                  </a:lnTo>
                  <a:lnTo>
                    <a:pt x="811495" y="1531656"/>
                  </a:lnTo>
                  <a:lnTo>
                    <a:pt x="802508" y="1526627"/>
                  </a:lnTo>
                  <a:lnTo>
                    <a:pt x="793257" y="1521334"/>
                  </a:lnTo>
                  <a:lnTo>
                    <a:pt x="784535" y="1515776"/>
                  </a:lnTo>
                  <a:lnTo>
                    <a:pt x="775548" y="1509953"/>
                  </a:lnTo>
                  <a:lnTo>
                    <a:pt x="766825" y="1504130"/>
                  </a:lnTo>
                  <a:lnTo>
                    <a:pt x="758367" y="1498307"/>
                  </a:lnTo>
                  <a:lnTo>
                    <a:pt x="749909" y="1491691"/>
                  </a:lnTo>
                  <a:lnTo>
                    <a:pt x="741451" y="1485339"/>
                  </a:lnTo>
                  <a:lnTo>
                    <a:pt x="733257" y="1478457"/>
                  </a:lnTo>
                  <a:lnTo>
                    <a:pt x="725063" y="1471840"/>
                  </a:lnTo>
                  <a:lnTo>
                    <a:pt x="717398" y="1464694"/>
                  </a:lnTo>
                  <a:lnTo>
                    <a:pt x="709468" y="1457548"/>
                  </a:lnTo>
                  <a:lnTo>
                    <a:pt x="701803" y="1450137"/>
                  </a:lnTo>
                  <a:lnTo>
                    <a:pt x="694402" y="1442197"/>
                  </a:lnTo>
                  <a:lnTo>
                    <a:pt x="687001" y="1434787"/>
                  </a:lnTo>
                  <a:lnTo>
                    <a:pt x="679864" y="1426582"/>
                  </a:lnTo>
                  <a:lnTo>
                    <a:pt x="672992" y="1418377"/>
                  </a:lnTo>
                  <a:lnTo>
                    <a:pt x="666120" y="1410172"/>
                  </a:lnTo>
                  <a:lnTo>
                    <a:pt x="659512" y="1401967"/>
                  </a:lnTo>
                  <a:lnTo>
                    <a:pt x="652904" y="1393233"/>
                  </a:lnTo>
                  <a:lnTo>
                    <a:pt x="646824" y="1384499"/>
                  </a:lnTo>
                  <a:lnTo>
                    <a:pt x="641009" y="1375500"/>
                  </a:lnTo>
                  <a:lnTo>
                    <a:pt x="635194" y="1366502"/>
                  </a:lnTo>
                  <a:lnTo>
                    <a:pt x="629379" y="1357238"/>
                  </a:lnTo>
                  <a:lnTo>
                    <a:pt x="623829" y="1347975"/>
                  </a:lnTo>
                  <a:lnTo>
                    <a:pt x="618807" y="1338447"/>
                  </a:lnTo>
                  <a:lnTo>
                    <a:pt x="613784" y="1328918"/>
                  </a:lnTo>
                  <a:lnTo>
                    <a:pt x="609027" y="1319126"/>
                  </a:lnTo>
                  <a:lnTo>
                    <a:pt x="604533" y="1309068"/>
                  </a:lnTo>
                  <a:lnTo>
                    <a:pt x="600040" y="1299275"/>
                  </a:lnTo>
                  <a:lnTo>
                    <a:pt x="595811" y="1289218"/>
                  </a:lnTo>
                  <a:lnTo>
                    <a:pt x="592110" y="1278896"/>
                  </a:lnTo>
                  <a:lnTo>
                    <a:pt x="588410" y="1268309"/>
                  </a:lnTo>
                  <a:lnTo>
                    <a:pt x="585238" y="1257987"/>
                  </a:lnTo>
                  <a:lnTo>
                    <a:pt x="581802" y="1247665"/>
                  </a:lnTo>
                  <a:lnTo>
                    <a:pt x="578894" y="1237078"/>
                  </a:lnTo>
                  <a:lnTo>
                    <a:pt x="576515" y="1225962"/>
                  </a:lnTo>
                  <a:lnTo>
                    <a:pt x="573872" y="1215375"/>
                  </a:lnTo>
                  <a:lnTo>
                    <a:pt x="572022" y="1204523"/>
                  </a:lnTo>
                  <a:lnTo>
                    <a:pt x="570172" y="1193937"/>
                  </a:lnTo>
                  <a:lnTo>
                    <a:pt x="568586" y="1183615"/>
                  </a:lnTo>
                  <a:lnTo>
                    <a:pt x="567529" y="1173028"/>
                  </a:lnTo>
                  <a:lnTo>
                    <a:pt x="566736" y="1162441"/>
                  </a:lnTo>
                  <a:lnTo>
                    <a:pt x="565678" y="1152119"/>
                  </a:lnTo>
                  <a:lnTo>
                    <a:pt x="565414" y="1141797"/>
                  </a:lnTo>
                  <a:lnTo>
                    <a:pt x="565150" y="1131210"/>
                  </a:lnTo>
                  <a:lnTo>
                    <a:pt x="565414" y="1121152"/>
                  </a:lnTo>
                  <a:lnTo>
                    <a:pt x="565678" y="1110830"/>
                  </a:lnTo>
                  <a:lnTo>
                    <a:pt x="566471" y="1100773"/>
                  </a:lnTo>
                  <a:lnTo>
                    <a:pt x="567529" y="1090980"/>
                  </a:lnTo>
                  <a:lnTo>
                    <a:pt x="568586" y="1080923"/>
                  </a:lnTo>
                  <a:lnTo>
                    <a:pt x="569907" y="1071130"/>
                  </a:lnTo>
                  <a:lnTo>
                    <a:pt x="571493" y="1061337"/>
                  </a:lnTo>
                  <a:lnTo>
                    <a:pt x="573344" y="1051809"/>
                  </a:lnTo>
                  <a:lnTo>
                    <a:pt x="575723" y="1042281"/>
                  </a:lnTo>
                  <a:lnTo>
                    <a:pt x="577837" y="1033017"/>
                  </a:lnTo>
                  <a:lnTo>
                    <a:pt x="580480" y="1023754"/>
                  </a:lnTo>
                  <a:lnTo>
                    <a:pt x="583123" y="1014755"/>
                  </a:lnTo>
                  <a:lnTo>
                    <a:pt x="586295" y="1005756"/>
                  </a:lnTo>
                  <a:lnTo>
                    <a:pt x="589467" y="996757"/>
                  </a:lnTo>
                  <a:lnTo>
                    <a:pt x="592903" y="988023"/>
                  </a:lnTo>
                  <a:lnTo>
                    <a:pt x="596604" y="979289"/>
                  </a:lnTo>
                  <a:lnTo>
                    <a:pt x="600568" y="970820"/>
                  </a:lnTo>
                  <a:lnTo>
                    <a:pt x="604533" y="962615"/>
                  </a:lnTo>
                  <a:lnTo>
                    <a:pt x="609027" y="954410"/>
                  </a:lnTo>
                  <a:lnTo>
                    <a:pt x="613520" y="946205"/>
                  </a:lnTo>
                  <a:lnTo>
                    <a:pt x="618278" y="938001"/>
                  </a:lnTo>
                  <a:lnTo>
                    <a:pt x="623036" y="930590"/>
                  </a:lnTo>
                  <a:lnTo>
                    <a:pt x="628322" y="922650"/>
                  </a:lnTo>
                  <a:lnTo>
                    <a:pt x="633344" y="915239"/>
                  </a:lnTo>
                  <a:lnTo>
                    <a:pt x="638895" y="908093"/>
                  </a:lnTo>
                  <a:lnTo>
                    <a:pt x="644710" y="900947"/>
                  </a:lnTo>
                  <a:lnTo>
                    <a:pt x="650525" y="894065"/>
                  </a:lnTo>
                  <a:lnTo>
                    <a:pt x="656340" y="887184"/>
                  </a:lnTo>
                  <a:lnTo>
                    <a:pt x="662683" y="880567"/>
                  </a:lnTo>
                  <a:lnTo>
                    <a:pt x="669027" y="873950"/>
                  </a:lnTo>
                  <a:lnTo>
                    <a:pt x="675371" y="867863"/>
                  </a:lnTo>
                  <a:lnTo>
                    <a:pt x="682243" y="861511"/>
                  </a:lnTo>
                  <a:lnTo>
                    <a:pt x="688851" y="855688"/>
                  </a:lnTo>
                  <a:lnTo>
                    <a:pt x="695988" y="850130"/>
                  </a:lnTo>
                  <a:lnTo>
                    <a:pt x="703124" y="844572"/>
                  </a:lnTo>
                  <a:lnTo>
                    <a:pt x="710525" y="839279"/>
                  </a:lnTo>
                  <a:lnTo>
                    <a:pt x="718190" y="833985"/>
                  </a:lnTo>
                  <a:lnTo>
                    <a:pt x="725591" y="828956"/>
                  </a:lnTo>
                  <a:lnTo>
                    <a:pt x="733521" y="824192"/>
                  </a:lnTo>
                  <a:lnTo>
                    <a:pt x="741451" y="819693"/>
                  </a:lnTo>
                  <a:lnTo>
                    <a:pt x="749644" y="815458"/>
                  </a:lnTo>
                  <a:lnTo>
                    <a:pt x="757574" y="811224"/>
                  </a:lnTo>
                  <a:lnTo>
                    <a:pt x="765768" y="807518"/>
                  </a:lnTo>
                  <a:lnTo>
                    <a:pt x="774226" y="803813"/>
                  </a:lnTo>
                  <a:lnTo>
                    <a:pt x="782949" y="800372"/>
                  </a:lnTo>
                  <a:lnTo>
                    <a:pt x="791671" y="796931"/>
                  </a:lnTo>
                  <a:lnTo>
                    <a:pt x="800394" y="794285"/>
                  </a:lnTo>
                  <a:lnTo>
                    <a:pt x="809381" y="791373"/>
                  </a:lnTo>
                  <a:lnTo>
                    <a:pt x="818632" y="788991"/>
                  </a:lnTo>
                  <a:lnTo>
                    <a:pt x="827883" y="786345"/>
                  </a:lnTo>
                  <a:lnTo>
                    <a:pt x="837134" y="784492"/>
                  </a:lnTo>
                  <a:lnTo>
                    <a:pt x="846650" y="782375"/>
                  </a:lnTo>
                  <a:lnTo>
                    <a:pt x="856165" y="780787"/>
                  </a:lnTo>
                  <a:lnTo>
                    <a:pt x="865680" y="779198"/>
                  </a:lnTo>
                  <a:lnTo>
                    <a:pt x="875460" y="778140"/>
                  </a:lnTo>
                  <a:lnTo>
                    <a:pt x="885240" y="777346"/>
                  </a:lnTo>
                  <a:lnTo>
                    <a:pt x="894756" y="776816"/>
                  </a:lnTo>
                  <a:lnTo>
                    <a:pt x="904800" y="776287"/>
                  </a:lnTo>
                  <a:close/>
                  <a:moveTo>
                    <a:pt x="797783" y="304800"/>
                  </a:moveTo>
                  <a:lnTo>
                    <a:pt x="819466" y="304800"/>
                  </a:lnTo>
                  <a:lnTo>
                    <a:pt x="840885" y="305594"/>
                  </a:lnTo>
                  <a:lnTo>
                    <a:pt x="862304" y="306652"/>
                  </a:lnTo>
                  <a:lnTo>
                    <a:pt x="883722" y="307975"/>
                  </a:lnTo>
                  <a:lnTo>
                    <a:pt x="904877" y="310356"/>
                  </a:lnTo>
                  <a:lnTo>
                    <a:pt x="925767" y="312738"/>
                  </a:lnTo>
                  <a:lnTo>
                    <a:pt x="946921" y="315913"/>
                  </a:lnTo>
                  <a:lnTo>
                    <a:pt x="968075" y="319617"/>
                  </a:lnTo>
                  <a:lnTo>
                    <a:pt x="988701" y="323586"/>
                  </a:lnTo>
                  <a:lnTo>
                    <a:pt x="1009591" y="328083"/>
                  </a:lnTo>
                  <a:lnTo>
                    <a:pt x="1029952" y="333111"/>
                  </a:lnTo>
                  <a:lnTo>
                    <a:pt x="1050577" y="338402"/>
                  </a:lnTo>
                  <a:lnTo>
                    <a:pt x="1070674" y="344223"/>
                  </a:lnTo>
                  <a:lnTo>
                    <a:pt x="1090770" y="350838"/>
                  </a:lnTo>
                  <a:lnTo>
                    <a:pt x="1110603" y="357188"/>
                  </a:lnTo>
                  <a:lnTo>
                    <a:pt x="1130170" y="364331"/>
                  </a:lnTo>
                  <a:lnTo>
                    <a:pt x="1149474" y="371740"/>
                  </a:lnTo>
                  <a:lnTo>
                    <a:pt x="1168513" y="379677"/>
                  </a:lnTo>
                  <a:lnTo>
                    <a:pt x="1187816" y="387879"/>
                  </a:lnTo>
                  <a:lnTo>
                    <a:pt x="1206855" y="396611"/>
                  </a:lnTo>
                  <a:lnTo>
                    <a:pt x="1225629" y="405606"/>
                  </a:lnTo>
                  <a:lnTo>
                    <a:pt x="1244139" y="415131"/>
                  </a:lnTo>
                  <a:lnTo>
                    <a:pt x="1262649" y="424656"/>
                  </a:lnTo>
                  <a:lnTo>
                    <a:pt x="1280895" y="434975"/>
                  </a:lnTo>
                  <a:lnTo>
                    <a:pt x="1298876" y="445294"/>
                  </a:lnTo>
                  <a:lnTo>
                    <a:pt x="1316593" y="456406"/>
                  </a:lnTo>
                  <a:lnTo>
                    <a:pt x="1334310" y="467519"/>
                  </a:lnTo>
                  <a:lnTo>
                    <a:pt x="1351762" y="479161"/>
                  </a:lnTo>
                  <a:lnTo>
                    <a:pt x="1368686" y="491067"/>
                  </a:lnTo>
                  <a:lnTo>
                    <a:pt x="1385609" y="503502"/>
                  </a:lnTo>
                  <a:lnTo>
                    <a:pt x="1404648" y="517790"/>
                  </a:lnTo>
                  <a:lnTo>
                    <a:pt x="1423158" y="532871"/>
                  </a:lnTo>
                  <a:lnTo>
                    <a:pt x="1441404" y="548217"/>
                  </a:lnTo>
                  <a:lnTo>
                    <a:pt x="1459385" y="563563"/>
                  </a:lnTo>
                  <a:lnTo>
                    <a:pt x="1273491" y="749565"/>
                  </a:lnTo>
                  <a:lnTo>
                    <a:pt x="1260270" y="738717"/>
                  </a:lnTo>
                  <a:lnTo>
                    <a:pt x="1253394" y="733161"/>
                  </a:lnTo>
                  <a:lnTo>
                    <a:pt x="1246519" y="728134"/>
                  </a:lnTo>
                  <a:lnTo>
                    <a:pt x="1235149" y="720196"/>
                  </a:lnTo>
                  <a:lnTo>
                    <a:pt x="1224043" y="712259"/>
                  </a:lnTo>
                  <a:lnTo>
                    <a:pt x="1212408" y="704850"/>
                  </a:lnTo>
                  <a:lnTo>
                    <a:pt x="1200773" y="697706"/>
                  </a:lnTo>
                  <a:lnTo>
                    <a:pt x="1188874" y="690298"/>
                  </a:lnTo>
                  <a:lnTo>
                    <a:pt x="1176710" y="683684"/>
                  </a:lnTo>
                  <a:lnTo>
                    <a:pt x="1164811" y="677069"/>
                  </a:lnTo>
                  <a:lnTo>
                    <a:pt x="1152647" y="670719"/>
                  </a:lnTo>
                  <a:lnTo>
                    <a:pt x="1140219" y="664634"/>
                  </a:lnTo>
                  <a:lnTo>
                    <a:pt x="1128055" y="658813"/>
                  </a:lnTo>
                  <a:lnTo>
                    <a:pt x="1115362" y="653521"/>
                  </a:lnTo>
                  <a:lnTo>
                    <a:pt x="1102670" y="648229"/>
                  </a:lnTo>
                  <a:lnTo>
                    <a:pt x="1089713" y="643202"/>
                  </a:lnTo>
                  <a:lnTo>
                    <a:pt x="1076756" y="638704"/>
                  </a:lnTo>
                  <a:lnTo>
                    <a:pt x="1064063" y="634206"/>
                  </a:lnTo>
                  <a:lnTo>
                    <a:pt x="1051106" y="629973"/>
                  </a:lnTo>
                  <a:lnTo>
                    <a:pt x="1037885" y="626004"/>
                  </a:lnTo>
                  <a:lnTo>
                    <a:pt x="1024399" y="622565"/>
                  </a:lnTo>
                  <a:lnTo>
                    <a:pt x="1010913" y="619390"/>
                  </a:lnTo>
                  <a:lnTo>
                    <a:pt x="997427" y="616479"/>
                  </a:lnTo>
                  <a:lnTo>
                    <a:pt x="983941" y="613569"/>
                  </a:lnTo>
                  <a:lnTo>
                    <a:pt x="970191" y="611452"/>
                  </a:lnTo>
                  <a:lnTo>
                    <a:pt x="956705" y="609336"/>
                  </a:lnTo>
                  <a:lnTo>
                    <a:pt x="942954" y="607748"/>
                  </a:lnTo>
                  <a:lnTo>
                    <a:pt x="928940" y="606425"/>
                  </a:lnTo>
                  <a:lnTo>
                    <a:pt x="915189" y="605102"/>
                  </a:lnTo>
                  <a:lnTo>
                    <a:pt x="901439" y="604573"/>
                  </a:lnTo>
                  <a:lnTo>
                    <a:pt x="887424" y="604044"/>
                  </a:lnTo>
                  <a:lnTo>
                    <a:pt x="873410" y="604044"/>
                  </a:lnTo>
                  <a:lnTo>
                    <a:pt x="859395" y="604573"/>
                  </a:lnTo>
                  <a:lnTo>
                    <a:pt x="845380" y="605102"/>
                  </a:lnTo>
                  <a:lnTo>
                    <a:pt x="831365" y="606425"/>
                  </a:lnTo>
                  <a:lnTo>
                    <a:pt x="817351" y="607748"/>
                  </a:lnTo>
                  <a:lnTo>
                    <a:pt x="803071" y="609336"/>
                  </a:lnTo>
                  <a:lnTo>
                    <a:pt x="789057" y="611452"/>
                  </a:lnTo>
                  <a:lnTo>
                    <a:pt x="775306" y="613834"/>
                  </a:lnTo>
                  <a:lnTo>
                    <a:pt x="761820" y="616744"/>
                  </a:lnTo>
                  <a:lnTo>
                    <a:pt x="748599" y="619919"/>
                  </a:lnTo>
                  <a:lnTo>
                    <a:pt x="735377" y="623359"/>
                  </a:lnTo>
                  <a:lnTo>
                    <a:pt x="722156" y="627063"/>
                  </a:lnTo>
                  <a:lnTo>
                    <a:pt x="709199" y="631296"/>
                  </a:lnTo>
                  <a:lnTo>
                    <a:pt x="696506" y="635794"/>
                  </a:lnTo>
                  <a:lnTo>
                    <a:pt x="683814" y="640556"/>
                  </a:lnTo>
                  <a:lnTo>
                    <a:pt x="671650" y="645584"/>
                  </a:lnTo>
                  <a:lnTo>
                    <a:pt x="659486" y="650875"/>
                  </a:lnTo>
                  <a:lnTo>
                    <a:pt x="647323" y="656696"/>
                  </a:lnTo>
                  <a:lnTo>
                    <a:pt x="635952" y="662517"/>
                  </a:lnTo>
                  <a:lnTo>
                    <a:pt x="624053" y="668867"/>
                  </a:lnTo>
                  <a:lnTo>
                    <a:pt x="612682" y="675481"/>
                  </a:lnTo>
                  <a:lnTo>
                    <a:pt x="601312" y="682361"/>
                  </a:lnTo>
                  <a:lnTo>
                    <a:pt x="590206" y="689769"/>
                  </a:lnTo>
                  <a:lnTo>
                    <a:pt x="579100" y="697442"/>
                  </a:lnTo>
                  <a:lnTo>
                    <a:pt x="568523" y="705115"/>
                  </a:lnTo>
                  <a:lnTo>
                    <a:pt x="558210" y="713317"/>
                  </a:lnTo>
                  <a:lnTo>
                    <a:pt x="548162" y="721784"/>
                  </a:lnTo>
                  <a:lnTo>
                    <a:pt x="537849" y="730515"/>
                  </a:lnTo>
                  <a:lnTo>
                    <a:pt x="528329" y="739246"/>
                  </a:lnTo>
                  <a:lnTo>
                    <a:pt x="518810" y="748507"/>
                  </a:lnTo>
                  <a:lnTo>
                    <a:pt x="509555" y="758032"/>
                  </a:lnTo>
                  <a:lnTo>
                    <a:pt x="500564" y="767557"/>
                  </a:lnTo>
                  <a:lnTo>
                    <a:pt x="491838" y="777346"/>
                  </a:lnTo>
                  <a:lnTo>
                    <a:pt x="483641" y="787665"/>
                  </a:lnTo>
                  <a:lnTo>
                    <a:pt x="475444" y="798248"/>
                  </a:lnTo>
                  <a:lnTo>
                    <a:pt x="467246" y="808832"/>
                  </a:lnTo>
                  <a:lnTo>
                    <a:pt x="459578" y="819679"/>
                  </a:lnTo>
                  <a:lnTo>
                    <a:pt x="452174" y="831057"/>
                  </a:lnTo>
                  <a:lnTo>
                    <a:pt x="444770" y="842434"/>
                  </a:lnTo>
                  <a:lnTo>
                    <a:pt x="438159" y="854340"/>
                  </a:lnTo>
                  <a:lnTo>
                    <a:pt x="431284" y="866246"/>
                  </a:lnTo>
                  <a:lnTo>
                    <a:pt x="425202" y="878417"/>
                  </a:lnTo>
                  <a:lnTo>
                    <a:pt x="419120" y="890852"/>
                  </a:lnTo>
                  <a:lnTo>
                    <a:pt x="413303" y="903288"/>
                  </a:lnTo>
                  <a:lnTo>
                    <a:pt x="408014" y="915988"/>
                  </a:lnTo>
                  <a:lnTo>
                    <a:pt x="402990" y="928952"/>
                  </a:lnTo>
                  <a:lnTo>
                    <a:pt x="398495" y="941917"/>
                  </a:lnTo>
                  <a:lnTo>
                    <a:pt x="393999" y="955411"/>
                  </a:lnTo>
                  <a:lnTo>
                    <a:pt x="390033" y="968905"/>
                  </a:lnTo>
                  <a:lnTo>
                    <a:pt x="386331" y="982398"/>
                  </a:lnTo>
                  <a:lnTo>
                    <a:pt x="383158" y="996157"/>
                  </a:lnTo>
                  <a:lnTo>
                    <a:pt x="379985" y="1010180"/>
                  </a:lnTo>
                  <a:lnTo>
                    <a:pt x="377076" y="1024467"/>
                  </a:lnTo>
                  <a:lnTo>
                    <a:pt x="374961" y="1038755"/>
                  </a:lnTo>
                  <a:lnTo>
                    <a:pt x="372845" y="1053571"/>
                  </a:lnTo>
                  <a:lnTo>
                    <a:pt x="371523" y="1068388"/>
                  </a:lnTo>
                  <a:lnTo>
                    <a:pt x="370201" y="1083205"/>
                  </a:lnTo>
                  <a:lnTo>
                    <a:pt x="369672" y="1098021"/>
                  </a:lnTo>
                  <a:lnTo>
                    <a:pt x="368879" y="1113367"/>
                  </a:lnTo>
                  <a:lnTo>
                    <a:pt x="368879" y="1128448"/>
                  </a:lnTo>
                  <a:lnTo>
                    <a:pt x="369143" y="1143794"/>
                  </a:lnTo>
                  <a:lnTo>
                    <a:pt x="370201" y="1159140"/>
                  </a:lnTo>
                  <a:lnTo>
                    <a:pt x="371523" y="1174750"/>
                  </a:lnTo>
                  <a:lnTo>
                    <a:pt x="372845" y="1190096"/>
                  </a:lnTo>
                  <a:lnTo>
                    <a:pt x="374961" y="1205971"/>
                  </a:lnTo>
                  <a:lnTo>
                    <a:pt x="377340" y="1221582"/>
                  </a:lnTo>
                  <a:lnTo>
                    <a:pt x="380249" y="1237721"/>
                  </a:lnTo>
                  <a:lnTo>
                    <a:pt x="383687" y="1253332"/>
                  </a:lnTo>
                  <a:lnTo>
                    <a:pt x="387124" y="1269471"/>
                  </a:lnTo>
                  <a:lnTo>
                    <a:pt x="391355" y="1285346"/>
                  </a:lnTo>
                  <a:lnTo>
                    <a:pt x="395850" y="1300957"/>
                  </a:lnTo>
                  <a:lnTo>
                    <a:pt x="400875" y="1316567"/>
                  </a:lnTo>
                  <a:lnTo>
                    <a:pt x="406163" y="1331648"/>
                  </a:lnTo>
                  <a:lnTo>
                    <a:pt x="411716" y="1347259"/>
                  </a:lnTo>
                  <a:lnTo>
                    <a:pt x="417798" y="1362075"/>
                  </a:lnTo>
                  <a:lnTo>
                    <a:pt x="423880" y="1376892"/>
                  </a:lnTo>
                  <a:lnTo>
                    <a:pt x="430755" y="1391709"/>
                  </a:lnTo>
                  <a:lnTo>
                    <a:pt x="437630" y="1406261"/>
                  </a:lnTo>
                  <a:lnTo>
                    <a:pt x="445034" y="1420548"/>
                  </a:lnTo>
                  <a:lnTo>
                    <a:pt x="452967" y="1434571"/>
                  </a:lnTo>
                  <a:lnTo>
                    <a:pt x="460900" y="1448330"/>
                  </a:lnTo>
                  <a:lnTo>
                    <a:pt x="469097" y="1462088"/>
                  </a:lnTo>
                  <a:lnTo>
                    <a:pt x="477823" y="1475582"/>
                  </a:lnTo>
                  <a:lnTo>
                    <a:pt x="486814" y="1488811"/>
                  </a:lnTo>
                  <a:lnTo>
                    <a:pt x="496069" y="1502040"/>
                  </a:lnTo>
                  <a:lnTo>
                    <a:pt x="505589" y="1515005"/>
                  </a:lnTo>
                  <a:lnTo>
                    <a:pt x="515637" y="1527176"/>
                  </a:lnTo>
                  <a:lnTo>
                    <a:pt x="525685" y="1539611"/>
                  </a:lnTo>
                  <a:lnTo>
                    <a:pt x="535733" y="1551782"/>
                  </a:lnTo>
                  <a:lnTo>
                    <a:pt x="546311" y="1563423"/>
                  </a:lnTo>
                  <a:lnTo>
                    <a:pt x="557417" y="1575065"/>
                  </a:lnTo>
                  <a:lnTo>
                    <a:pt x="568523" y="1586442"/>
                  </a:lnTo>
                  <a:lnTo>
                    <a:pt x="579893" y="1597555"/>
                  </a:lnTo>
                  <a:lnTo>
                    <a:pt x="591264" y="1608138"/>
                  </a:lnTo>
                  <a:lnTo>
                    <a:pt x="603163" y="1618457"/>
                  </a:lnTo>
                  <a:lnTo>
                    <a:pt x="615062" y="1628776"/>
                  </a:lnTo>
                  <a:lnTo>
                    <a:pt x="627490" y="1638830"/>
                  </a:lnTo>
                  <a:lnTo>
                    <a:pt x="639919" y="1648355"/>
                  </a:lnTo>
                  <a:lnTo>
                    <a:pt x="652347" y="1657615"/>
                  </a:lnTo>
                  <a:lnTo>
                    <a:pt x="665304" y="1666611"/>
                  </a:lnTo>
                  <a:lnTo>
                    <a:pt x="678261" y="1675342"/>
                  </a:lnTo>
                  <a:lnTo>
                    <a:pt x="691482" y="1683544"/>
                  </a:lnTo>
                  <a:lnTo>
                    <a:pt x="704968" y="1691482"/>
                  </a:lnTo>
                  <a:lnTo>
                    <a:pt x="718454" y="1699155"/>
                  </a:lnTo>
                  <a:lnTo>
                    <a:pt x="731940" y="1706828"/>
                  </a:lnTo>
                  <a:lnTo>
                    <a:pt x="745690" y="1713707"/>
                  </a:lnTo>
                  <a:lnTo>
                    <a:pt x="759441" y="1720057"/>
                  </a:lnTo>
                  <a:lnTo>
                    <a:pt x="773455" y="1726671"/>
                  </a:lnTo>
                  <a:lnTo>
                    <a:pt x="787734" y="1732492"/>
                  </a:lnTo>
                  <a:lnTo>
                    <a:pt x="801749" y="1738313"/>
                  </a:lnTo>
                  <a:lnTo>
                    <a:pt x="816293" y="1743605"/>
                  </a:lnTo>
                  <a:lnTo>
                    <a:pt x="830836" y="1748632"/>
                  </a:lnTo>
                  <a:lnTo>
                    <a:pt x="845380" y="1753130"/>
                  </a:lnTo>
                  <a:lnTo>
                    <a:pt x="859924" y="1757363"/>
                  </a:lnTo>
                  <a:lnTo>
                    <a:pt x="874732" y="1761067"/>
                  </a:lnTo>
                  <a:lnTo>
                    <a:pt x="889275" y="1764771"/>
                  </a:lnTo>
                  <a:lnTo>
                    <a:pt x="904348" y="1767946"/>
                  </a:lnTo>
                  <a:lnTo>
                    <a:pt x="918891" y="1770328"/>
                  </a:lnTo>
                  <a:lnTo>
                    <a:pt x="933699" y="1772709"/>
                  </a:lnTo>
                  <a:lnTo>
                    <a:pt x="948507" y="1774561"/>
                  </a:lnTo>
                  <a:lnTo>
                    <a:pt x="963580" y="1776413"/>
                  </a:lnTo>
                  <a:lnTo>
                    <a:pt x="978388" y="1777471"/>
                  </a:lnTo>
                  <a:lnTo>
                    <a:pt x="993196" y="1778265"/>
                  </a:lnTo>
                  <a:lnTo>
                    <a:pt x="1008268" y="1778530"/>
                  </a:lnTo>
                  <a:lnTo>
                    <a:pt x="1023341" y="1778530"/>
                  </a:lnTo>
                  <a:lnTo>
                    <a:pt x="1038149" y="1778265"/>
                  </a:lnTo>
                  <a:lnTo>
                    <a:pt x="1052957" y="1777471"/>
                  </a:lnTo>
                  <a:lnTo>
                    <a:pt x="1067765" y="1776149"/>
                  </a:lnTo>
                  <a:lnTo>
                    <a:pt x="1083102" y="1774296"/>
                  </a:lnTo>
                  <a:lnTo>
                    <a:pt x="1097910" y="1772444"/>
                  </a:lnTo>
                  <a:lnTo>
                    <a:pt x="1112718" y="1769799"/>
                  </a:lnTo>
                  <a:lnTo>
                    <a:pt x="1127262" y="1767153"/>
                  </a:lnTo>
                  <a:lnTo>
                    <a:pt x="1142070" y="1763713"/>
                  </a:lnTo>
                  <a:lnTo>
                    <a:pt x="1156349" y="1760273"/>
                  </a:lnTo>
                  <a:lnTo>
                    <a:pt x="1170364" y="1756040"/>
                  </a:lnTo>
                  <a:lnTo>
                    <a:pt x="1184114" y="1751807"/>
                  </a:lnTo>
                  <a:lnTo>
                    <a:pt x="1197600" y="1747044"/>
                  </a:lnTo>
                  <a:lnTo>
                    <a:pt x="1210821" y="1742017"/>
                  </a:lnTo>
                  <a:lnTo>
                    <a:pt x="1224043" y="1736726"/>
                  </a:lnTo>
                  <a:lnTo>
                    <a:pt x="1236735" y="1731169"/>
                  </a:lnTo>
                  <a:lnTo>
                    <a:pt x="1249428" y="1725084"/>
                  </a:lnTo>
                  <a:lnTo>
                    <a:pt x="1261856" y="1718734"/>
                  </a:lnTo>
                  <a:lnTo>
                    <a:pt x="1274020" y="1712119"/>
                  </a:lnTo>
                  <a:lnTo>
                    <a:pt x="1285655" y="1704976"/>
                  </a:lnTo>
                  <a:lnTo>
                    <a:pt x="1297554" y="1697832"/>
                  </a:lnTo>
                  <a:lnTo>
                    <a:pt x="1308660" y="1690423"/>
                  </a:lnTo>
                  <a:lnTo>
                    <a:pt x="1320031" y="1682486"/>
                  </a:lnTo>
                  <a:lnTo>
                    <a:pt x="1330608" y="1674284"/>
                  </a:lnTo>
                  <a:lnTo>
                    <a:pt x="1340920" y="1666082"/>
                  </a:lnTo>
                  <a:lnTo>
                    <a:pt x="1350969" y="1657615"/>
                  </a:lnTo>
                  <a:lnTo>
                    <a:pt x="1361017" y="1648884"/>
                  </a:lnTo>
                  <a:lnTo>
                    <a:pt x="1370801" y="1639888"/>
                  </a:lnTo>
                  <a:lnTo>
                    <a:pt x="1380056" y="1630628"/>
                  </a:lnTo>
                  <a:lnTo>
                    <a:pt x="1389047" y="1621103"/>
                  </a:lnTo>
                  <a:lnTo>
                    <a:pt x="1398037" y="1611313"/>
                  </a:lnTo>
                  <a:lnTo>
                    <a:pt x="1406499" y="1601259"/>
                  </a:lnTo>
                  <a:lnTo>
                    <a:pt x="1414696" y="1590940"/>
                  </a:lnTo>
                  <a:lnTo>
                    <a:pt x="1422629" y="1580621"/>
                  </a:lnTo>
                  <a:lnTo>
                    <a:pt x="1430562" y="1570303"/>
                  </a:lnTo>
                  <a:lnTo>
                    <a:pt x="1437702" y="1559190"/>
                  </a:lnTo>
                  <a:lnTo>
                    <a:pt x="1445106" y="1548342"/>
                  </a:lnTo>
                  <a:lnTo>
                    <a:pt x="1451716" y="1536965"/>
                  </a:lnTo>
                  <a:lnTo>
                    <a:pt x="1458591" y="1525853"/>
                  </a:lnTo>
                  <a:lnTo>
                    <a:pt x="1464673" y="1514211"/>
                  </a:lnTo>
                  <a:lnTo>
                    <a:pt x="1470755" y="1502834"/>
                  </a:lnTo>
                  <a:lnTo>
                    <a:pt x="1476308" y="1490928"/>
                  </a:lnTo>
                  <a:lnTo>
                    <a:pt x="1481597" y="1479286"/>
                  </a:lnTo>
                  <a:lnTo>
                    <a:pt x="1486621" y="1467115"/>
                  </a:lnTo>
                  <a:lnTo>
                    <a:pt x="1491381" y="1454680"/>
                  </a:lnTo>
                  <a:lnTo>
                    <a:pt x="1495876" y="1442773"/>
                  </a:lnTo>
                  <a:lnTo>
                    <a:pt x="1500107" y="1430073"/>
                  </a:lnTo>
                  <a:lnTo>
                    <a:pt x="1503809" y="1417373"/>
                  </a:lnTo>
                  <a:lnTo>
                    <a:pt x="1507511" y="1404673"/>
                  </a:lnTo>
                  <a:lnTo>
                    <a:pt x="1510420" y="1391973"/>
                  </a:lnTo>
                  <a:lnTo>
                    <a:pt x="1513593" y="1379009"/>
                  </a:lnTo>
                  <a:lnTo>
                    <a:pt x="1516237" y="1366044"/>
                  </a:lnTo>
                  <a:lnTo>
                    <a:pt x="1518617" y="1352815"/>
                  </a:lnTo>
                  <a:lnTo>
                    <a:pt x="1520732" y="1339586"/>
                  </a:lnTo>
                  <a:lnTo>
                    <a:pt x="1522319" y="1326092"/>
                  </a:lnTo>
                  <a:lnTo>
                    <a:pt x="1523641" y="1312598"/>
                  </a:lnTo>
                  <a:lnTo>
                    <a:pt x="1524434" y="1299105"/>
                  </a:lnTo>
                  <a:lnTo>
                    <a:pt x="1525492" y="1285611"/>
                  </a:lnTo>
                  <a:lnTo>
                    <a:pt x="1526021" y="1272117"/>
                  </a:lnTo>
                  <a:lnTo>
                    <a:pt x="1526021" y="1258623"/>
                  </a:lnTo>
                  <a:lnTo>
                    <a:pt x="1525757" y="1244865"/>
                  </a:lnTo>
                  <a:lnTo>
                    <a:pt x="1525228" y="1231107"/>
                  </a:lnTo>
                  <a:lnTo>
                    <a:pt x="1524170" y="1217348"/>
                  </a:lnTo>
                  <a:lnTo>
                    <a:pt x="1523112" y="1203325"/>
                  </a:lnTo>
                  <a:lnTo>
                    <a:pt x="1521790" y="1189302"/>
                  </a:lnTo>
                  <a:lnTo>
                    <a:pt x="1519675" y="1175544"/>
                  </a:lnTo>
                  <a:lnTo>
                    <a:pt x="1517559" y="1161521"/>
                  </a:lnTo>
                  <a:lnTo>
                    <a:pt x="1514915" y="1147498"/>
                  </a:lnTo>
                  <a:lnTo>
                    <a:pt x="1512271" y="1133211"/>
                  </a:lnTo>
                  <a:lnTo>
                    <a:pt x="1509097" y="1119188"/>
                  </a:lnTo>
                  <a:lnTo>
                    <a:pt x="1505395" y="1104900"/>
                  </a:lnTo>
                  <a:lnTo>
                    <a:pt x="1501429" y="1090877"/>
                  </a:lnTo>
                  <a:lnTo>
                    <a:pt x="1497198" y="1076855"/>
                  </a:lnTo>
                  <a:lnTo>
                    <a:pt x="1492703" y="1063096"/>
                  </a:lnTo>
                  <a:lnTo>
                    <a:pt x="1487943" y="1049338"/>
                  </a:lnTo>
                  <a:lnTo>
                    <a:pt x="1482919" y="1035580"/>
                  </a:lnTo>
                  <a:lnTo>
                    <a:pt x="1477630" y="1022350"/>
                  </a:lnTo>
                  <a:lnTo>
                    <a:pt x="1472077" y="1008857"/>
                  </a:lnTo>
                  <a:lnTo>
                    <a:pt x="1466260" y="995892"/>
                  </a:lnTo>
                  <a:lnTo>
                    <a:pt x="1460178" y="982927"/>
                  </a:lnTo>
                  <a:lnTo>
                    <a:pt x="1453832" y="969963"/>
                  </a:lnTo>
                  <a:lnTo>
                    <a:pt x="1446957" y="957527"/>
                  </a:lnTo>
                  <a:lnTo>
                    <a:pt x="1440346" y="945092"/>
                  </a:lnTo>
                  <a:lnTo>
                    <a:pt x="1432942" y="932657"/>
                  </a:lnTo>
                  <a:lnTo>
                    <a:pt x="1425802" y="920486"/>
                  </a:lnTo>
                  <a:lnTo>
                    <a:pt x="1418134" y="908844"/>
                  </a:lnTo>
                  <a:lnTo>
                    <a:pt x="1410201" y="896938"/>
                  </a:lnTo>
                  <a:lnTo>
                    <a:pt x="1402268" y="885561"/>
                  </a:lnTo>
                  <a:lnTo>
                    <a:pt x="1398566" y="880534"/>
                  </a:lnTo>
                  <a:lnTo>
                    <a:pt x="1394335" y="875242"/>
                  </a:lnTo>
                  <a:lnTo>
                    <a:pt x="1386402" y="864923"/>
                  </a:lnTo>
                  <a:lnTo>
                    <a:pt x="1572032" y="679450"/>
                  </a:lnTo>
                  <a:lnTo>
                    <a:pt x="1584724" y="694531"/>
                  </a:lnTo>
                  <a:lnTo>
                    <a:pt x="1596624" y="709877"/>
                  </a:lnTo>
                  <a:lnTo>
                    <a:pt x="1608787" y="725752"/>
                  </a:lnTo>
                  <a:lnTo>
                    <a:pt x="1620422" y="741627"/>
                  </a:lnTo>
                  <a:lnTo>
                    <a:pt x="1632850" y="759090"/>
                  </a:lnTo>
                  <a:lnTo>
                    <a:pt x="1644750" y="776817"/>
                  </a:lnTo>
                  <a:lnTo>
                    <a:pt x="1656120" y="794809"/>
                  </a:lnTo>
                  <a:lnTo>
                    <a:pt x="1667755" y="812800"/>
                  </a:lnTo>
                  <a:lnTo>
                    <a:pt x="1678332" y="831321"/>
                  </a:lnTo>
                  <a:lnTo>
                    <a:pt x="1688909" y="850107"/>
                  </a:lnTo>
                  <a:lnTo>
                    <a:pt x="1699222" y="869157"/>
                  </a:lnTo>
                  <a:lnTo>
                    <a:pt x="1709006" y="888207"/>
                  </a:lnTo>
                  <a:lnTo>
                    <a:pt x="1718525" y="908050"/>
                  </a:lnTo>
                  <a:lnTo>
                    <a:pt x="1727781" y="927629"/>
                  </a:lnTo>
                  <a:lnTo>
                    <a:pt x="1736507" y="947473"/>
                  </a:lnTo>
                  <a:lnTo>
                    <a:pt x="1744704" y="967846"/>
                  </a:lnTo>
                  <a:lnTo>
                    <a:pt x="1752373" y="988219"/>
                  </a:lnTo>
                  <a:lnTo>
                    <a:pt x="1760041" y="1009121"/>
                  </a:lnTo>
                  <a:lnTo>
                    <a:pt x="1767181" y="1030023"/>
                  </a:lnTo>
                  <a:lnTo>
                    <a:pt x="1773792" y="1051190"/>
                  </a:lnTo>
                  <a:lnTo>
                    <a:pt x="1779873" y="1072886"/>
                  </a:lnTo>
                  <a:lnTo>
                    <a:pt x="1785955" y="1094052"/>
                  </a:lnTo>
                  <a:lnTo>
                    <a:pt x="1790979" y="1115748"/>
                  </a:lnTo>
                  <a:lnTo>
                    <a:pt x="1795739" y="1137180"/>
                  </a:lnTo>
                  <a:lnTo>
                    <a:pt x="1799970" y="1158611"/>
                  </a:lnTo>
                  <a:lnTo>
                    <a:pt x="1803936" y="1179777"/>
                  </a:lnTo>
                  <a:lnTo>
                    <a:pt x="1806845" y="1201209"/>
                  </a:lnTo>
                  <a:lnTo>
                    <a:pt x="1809754" y="1222640"/>
                  </a:lnTo>
                  <a:lnTo>
                    <a:pt x="1811869" y="1243542"/>
                  </a:lnTo>
                  <a:lnTo>
                    <a:pt x="1813985" y="1264709"/>
                  </a:lnTo>
                  <a:lnTo>
                    <a:pt x="1815042" y="1285611"/>
                  </a:lnTo>
                  <a:lnTo>
                    <a:pt x="1815836" y="1306778"/>
                  </a:lnTo>
                  <a:lnTo>
                    <a:pt x="1816100" y="1327680"/>
                  </a:lnTo>
                  <a:lnTo>
                    <a:pt x="1816100" y="1348317"/>
                  </a:lnTo>
                  <a:lnTo>
                    <a:pt x="1815571" y="1369219"/>
                  </a:lnTo>
                  <a:lnTo>
                    <a:pt x="1814514" y="1389592"/>
                  </a:lnTo>
                  <a:lnTo>
                    <a:pt x="1812927" y="1410494"/>
                  </a:lnTo>
                  <a:lnTo>
                    <a:pt x="1810812" y="1431132"/>
                  </a:lnTo>
                  <a:lnTo>
                    <a:pt x="1808432" y="1451769"/>
                  </a:lnTo>
                  <a:lnTo>
                    <a:pt x="1805523" y="1472142"/>
                  </a:lnTo>
                  <a:lnTo>
                    <a:pt x="1801821" y="1492515"/>
                  </a:lnTo>
                  <a:lnTo>
                    <a:pt x="1797855" y="1512623"/>
                  </a:lnTo>
                  <a:lnTo>
                    <a:pt x="1793359" y="1532467"/>
                  </a:lnTo>
                  <a:lnTo>
                    <a:pt x="1788600" y="1552576"/>
                  </a:lnTo>
                  <a:lnTo>
                    <a:pt x="1783311" y="1572155"/>
                  </a:lnTo>
                  <a:lnTo>
                    <a:pt x="1777758" y="1591469"/>
                  </a:lnTo>
                  <a:lnTo>
                    <a:pt x="1771147" y="1611048"/>
                  </a:lnTo>
                  <a:lnTo>
                    <a:pt x="1764801" y="1630098"/>
                  </a:lnTo>
                  <a:lnTo>
                    <a:pt x="1757397" y="1648884"/>
                  </a:lnTo>
                  <a:lnTo>
                    <a:pt x="1749993" y="1667669"/>
                  </a:lnTo>
                  <a:lnTo>
                    <a:pt x="1741796" y="1685926"/>
                  </a:lnTo>
                  <a:lnTo>
                    <a:pt x="1733334" y="1704182"/>
                  </a:lnTo>
                  <a:lnTo>
                    <a:pt x="1724343" y="1722703"/>
                  </a:lnTo>
                  <a:lnTo>
                    <a:pt x="1714559" y="1740694"/>
                  </a:lnTo>
                  <a:lnTo>
                    <a:pt x="1704775" y="1758686"/>
                  </a:lnTo>
                  <a:lnTo>
                    <a:pt x="1694198" y="1776413"/>
                  </a:lnTo>
                  <a:lnTo>
                    <a:pt x="1683092" y="1793876"/>
                  </a:lnTo>
                  <a:lnTo>
                    <a:pt x="1671721" y="1810544"/>
                  </a:lnTo>
                  <a:lnTo>
                    <a:pt x="1659822" y="1827478"/>
                  </a:lnTo>
                  <a:lnTo>
                    <a:pt x="1647394" y="1844146"/>
                  </a:lnTo>
                  <a:lnTo>
                    <a:pt x="1634966" y="1860021"/>
                  </a:lnTo>
                  <a:lnTo>
                    <a:pt x="1621744" y="1875896"/>
                  </a:lnTo>
                  <a:lnTo>
                    <a:pt x="1608258" y="1891242"/>
                  </a:lnTo>
                  <a:lnTo>
                    <a:pt x="1594244" y="1906324"/>
                  </a:lnTo>
                  <a:lnTo>
                    <a:pt x="1579436" y="1921140"/>
                  </a:lnTo>
                  <a:lnTo>
                    <a:pt x="1564628" y="1935692"/>
                  </a:lnTo>
                  <a:lnTo>
                    <a:pt x="1549291" y="1949715"/>
                  </a:lnTo>
                  <a:lnTo>
                    <a:pt x="1533425" y="1963209"/>
                  </a:lnTo>
                  <a:lnTo>
                    <a:pt x="1517030" y="1976703"/>
                  </a:lnTo>
                  <a:lnTo>
                    <a:pt x="1500107" y="1989667"/>
                  </a:lnTo>
                  <a:lnTo>
                    <a:pt x="1482390" y="2002367"/>
                  </a:lnTo>
                  <a:lnTo>
                    <a:pt x="1464673" y="2014803"/>
                  </a:lnTo>
                  <a:lnTo>
                    <a:pt x="1446428" y="2026709"/>
                  </a:lnTo>
                  <a:lnTo>
                    <a:pt x="1427653" y="2037821"/>
                  </a:lnTo>
                  <a:lnTo>
                    <a:pt x="1408614" y="2048669"/>
                  </a:lnTo>
                  <a:lnTo>
                    <a:pt x="1389047" y="2059253"/>
                  </a:lnTo>
                  <a:lnTo>
                    <a:pt x="1368950" y="2069042"/>
                  </a:lnTo>
                  <a:lnTo>
                    <a:pt x="1348589" y="2078303"/>
                  </a:lnTo>
                  <a:lnTo>
                    <a:pt x="1327699" y="2087034"/>
                  </a:lnTo>
                  <a:lnTo>
                    <a:pt x="1306809" y="2095501"/>
                  </a:lnTo>
                  <a:lnTo>
                    <a:pt x="1285126" y="2102909"/>
                  </a:lnTo>
                  <a:lnTo>
                    <a:pt x="1263178" y="2110317"/>
                  </a:lnTo>
                  <a:lnTo>
                    <a:pt x="1240966" y="2116667"/>
                  </a:lnTo>
                  <a:lnTo>
                    <a:pt x="1218225" y="2123017"/>
                  </a:lnTo>
                  <a:lnTo>
                    <a:pt x="1206590" y="2125663"/>
                  </a:lnTo>
                  <a:lnTo>
                    <a:pt x="1194691" y="2128309"/>
                  </a:lnTo>
                  <a:lnTo>
                    <a:pt x="1183056" y="2130690"/>
                  </a:lnTo>
                  <a:lnTo>
                    <a:pt x="1171157" y="2133072"/>
                  </a:lnTo>
                  <a:lnTo>
                    <a:pt x="1159258" y="2135188"/>
                  </a:lnTo>
                  <a:lnTo>
                    <a:pt x="1147358" y="2137305"/>
                  </a:lnTo>
                  <a:lnTo>
                    <a:pt x="1135459" y="2139157"/>
                  </a:lnTo>
                  <a:lnTo>
                    <a:pt x="1123824" y="2141009"/>
                  </a:lnTo>
                  <a:lnTo>
                    <a:pt x="1111660" y="2142332"/>
                  </a:lnTo>
                  <a:lnTo>
                    <a:pt x="1099761" y="2143390"/>
                  </a:lnTo>
                  <a:lnTo>
                    <a:pt x="1075962" y="2145772"/>
                  </a:lnTo>
                  <a:lnTo>
                    <a:pt x="1052164" y="2147094"/>
                  </a:lnTo>
                  <a:lnTo>
                    <a:pt x="1028365" y="2147888"/>
                  </a:lnTo>
                  <a:lnTo>
                    <a:pt x="1004038" y="2147888"/>
                  </a:lnTo>
                  <a:lnTo>
                    <a:pt x="980239" y="2147359"/>
                  </a:lnTo>
                  <a:lnTo>
                    <a:pt x="956440" y="2146301"/>
                  </a:lnTo>
                  <a:lnTo>
                    <a:pt x="932642" y="2144449"/>
                  </a:lnTo>
                  <a:lnTo>
                    <a:pt x="908843" y="2142067"/>
                  </a:lnTo>
                  <a:lnTo>
                    <a:pt x="884780" y="2138892"/>
                  </a:lnTo>
                  <a:lnTo>
                    <a:pt x="860981" y="2135188"/>
                  </a:lnTo>
                  <a:lnTo>
                    <a:pt x="837183" y="2130690"/>
                  </a:lnTo>
                  <a:lnTo>
                    <a:pt x="813384" y="2125663"/>
                  </a:lnTo>
                  <a:lnTo>
                    <a:pt x="789057" y="2120107"/>
                  </a:lnTo>
                  <a:lnTo>
                    <a:pt x="765522" y="2114022"/>
                  </a:lnTo>
                  <a:lnTo>
                    <a:pt x="741724" y="2106878"/>
                  </a:lnTo>
                  <a:lnTo>
                    <a:pt x="718190" y="2099734"/>
                  </a:lnTo>
                  <a:lnTo>
                    <a:pt x="694920" y="2091532"/>
                  </a:lnTo>
                  <a:lnTo>
                    <a:pt x="671650" y="2082801"/>
                  </a:lnTo>
                  <a:lnTo>
                    <a:pt x="648645" y="2073276"/>
                  </a:lnTo>
                  <a:lnTo>
                    <a:pt x="625904" y="2063486"/>
                  </a:lnTo>
                  <a:lnTo>
                    <a:pt x="603163" y="2052903"/>
                  </a:lnTo>
                  <a:lnTo>
                    <a:pt x="580686" y="2042055"/>
                  </a:lnTo>
                  <a:lnTo>
                    <a:pt x="558474" y="2030149"/>
                  </a:lnTo>
                  <a:lnTo>
                    <a:pt x="536527" y="2018242"/>
                  </a:lnTo>
                  <a:lnTo>
                    <a:pt x="514844" y="2005542"/>
                  </a:lnTo>
                  <a:lnTo>
                    <a:pt x="493425" y="1992313"/>
                  </a:lnTo>
                  <a:lnTo>
                    <a:pt x="472270" y="1978555"/>
                  </a:lnTo>
                  <a:lnTo>
                    <a:pt x="451116" y="1964003"/>
                  </a:lnTo>
                  <a:lnTo>
                    <a:pt x="430491" y="1949186"/>
                  </a:lnTo>
                  <a:lnTo>
                    <a:pt x="410130" y="1933576"/>
                  </a:lnTo>
                  <a:lnTo>
                    <a:pt x="390033" y="1917701"/>
                  </a:lnTo>
                  <a:lnTo>
                    <a:pt x="370465" y="1901296"/>
                  </a:lnTo>
                  <a:lnTo>
                    <a:pt x="351162" y="1884099"/>
                  </a:lnTo>
                  <a:lnTo>
                    <a:pt x="332123" y="1867165"/>
                  </a:lnTo>
                  <a:lnTo>
                    <a:pt x="313613" y="1849174"/>
                  </a:lnTo>
                  <a:lnTo>
                    <a:pt x="295632" y="1830917"/>
                  </a:lnTo>
                  <a:lnTo>
                    <a:pt x="278179" y="1812132"/>
                  </a:lnTo>
                  <a:lnTo>
                    <a:pt x="260727" y="1792553"/>
                  </a:lnTo>
                  <a:lnTo>
                    <a:pt x="243804" y="1772974"/>
                  </a:lnTo>
                  <a:lnTo>
                    <a:pt x="227409" y="1753130"/>
                  </a:lnTo>
                  <a:lnTo>
                    <a:pt x="211543" y="1732492"/>
                  </a:lnTo>
                  <a:lnTo>
                    <a:pt x="196206" y="1711590"/>
                  </a:lnTo>
                  <a:lnTo>
                    <a:pt x="181134" y="1690159"/>
                  </a:lnTo>
                  <a:lnTo>
                    <a:pt x="166590" y="1668463"/>
                  </a:lnTo>
                  <a:lnTo>
                    <a:pt x="152840" y="1646503"/>
                  </a:lnTo>
                  <a:lnTo>
                    <a:pt x="139354" y="1624542"/>
                  </a:lnTo>
                  <a:lnTo>
                    <a:pt x="126397" y="1601788"/>
                  </a:lnTo>
                  <a:lnTo>
                    <a:pt x="114498" y="1578505"/>
                  </a:lnTo>
                  <a:lnTo>
                    <a:pt x="102598" y="1555221"/>
                  </a:lnTo>
                  <a:lnTo>
                    <a:pt x="91492" y="1531673"/>
                  </a:lnTo>
                  <a:lnTo>
                    <a:pt x="80915" y="1507861"/>
                  </a:lnTo>
                  <a:lnTo>
                    <a:pt x="70867" y="1483784"/>
                  </a:lnTo>
                  <a:lnTo>
                    <a:pt x="61612" y="1458913"/>
                  </a:lnTo>
                  <a:lnTo>
                    <a:pt x="57117" y="1446742"/>
                  </a:lnTo>
                  <a:lnTo>
                    <a:pt x="52886" y="1434307"/>
                  </a:lnTo>
                  <a:lnTo>
                    <a:pt x="48655" y="1421871"/>
                  </a:lnTo>
                  <a:lnTo>
                    <a:pt x="44688" y="1409171"/>
                  </a:lnTo>
                  <a:lnTo>
                    <a:pt x="40986" y="1396736"/>
                  </a:lnTo>
                  <a:lnTo>
                    <a:pt x="37284" y="1384036"/>
                  </a:lnTo>
                  <a:lnTo>
                    <a:pt x="33582" y="1371071"/>
                  </a:lnTo>
                  <a:lnTo>
                    <a:pt x="30409" y="1358371"/>
                  </a:lnTo>
                  <a:lnTo>
                    <a:pt x="27236" y="1345407"/>
                  </a:lnTo>
                  <a:lnTo>
                    <a:pt x="24063" y="1332707"/>
                  </a:lnTo>
                  <a:lnTo>
                    <a:pt x="21154" y="1319742"/>
                  </a:lnTo>
                  <a:lnTo>
                    <a:pt x="18774" y="1306513"/>
                  </a:lnTo>
                  <a:lnTo>
                    <a:pt x="16130" y="1293548"/>
                  </a:lnTo>
                  <a:lnTo>
                    <a:pt x="14015" y="1280848"/>
                  </a:lnTo>
                  <a:lnTo>
                    <a:pt x="11635" y="1268148"/>
                  </a:lnTo>
                  <a:lnTo>
                    <a:pt x="9784" y="1255448"/>
                  </a:lnTo>
                  <a:lnTo>
                    <a:pt x="7933" y="1242484"/>
                  </a:lnTo>
                  <a:lnTo>
                    <a:pt x="6346" y="1229784"/>
                  </a:lnTo>
                  <a:lnTo>
                    <a:pt x="3702" y="1204648"/>
                  </a:lnTo>
                  <a:lnTo>
                    <a:pt x="1851" y="1179248"/>
                  </a:lnTo>
                  <a:lnTo>
                    <a:pt x="529" y="1154642"/>
                  </a:lnTo>
                  <a:lnTo>
                    <a:pt x="0" y="1129507"/>
                  </a:lnTo>
                  <a:lnTo>
                    <a:pt x="0" y="1105165"/>
                  </a:lnTo>
                  <a:lnTo>
                    <a:pt x="793" y="1080823"/>
                  </a:lnTo>
                  <a:lnTo>
                    <a:pt x="1851" y="1056217"/>
                  </a:lnTo>
                  <a:lnTo>
                    <a:pt x="4231" y="1032405"/>
                  </a:lnTo>
                  <a:lnTo>
                    <a:pt x="6611" y="1008592"/>
                  </a:lnTo>
                  <a:lnTo>
                    <a:pt x="9784" y="985044"/>
                  </a:lnTo>
                  <a:lnTo>
                    <a:pt x="13750" y="961496"/>
                  </a:lnTo>
                  <a:lnTo>
                    <a:pt x="18245" y="938477"/>
                  </a:lnTo>
                  <a:lnTo>
                    <a:pt x="23270" y="915723"/>
                  </a:lnTo>
                  <a:lnTo>
                    <a:pt x="28823" y="894027"/>
                  </a:lnTo>
                  <a:lnTo>
                    <a:pt x="34905" y="872067"/>
                  </a:lnTo>
                  <a:lnTo>
                    <a:pt x="41515" y="850636"/>
                  </a:lnTo>
                  <a:lnTo>
                    <a:pt x="48655" y="829734"/>
                  </a:lnTo>
                  <a:lnTo>
                    <a:pt x="56323" y="808567"/>
                  </a:lnTo>
                  <a:lnTo>
                    <a:pt x="64785" y="787929"/>
                  </a:lnTo>
                  <a:lnTo>
                    <a:pt x="73511" y="767821"/>
                  </a:lnTo>
                  <a:lnTo>
                    <a:pt x="82766" y="747977"/>
                  </a:lnTo>
                  <a:lnTo>
                    <a:pt x="92550" y="728398"/>
                  </a:lnTo>
                  <a:lnTo>
                    <a:pt x="102598" y="709084"/>
                  </a:lnTo>
                  <a:lnTo>
                    <a:pt x="113704" y="690298"/>
                  </a:lnTo>
                  <a:lnTo>
                    <a:pt x="124810" y="671777"/>
                  </a:lnTo>
                  <a:lnTo>
                    <a:pt x="136181" y="653521"/>
                  </a:lnTo>
                  <a:lnTo>
                    <a:pt x="148345" y="635794"/>
                  </a:lnTo>
                  <a:lnTo>
                    <a:pt x="161037" y="618331"/>
                  </a:lnTo>
                  <a:lnTo>
                    <a:pt x="174259" y="601398"/>
                  </a:lnTo>
                  <a:lnTo>
                    <a:pt x="187480" y="585259"/>
                  </a:lnTo>
                  <a:lnTo>
                    <a:pt x="200966" y="569384"/>
                  </a:lnTo>
                  <a:lnTo>
                    <a:pt x="214981" y="553773"/>
                  </a:lnTo>
                  <a:lnTo>
                    <a:pt x="229260" y="538956"/>
                  </a:lnTo>
                  <a:lnTo>
                    <a:pt x="243804" y="524404"/>
                  </a:lnTo>
                  <a:lnTo>
                    <a:pt x="258876" y="510117"/>
                  </a:lnTo>
                  <a:lnTo>
                    <a:pt x="274477" y="496359"/>
                  </a:lnTo>
                  <a:lnTo>
                    <a:pt x="290343" y="483129"/>
                  </a:lnTo>
                  <a:lnTo>
                    <a:pt x="306738" y="470165"/>
                  </a:lnTo>
                  <a:lnTo>
                    <a:pt x="323132" y="457465"/>
                  </a:lnTo>
                  <a:lnTo>
                    <a:pt x="340056" y="445294"/>
                  </a:lnTo>
                  <a:lnTo>
                    <a:pt x="357508" y="433917"/>
                  </a:lnTo>
                  <a:lnTo>
                    <a:pt x="374961" y="422540"/>
                  </a:lnTo>
                  <a:lnTo>
                    <a:pt x="392942" y="411956"/>
                  </a:lnTo>
                  <a:lnTo>
                    <a:pt x="411187" y="401902"/>
                  </a:lnTo>
                  <a:lnTo>
                    <a:pt x="429697" y="392113"/>
                  </a:lnTo>
                  <a:lnTo>
                    <a:pt x="447943" y="383117"/>
                  </a:lnTo>
                  <a:lnTo>
                    <a:pt x="466717" y="374386"/>
                  </a:lnTo>
                  <a:lnTo>
                    <a:pt x="485492" y="366183"/>
                  </a:lnTo>
                  <a:lnTo>
                    <a:pt x="504795" y="358511"/>
                  </a:lnTo>
                  <a:lnTo>
                    <a:pt x="524099" y="351631"/>
                  </a:lnTo>
                  <a:lnTo>
                    <a:pt x="543931" y="344752"/>
                  </a:lnTo>
                  <a:lnTo>
                    <a:pt x="564027" y="338667"/>
                  </a:lnTo>
                  <a:lnTo>
                    <a:pt x="584388" y="333111"/>
                  </a:lnTo>
                  <a:lnTo>
                    <a:pt x="604749" y="327819"/>
                  </a:lnTo>
                  <a:lnTo>
                    <a:pt x="625639" y="323321"/>
                  </a:lnTo>
                  <a:lnTo>
                    <a:pt x="646529" y="319088"/>
                  </a:lnTo>
                  <a:lnTo>
                    <a:pt x="667684" y="315383"/>
                  </a:lnTo>
                  <a:lnTo>
                    <a:pt x="689367" y="312208"/>
                  </a:lnTo>
                  <a:lnTo>
                    <a:pt x="710786" y="309563"/>
                  </a:lnTo>
                  <a:lnTo>
                    <a:pt x="732733" y="307446"/>
                  </a:lnTo>
                  <a:lnTo>
                    <a:pt x="754681" y="306123"/>
                  </a:lnTo>
                  <a:lnTo>
                    <a:pt x="776364" y="305065"/>
                  </a:lnTo>
                  <a:lnTo>
                    <a:pt x="797783" y="304800"/>
                  </a:lnTo>
                  <a:close/>
                  <a:moveTo>
                    <a:pt x="1971872" y="292100"/>
                  </a:moveTo>
                  <a:lnTo>
                    <a:pt x="2122487" y="334433"/>
                  </a:lnTo>
                  <a:lnTo>
                    <a:pt x="1869877" y="587375"/>
                  </a:lnTo>
                  <a:lnTo>
                    <a:pt x="1719262" y="545042"/>
                  </a:lnTo>
                  <a:lnTo>
                    <a:pt x="1971872" y="292100"/>
                  </a:lnTo>
                  <a:close/>
                  <a:moveTo>
                    <a:pt x="1898928" y="190500"/>
                  </a:moveTo>
                  <a:lnTo>
                    <a:pt x="1903425" y="190765"/>
                  </a:lnTo>
                  <a:lnTo>
                    <a:pt x="1907921" y="191560"/>
                  </a:lnTo>
                  <a:lnTo>
                    <a:pt x="1912418" y="192355"/>
                  </a:lnTo>
                  <a:lnTo>
                    <a:pt x="1916650" y="194209"/>
                  </a:lnTo>
                  <a:lnTo>
                    <a:pt x="1920882" y="196064"/>
                  </a:lnTo>
                  <a:lnTo>
                    <a:pt x="1925114" y="198183"/>
                  </a:lnTo>
                  <a:lnTo>
                    <a:pt x="1928818" y="201098"/>
                  </a:lnTo>
                  <a:lnTo>
                    <a:pt x="1932521" y="204542"/>
                  </a:lnTo>
                  <a:lnTo>
                    <a:pt x="1935695" y="208251"/>
                  </a:lnTo>
                  <a:lnTo>
                    <a:pt x="1938604" y="211696"/>
                  </a:lnTo>
                  <a:lnTo>
                    <a:pt x="1940985" y="215670"/>
                  </a:lnTo>
                  <a:lnTo>
                    <a:pt x="1942837" y="219909"/>
                  </a:lnTo>
                  <a:lnTo>
                    <a:pt x="1944159" y="224413"/>
                  </a:lnTo>
                  <a:lnTo>
                    <a:pt x="1945482" y="228917"/>
                  </a:lnTo>
                  <a:lnTo>
                    <a:pt x="1946011" y="233156"/>
                  </a:lnTo>
                  <a:lnTo>
                    <a:pt x="1946275" y="237925"/>
                  </a:lnTo>
                  <a:lnTo>
                    <a:pt x="1946011" y="242430"/>
                  </a:lnTo>
                  <a:lnTo>
                    <a:pt x="1945482" y="246934"/>
                  </a:lnTo>
                  <a:lnTo>
                    <a:pt x="1944159" y="251173"/>
                  </a:lnTo>
                  <a:lnTo>
                    <a:pt x="1942837" y="255677"/>
                  </a:lnTo>
                  <a:lnTo>
                    <a:pt x="1940985" y="259916"/>
                  </a:lnTo>
                  <a:lnTo>
                    <a:pt x="1938604" y="263890"/>
                  </a:lnTo>
                  <a:lnTo>
                    <a:pt x="1935695" y="267864"/>
                  </a:lnTo>
                  <a:lnTo>
                    <a:pt x="1932521" y="271044"/>
                  </a:lnTo>
                  <a:lnTo>
                    <a:pt x="1064661" y="1140336"/>
                  </a:lnTo>
                  <a:lnTo>
                    <a:pt x="1061222" y="1143515"/>
                  </a:lnTo>
                  <a:lnTo>
                    <a:pt x="1057255" y="1146430"/>
                  </a:lnTo>
                  <a:lnTo>
                    <a:pt x="1053287" y="1148814"/>
                  </a:lnTo>
                  <a:lnTo>
                    <a:pt x="1049055" y="1150934"/>
                  </a:lnTo>
                  <a:lnTo>
                    <a:pt x="1044558" y="1152259"/>
                  </a:lnTo>
                  <a:lnTo>
                    <a:pt x="1040326" y="1153318"/>
                  </a:lnTo>
                  <a:lnTo>
                    <a:pt x="1035829" y="1153848"/>
                  </a:lnTo>
                  <a:lnTo>
                    <a:pt x="1031597" y="1154113"/>
                  </a:lnTo>
                  <a:lnTo>
                    <a:pt x="1026571" y="1153848"/>
                  </a:lnTo>
                  <a:lnTo>
                    <a:pt x="1022075" y="1153318"/>
                  </a:lnTo>
                  <a:lnTo>
                    <a:pt x="1018107" y="1152259"/>
                  </a:lnTo>
                  <a:lnTo>
                    <a:pt x="1013610" y="1150934"/>
                  </a:lnTo>
                  <a:lnTo>
                    <a:pt x="1009378" y="1148814"/>
                  </a:lnTo>
                  <a:lnTo>
                    <a:pt x="1005411" y="1146430"/>
                  </a:lnTo>
                  <a:lnTo>
                    <a:pt x="1001443" y="1143515"/>
                  </a:lnTo>
                  <a:lnTo>
                    <a:pt x="998004" y="1140336"/>
                  </a:lnTo>
                  <a:lnTo>
                    <a:pt x="994566" y="1136892"/>
                  </a:lnTo>
                  <a:lnTo>
                    <a:pt x="991921" y="1132917"/>
                  </a:lnTo>
                  <a:lnTo>
                    <a:pt x="989540" y="1128943"/>
                  </a:lnTo>
                  <a:lnTo>
                    <a:pt x="987688" y="1124704"/>
                  </a:lnTo>
                  <a:lnTo>
                    <a:pt x="986101" y="1120465"/>
                  </a:lnTo>
                  <a:lnTo>
                    <a:pt x="985043" y="1115961"/>
                  </a:lnTo>
                  <a:lnTo>
                    <a:pt x="984250" y="1111457"/>
                  </a:lnTo>
                  <a:lnTo>
                    <a:pt x="984250" y="1106953"/>
                  </a:lnTo>
                  <a:lnTo>
                    <a:pt x="984250" y="1102448"/>
                  </a:lnTo>
                  <a:lnTo>
                    <a:pt x="985043" y="1097944"/>
                  </a:lnTo>
                  <a:lnTo>
                    <a:pt x="986101" y="1093440"/>
                  </a:lnTo>
                  <a:lnTo>
                    <a:pt x="987688" y="1089201"/>
                  </a:lnTo>
                  <a:lnTo>
                    <a:pt x="989540" y="1084962"/>
                  </a:lnTo>
                  <a:lnTo>
                    <a:pt x="991921" y="1080723"/>
                  </a:lnTo>
                  <a:lnTo>
                    <a:pt x="994566" y="1077278"/>
                  </a:lnTo>
                  <a:lnTo>
                    <a:pt x="998004" y="1073569"/>
                  </a:lnTo>
                  <a:lnTo>
                    <a:pt x="1865599" y="204542"/>
                  </a:lnTo>
                  <a:lnTo>
                    <a:pt x="1869303" y="201098"/>
                  </a:lnTo>
                  <a:lnTo>
                    <a:pt x="1873270" y="198183"/>
                  </a:lnTo>
                  <a:lnTo>
                    <a:pt x="1877238" y="196064"/>
                  </a:lnTo>
                  <a:lnTo>
                    <a:pt x="1881470" y="194209"/>
                  </a:lnTo>
                  <a:lnTo>
                    <a:pt x="1885438" y="192355"/>
                  </a:lnTo>
                  <a:lnTo>
                    <a:pt x="1889934" y="191560"/>
                  </a:lnTo>
                  <a:lnTo>
                    <a:pt x="1894431" y="190765"/>
                  </a:lnTo>
                  <a:lnTo>
                    <a:pt x="1898928" y="190500"/>
                  </a:lnTo>
                  <a:close/>
                  <a:moveTo>
                    <a:pt x="1813227" y="0"/>
                  </a:moveTo>
                  <a:lnTo>
                    <a:pt x="1855787" y="150615"/>
                  </a:lnTo>
                  <a:lnTo>
                    <a:pt x="1602807" y="403225"/>
                  </a:lnTo>
                  <a:lnTo>
                    <a:pt x="1560512" y="252610"/>
                  </a:lnTo>
                  <a:lnTo>
                    <a:pt x="1813227" y="0"/>
                  </a:lnTo>
                  <a:close/>
                </a:path>
              </a:pathLst>
            </a:custGeom>
            <a:solidFill>
              <a:srgbClr val="A362C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0" name="椭圆 9"/>
            <p:cNvSpPr/>
            <p:nvPr/>
          </p:nvSpPr>
          <p:spPr>
            <a:xfrm>
              <a:off x="6884469" y="-1644316"/>
              <a:ext cx="914400" cy="914400"/>
            </a:xfrm>
            <a:prstGeom prst="ellipse">
              <a:avLst/>
            </a:prstGeom>
            <a:noFill/>
            <a:ln>
              <a:solidFill>
                <a:srgbClr val="A36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1" name="组合 10"/>
          <p:cNvGrpSpPr/>
          <p:nvPr/>
        </p:nvGrpSpPr>
        <p:grpSpPr>
          <a:xfrm>
            <a:off x="1402295" y="4975549"/>
            <a:ext cx="541277" cy="541277"/>
            <a:chOff x="11791908" y="2227577"/>
            <a:chExt cx="914400" cy="914400"/>
          </a:xfrm>
        </p:grpSpPr>
        <p:sp>
          <p:nvSpPr>
            <p:cNvPr id="12" name="KSO_Shape"/>
            <p:cNvSpPr/>
            <p:nvPr/>
          </p:nvSpPr>
          <p:spPr bwMode="auto">
            <a:xfrm>
              <a:off x="11981272" y="2384961"/>
              <a:ext cx="535672" cy="599633"/>
            </a:xfrm>
            <a:custGeom>
              <a:avLst/>
              <a:gdLst>
                <a:gd name="T0" fmla="*/ 248428 w 2033587"/>
                <a:gd name="T1" fmla="*/ 944529 h 2276475"/>
                <a:gd name="T2" fmla="*/ 1175716 w 2033587"/>
                <a:gd name="T3" fmla="*/ 709393 h 2276475"/>
                <a:gd name="T4" fmla="*/ 1178374 w 2033587"/>
                <a:gd name="T5" fmla="*/ 591162 h 2276475"/>
                <a:gd name="T6" fmla="*/ 1585424 w 2033587"/>
                <a:gd name="T7" fmla="*/ 232745 h 2276475"/>
                <a:gd name="T8" fmla="*/ 1623685 w 2033587"/>
                <a:gd name="T9" fmla="*/ 244701 h 2276475"/>
                <a:gd name="T10" fmla="*/ 1656631 w 2033587"/>
                <a:gd name="T11" fmla="*/ 266753 h 2276475"/>
                <a:gd name="T12" fmla="*/ 1682138 w 2033587"/>
                <a:gd name="T13" fmla="*/ 297308 h 2276475"/>
                <a:gd name="T14" fmla="*/ 1697549 w 2033587"/>
                <a:gd name="T15" fmla="*/ 334505 h 2276475"/>
                <a:gd name="T16" fmla="*/ 1701800 w 2033587"/>
                <a:gd name="T17" fmla="*/ 1767638 h 2276475"/>
                <a:gd name="T18" fmla="*/ 1695689 w 2033587"/>
                <a:gd name="T19" fmla="*/ 1808289 h 2276475"/>
                <a:gd name="T20" fmla="*/ 1678419 w 2033587"/>
                <a:gd name="T21" fmla="*/ 1844423 h 2276475"/>
                <a:gd name="T22" fmla="*/ 1651849 w 2033587"/>
                <a:gd name="T23" fmla="*/ 1873649 h 2276475"/>
                <a:gd name="T24" fmla="*/ 1617839 w 2033587"/>
                <a:gd name="T25" fmla="*/ 1894372 h 2276475"/>
                <a:gd name="T26" fmla="*/ 1578251 w 2033587"/>
                <a:gd name="T27" fmla="*/ 1904469 h 2276475"/>
                <a:gd name="T28" fmla="*/ 381012 w 2033587"/>
                <a:gd name="T29" fmla="*/ 1903672 h 2276475"/>
                <a:gd name="T30" fmla="*/ 342220 w 2033587"/>
                <a:gd name="T31" fmla="*/ 1891715 h 2276475"/>
                <a:gd name="T32" fmla="*/ 309539 w 2033587"/>
                <a:gd name="T33" fmla="*/ 1869397 h 2276475"/>
                <a:gd name="T34" fmla="*/ 284298 w 2033587"/>
                <a:gd name="T35" fmla="*/ 1838844 h 2276475"/>
                <a:gd name="T36" fmla="*/ 268621 w 2033587"/>
                <a:gd name="T37" fmla="*/ 1801912 h 2276475"/>
                <a:gd name="T38" fmla="*/ 382075 w 2033587"/>
                <a:gd name="T39" fmla="*/ 1767638 h 2276475"/>
                <a:gd name="T40" fmla="*/ 385528 w 2033587"/>
                <a:gd name="T41" fmla="*/ 1778531 h 2276475"/>
                <a:gd name="T42" fmla="*/ 398017 w 2033587"/>
                <a:gd name="T43" fmla="*/ 1786768 h 2276475"/>
                <a:gd name="T44" fmla="*/ 1570013 w 2033587"/>
                <a:gd name="T45" fmla="*/ 1786502 h 2276475"/>
                <a:gd name="T46" fmla="*/ 1581704 w 2033587"/>
                <a:gd name="T47" fmla="*/ 1776937 h 2276475"/>
                <a:gd name="T48" fmla="*/ 1583830 w 2033587"/>
                <a:gd name="T49" fmla="*/ 368513 h 2276475"/>
                <a:gd name="T50" fmla="*/ 1580376 w 2033587"/>
                <a:gd name="T51" fmla="*/ 357619 h 2276475"/>
                <a:gd name="T52" fmla="*/ 1568419 w 2033587"/>
                <a:gd name="T53" fmla="*/ 349383 h 2276475"/>
                <a:gd name="T54" fmla="*/ 492697 w 2033587"/>
                <a:gd name="T55" fmla="*/ 362402 h 2276475"/>
                <a:gd name="T56" fmla="*/ 484724 w 2033587"/>
                <a:gd name="T57" fmla="*/ 402787 h 2276475"/>
                <a:gd name="T58" fmla="*/ 465590 w 2033587"/>
                <a:gd name="T59" fmla="*/ 437592 h 2276475"/>
                <a:gd name="T60" fmla="*/ 437421 w 2033587"/>
                <a:gd name="T61" fmla="*/ 465490 h 2276475"/>
                <a:gd name="T62" fmla="*/ 402608 w 2033587"/>
                <a:gd name="T63" fmla="*/ 484619 h 2276475"/>
                <a:gd name="T64" fmla="*/ 362480 w 2033587"/>
                <a:gd name="T65" fmla="*/ 492856 h 2276475"/>
                <a:gd name="T66" fmla="*/ 118789 w 2033587"/>
                <a:gd name="T67" fmla="*/ 1542067 h 2276475"/>
                <a:gd name="T68" fmla="*/ 128090 w 2033587"/>
                <a:gd name="T69" fmla="*/ 1553757 h 2276475"/>
                <a:gd name="T70" fmla="*/ 1299773 w 2033587"/>
                <a:gd name="T71" fmla="*/ 1556149 h 2276475"/>
                <a:gd name="T72" fmla="*/ 1310934 w 2033587"/>
                <a:gd name="T73" fmla="*/ 1552695 h 2276475"/>
                <a:gd name="T74" fmla="*/ 1319438 w 2033587"/>
                <a:gd name="T75" fmla="*/ 1540208 h 2276475"/>
                <a:gd name="T76" fmla="*/ 1318907 w 2033587"/>
                <a:gd name="T77" fmla="*/ 131782 h 2276475"/>
                <a:gd name="T78" fmla="*/ 1309340 w 2033587"/>
                <a:gd name="T79" fmla="*/ 120357 h 2276475"/>
                <a:gd name="T80" fmla="*/ 492963 w 2033587"/>
                <a:gd name="T81" fmla="*/ 117967 h 2276475"/>
                <a:gd name="T82" fmla="*/ 1327676 w 2033587"/>
                <a:gd name="T83" fmla="*/ 2922 h 2276475"/>
                <a:gd name="T84" fmla="*/ 1365413 w 2033587"/>
                <a:gd name="T85" fmla="*/ 16738 h 2276475"/>
                <a:gd name="T86" fmla="*/ 1397303 w 2033587"/>
                <a:gd name="T87" fmla="*/ 40385 h 2276475"/>
                <a:gd name="T88" fmla="*/ 1420954 w 2033587"/>
                <a:gd name="T89" fmla="*/ 72268 h 2276475"/>
                <a:gd name="T90" fmla="*/ 1434773 w 2033587"/>
                <a:gd name="T91" fmla="*/ 109996 h 2276475"/>
                <a:gd name="T92" fmla="*/ 1437430 w 2033587"/>
                <a:gd name="T93" fmla="*/ 1543396 h 2276475"/>
                <a:gd name="T94" fmla="*/ 1429192 w 2033587"/>
                <a:gd name="T95" fmla="*/ 1583515 h 2276475"/>
                <a:gd name="T96" fmla="*/ 1410324 w 2033587"/>
                <a:gd name="T97" fmla="*/ 1618586 h 2276475"/>
                <a:gd name="T98" fmla="*/ 1382155 w 2033587"/>
                <a:gd name="T99" fmla="*/ 1646749 h 2276475"/>
                <a:gd name="T100" fmla="*/ 1347076 w 2033587"/>
                <a:gd name="T101" fmla="*/ 1665613 h 2276475"/>
                <a:gd name="T102" fmla="*/ 1307214 w 2033587"/>
                <a:gd name="T103" fmla="*/ 1673849 h 2276475"/>
                <a:gd name="T104" fmla="*/ 109754 w 2033587"/>
                <a:gd name="T105" fmla="*/ 1671192 h 2276475"/>
                <a:gd name="T106" fmla="*/ 72017 w 2033587"/>
                <a:gd name="T107" fmla="*/ 1657377 h 2276475"/>
                <a:gd name="T108" fmla="*/ 40394 w 2033587"/>
                <a:gd name="T109" fmla="*/ 1633731 h 2276475"/>
                <a:gd name="T110" fmla="*/ 16476 w 2033587"/>
                <a:gd name="T111" fmla="*/ 1601848 h 2276475"/>
                <a:gd name="T112" fmla="*/ 2657 w 2033587"/>
                <a:gd name="T113" fmla="*/ 1564120 h 2276475"/>
                <a:gd name="T114" fmla="*/ 409517 w 2033587"/>
                <a:gd name="T115" fmla="*/ 0 h 2276475"/>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033587" h="2276475">
                  <a:moveTo>
                    <a:pt x="312737" y="1411287"/>
                  </a:moveTo>
                  <a:lnTo>
                    <a:pt x="1422400" y="1411287"/>
                  </a:lnTo>
                  <a:lnTo>
                    <a:pt x="1422400" y="1552575"/>
                  </a:lnTo>
                  <a:lnTo>
                    <a:pt x="312737" y="1552575"/>
                  </a:lnTo>
                  <a:lnTo>
                    <a:pt x="312737" y="1411287"/>
                  </a:lnTo>
                  <a:close/>
                  <a:moveTo>
                    <a:pt x="296862" y="1128712"/>
                  </a:moveTo>
                  <a:lnTo>
                    <a:pt x="1404937" y="1128712"/>
                  </a:lnTo>
                  <a:lnTo>
                    <a:pt x="1404937" y="1270000"/>
                  </a:lnTo>
                  <a:lnTo>
                    <a:pt x="296862" y="1270000"/>
                  </a:lnTo>
                  <a:lnTo>
                    <a:pt x="296862" y="1128712"/>
                  </a:lnTo>
                  <a:close/>
                  <a:moveTo>
                    <a:pt x="296862" y="847725"/>
                  </a:moveTo>
                  <a:lnTo>
                    <a:pt x="1404937" y="847725"/>
                  </a:lnTo>
                  <a:lnTo>
                    <a:pt x="1404937" y="987425"/>
                  </a:lnTo>
                  <a:lnTo>
                    <a:pt x="296862" y="987425"/>
                  </a:lnTo>
                  <a:lnTo>
                    <a:pt x="296862" y="847725"/>
                  </a:lnTo>
                  <a:close/>
                  <a:moveTo>
                    <a:pt x="869950" y="565150"/>
                  </a:moveTo>
                  <a:lnTo>
                    <a:pt x="1408113" y="565150"/>
                  </a:lnTo>
                  <a:lnTo>
                    <a:pt x="1408113" y="706438"/>
                  </a:lnTo>
                  <a:lnTo>
                    <a:pt x="869950" y="706438"/>
                  </a:lnTo>
                  <a:lnTo>
                    <a:pt x="869950" y="565150"/>
                  </a:lnTo>
                  <a:close/>
                  <a:moveTo>
                    <a:pt x="1869440" y="276225"/>
                  </a:moveTo>
                  <a:lnTo>
                    <a:pt x="1877695" y="276543"/>
                  </a:lnTo>
                  <a:lnTo>
                    <a:pt x="1885950" y="276860"/>
                  </a:lnTo>
                  <a:lnTo>
                    <a:pt x="1894522" y="278130"/>
                  </a:lnTo>
                  <a:lnTo>
                    <a:pt x="1902460" y="279400"/>
                  </a:lnTo>
                  <a:lnTo>
                    <a:pt x="1910080" y="281305"/>
                  </a:lnTo>
                  <a:lnTo>
                    <a:pt x="1918017" y="283528"/>
                  </a:lnTo>
                  <a:lnTo>
                    <a:pt x="1925955" y="286068"/>
                  </a:lnTo>
                  <a:lnTo>
                    <a:pt x="1933257" y="288925"/>
                  </a:lnTo>
                  <a:lnTo>
                    <a:pt x="1940242" y="292418"/>
                  </a:lnTo>
                  <a:lnTo>
                    <a:pt x="1947545" y="296228"/>
                  </a:lnTo>
                  <a:lnTo>
                    <a:pt x="1954530" y="299720"/>
                  </a:lnTo>
                  <a:lnTo>
                    <a:pt x="1961197" y="304165"/>
                  </a:lnTo>
                  <a:lnTo>
                    <a:pt x="1967865" y="308928"/>
                  </a:lnTo>
                  <a:lnTo>
                    <a:pt x="1973897" y="313690"/>
                  </a:lnTo>
                  <a:lnTo>
                    <a:pt x="1979612" y="318770"/>
                  </a:lnTo>
                  <a:lnTo>
                    <a:pt x="1985645" y="324168"/>
                  </a:lnTo>
                  <a:lnTo>
                    <a:pt x="1991042" y="330200"/>
                  </a:lnTo>
                  <a:lnTo>
                    <a:pt x="1996122" y="335915"/>
                  </a:lnTo>
                  <a:lnTo>
                    <a:pt x="2000885" y="342265"/>
                  </a:lnTo>
                  <a:lnTo>
                    <a:pt x="2005647" y="348615"/>
                  </a:lnTo>
                  <a:lnTo>
                    <a:pt x="2010092" y="355283"/>
                  </a:lnTo>
                  <a:lnTo>
                    <a:pt x="2013585" y="362268"/>
                  </a:lnTo>
                  <a:lnTo>
                    <a:pt x="2017395" y="369570"/>
                  </a:lnTo>
                  <a:lnTo>
                    <a:pt x="2020570" y="376873"/>
                  </a:lnTo>
                  <a:lnTo>
                    <a:pt x="2023745" y="384175"/>
                  </a:lnTo>
                  <a:lnTo>
                    <a:pt x="2026285" y="391795"/>
                  </a:lnTo>
                  <a:lnTo>
                    <a:pt x="2028507" y="399733"/>
                  </a:lnTo>
                  <a:lnTo>
                    <a:pt x="2030412" y="407670"/>
                  </a:lnTo>
                  <a:lnTo>
                    <a:pt x="2032000" y="415608"/>
                  </a:lnTo>
                  <a:lnTo>
                    <a:pt x="2032952" y="423863"/>
                  </a:lnTo>
                  <a:lnTo>
                    <a:pt x="2033270" y="432118"/>
                  </a:lnTo>
                  <a:lnTo>
                    <a:pt x="2033587" y="440373"/>
                  </a:lnTo>
                  <a:lnTo>
                    <a:pt x="2033587" y="2112328"/>
                  </a:lnTo>
                  <a:lnTo>
                    <a:pt x="2033270" y="2120583"/>
                  </a:lnTo>
                  <a:lnTo>
                    <a:pt x="2032952" y="2128838"/>
                  </a:lnTo>
                  <a:lnTo>
                    <a:pt x="2032000" y="2137410"/>
                  </a:lnTo>
                  <a:lnTo>
                    <a:pt x="2030412" y="2145348"/>
                  </a:lnTo>
                  <a:lnTo>
                    <a:pt x="2028507" y="2153285"/>
                  </a:lnTo>
                  <a:lnTo>
                    <a:pt x="2026285" y="2160905"/>
                  </a:lnTo>
                  <a:lnTo>
                    <a:pt x="2023745" y="2168525"/>
                  </a:lnTo>
                  <a:lnTo>
                    <a:pt x="2020570" y="2175828"/>
                  </a:lnTo>
                  <a:lnTo>
                    <a:pt x="2017395" y="2183130"/>
                  </a:lnTo>
                  <a:lnTo>
                    <a:pt x="2013585" y="2190433"/>
                  </a:lnTo>
                  <a:lnTo>
                    <a:pt x="2010092" y="2197418"/>
                  </a:lnTo>
                  <a:lnTo>
                    <a:pt x="2005647" y="2204085"/>
                  </a:lnTo>
                  <a:lnTo>
                    <a:pt x="2000885" y="2210435"/>
                  </a:lnTo>
                  <a:lnTo>
                    <a:pt x="1996122" y="2216785"/>
                  </a:lnTo>
                  <a:lnTo>
                    <a:pt x="1991042" y="2222500"/>
                  </a:lnTo>
                  <a:lnTo>
                    <a:pt x="1985645" y="2228533"/>
                  </a:lnTo>
                  <a:lnTo>
                    <a:pt x="1979612" y="2233930"/>
                  </a:lnTo>
                  <a:lnTo>
                    <a:pt x="1973897" y="2239010"/>
                  </a:lnTo>
                  <a:lnTo>
                    <a:pt x="1967865" y="2243773"/>
                  </a:lnTo>
                  <a:lnTo>
                    <a:pt x="1961197" y="2248535"/>
                  </a:lnTo>
                  <a:lnTo>
                    <a:pt x="1954530" y="2252980"/>
                  </a:lnTo>
                  <a:lnTo>
                    <a:pt x="1947545" y="2256790"/>
                  </a:lnTo>
                  <a:lnTo>
                    <a:pt x="1940242" y="2260600"/>
                  </a:lnTo>
                  <a:lnTo>
                    <a:pt x="1933257" y="2263775"/>
                  </a:lnTo>
                  <a:lnTo>
                    <a:pt x="1925955" y="2266633"/>
                  </a:lnTo>
                  <a:lnTo>
                    <a:pt x="1918017" y="2269173"/>
                  </a:lnTo>
                  <a:lnTo>
                    <a:pt x="1910080" y="2271395"/>
                  </a:lnTo>
                  <a:lnTo>
                    <a:pt x="1902460" y="2273300"/>
                  </a:lnTo>
                  <a:lnTo>
                    <a:pt x="1894522" y="2274888"/>
                  </a:lnTo>
                  <a:lnTo>
                    <a:pt x="1885950" y="2275840"/>
                  </a:lnTo>
                  <a:lnTo>
                    <a:pt x="1877695" y="2276475"/>
                  </a:lnTo>
                  <a:lnTo>
                    <a:pt x="1869440" y="2276475"/>
                  </a:lnTo>
                  <a:lnTo>
                    <a:pt x="480377" y="2276475"/>
                  </a:lnTo>
                  <a:lnTo>
                    <a:pt x="471805" y="2276475"/>
                  </a:lnTo>
                  <a:lnTo>
                    <a:pt x="463550" y="2275840"/>
                  </a:lnTo>
                  <a:lnTo>
                    <a:pt x="455295" y="2274888"/>
                  </a:lnTo>
                  <a:lnTo>
                    <a:pt x="447040" y="2273300"/>
                  </a:lnTo>
                  <a:lnTo>
                    <a:pt x="439102" y="2271395"/>
                  </a:lnTo>
                  <a:lnTo>
                    <a:pt x="431482" y="2269173"/>
                  </a:lnTo>
                  <a:lnTo>
                    <a:pt x="423862" y="2266633"/>
                  </a:lnTo>
                  <a:lnTo>
                    <a:pt x="416242" y="2263775"/>
                  </a:lnTo>
                  <a:lnTo>
                    <a:pt x="408940" y="2260600"/>
                  </a:lnTo>
                  <a:lnTo>
                    <a:pt x="401955" y="2256790"/>
                  </a:lnTo>
                  <a:lnTo>
                    <a:pt x="394970" y="2252980"/>
                  </a:lnTo>
                  <a:lnTo>
                    <a:pt x="388620" y="2248535"/>
                  </a:lnTo>
                  <a:lnTo>
                    <a:pt x="381952" y="2243773"/>
                  </a:lnTo>
                  <a:lnTo>
                    <a:pt x="375602" y="2239010"/>
                  </a:lnTo>
                  <a:lnTo>
                    <a:pt x="369887" y="2233930"/>
                  </a:lnTo>
                  <a:lnTo>
                    <a:pt x="364172" y="2228533"/>
                  </a:lnTo>
                  <a:lnTo>
                    <a:pt x="358457" y="2222500"/>
                  </a:lnTo>
                  <a:lnTo>
                    <a:pt x="353377" y="2216785"/>
                  </a:lnTo>
                  <a:lnTo>
                    <a:pt x="348297" y="2210435"/>
                  </a:lnTo>
                  <a:lnTo>
                    <a:pt x="343852" y="2204085"/>
                  </a:lnTo>
                  <a:lnTo>
                    <a:pt x="339725" y="2197418"/>
                  </a:lnTo>
                  <a:lnTo>
                    <a:pt x="335597" y="2190433"/>
                  </a:lnTo>
                  <a:lnTo>
                    <a:pt x="332105" y="2183130"/>
                  </a:lnTo>
                  <a:lnTo>
                    <a:pt x="328612" y="2175828"/>
                  </a:lnTo>
                  <a:lnTo>
                    <a:pt x="325755" y="2168525"/>
                  </a:lnTo>
                  <a:lnTo>
                    <a:pt x="323215" y="2160905"/>
                  </a:lnTo>
                  <a:lnTo>
                    <a:pt x="320992" y="2153285"/>
                  </a:lnTo>
                  <a:lnTo>
                    <a:pt x="319087" y="2145348"/>
                  </a:lnTo>
                  <a:lnTo>
                    <a:pt x="317817" y="2137410"/>
                  </a:lnTo>
                  <a:lnTo>
                    <a:pt x="316547" y="2128838"/>
                  </a:lnTo>
                  <a:lnTo>
                    <a:pt x="315912" y="2120583"/>
                  </a:lnTo>
                  <a:lnTo>
                    <a:pt x="315912" y="2112328"/>
                  </a:lnTo>
                  <a:lnTo>
                    <a:pt x="456565" y="2112328"/>
                  </a:lnTo>
                  <a:lnTo>
                    <a:pt x="456882" y="2114868"/>
                  </a:lnTo>
                  <a:lnTo>
                    <a:pt x="457200" y="2116773"/>
                  </a:lnTo>
                  <a:lnTo>
                    <a:pt x="457835" y="2118995"/>
                  </a:lnTo>
                  <a:lnTo>
                    <a:pt x="458470" y="2121218"/>
                  </a:lnTo>
                  <a:lnTo>
                    <a:pt x="459422" y="2123440"/>
                  </a:lnTo>
                  <a:lnTo>
                    <a:pt x="460692" y="2125345"/>
                  </a:lnTo>
                  <a:lnTo>
                    <a:pt x="463550" y="2128838"/>
                  </a:lnTo>
                  <a:lnTo>
                    <a:pt x="467042" y="2132013"/>
                  </a:lnTo>
                  <a:lnTo>
                    <a:pt x="468947" y="2132965"/>
                  </a:lnTo>
                  <a:lnTo>
                    <a:pt x="471170" y="2133918"/>
                  </a:lnTo>
                  <a:lnTo>
                    <a:pt x="473392" y="2134870"/>
                  </a:lnTo>
                  <a:lnTo>
                    <a:pt x="475615" y="2135188"/>
                  </a:lnTo>
                  <a:lnTo>
                    <a:pt x="477837" y="2135505"/>
                  </a:lnTo>
                  <a:lnTo>
                    <a:pt x="480377" y="2135823"/>
                  </a:lnTo>
                  <a:lnTo>
                    <a:pt x="1869440" y="2135823"/>
                  </a:lnTo>
                  <a:lnTo>
                    <a:pt x="1871980" y="2135505"/>
                  </a:lnTo>
                  <a:lnTo>
                    <a:pt x="1874202" y="2135188"/>
                  </a:lnTo>
                  <a:lnTo>
                    <a:pt x="1876107" y="2134870"/>
                  </a:lnTo>
                  <a:lnTo>
                    <a:pt x="1878330" y="2133918"/>
                  </a:lnTo>
                  <a:lnTo>
                    <a:pt x="1880552" y="2132965"/>
                  </a:lnTo>
                  <a:lnTo>
                    <a:pt x="1882457" y="2132013"/>
                  </a:lnTo>
                  <a:lnTo>
                    <a:pt x="1885950" y="2128838"/>
                  </a:lnTo>
                  <a:lnTo>
                    <a:pt x="1888490" y="2125345"/>
                  </a:lnTo>
                  <a:lnTo>
                    <a:pt x="1890077" y="2123440"/>
                  </a:lnTo>
                  <a:lnTo>
                    <a:pt x="1890712" y="2121218"/>
                  </a:lnTo>
                  <a:lnTo>
                    <a:pt x="1891982" y="2118995"/>
                  </a:lnTo>
                  <a:lnTo>
                    <a:pt x="1892300" y="2116773"/>
                  </a:lnTo>
                  <a:lnTo>
                    <a:pt x="1892617" y="2114868"/>
                  </a:lnTo>
                  <a:lnTo>
                    <a:pt x="1892617" y="2112328"/>
                  </a:lnTo>
                  <a:lnTo>
                    <a:pt x="1892617" y="440373"/>
                  </a:lnTo>
                  <a:lnTo>
                    <a:pt x="1892617" y="438468"/>
                  </a:lnTo>
                  <a:lnTo>
                    <a:pt x="1892300" y="435928"/>
                  </a:lnTo>
                  <a:lnTo>
                    <a:pt x="1891982" y="433705"/>
                  </a:lnTo>
                  <a:lnTo>
                    <a:pt x="1890712" y="431483"/>
                  </a:lnTo>
                  <a:lnTo>
                    <a:pt x="1890077" y="429578"/>
                  </a:lnTo>
                  <a:lnTo>
                    <a:pt x="1888490" y="427355"/>
                  </a:lnTo>
                  <a:lnTo>
                    <a:pt x="1885950" y="424180"/>
                  </a:lnTo>
                  <a:lnTo>
                    <a:pt x="1882457" y="421323"/>
                  </a:lnTo>
                  <a:lnTo>
                    <a:pt x="1880552" y="420053"/>
                  </a:lnTo>
                  <a:lnTo>
                    <a:pt x="1878330" y="419100"/>
                  </a:lnTo>
                  <a:lnTo>
                    <a:pt x="1876107" y="418148"/>
                  </a:lnTo>
                  <a:lnTo>
                    <a:pt x="1874202" y="417513"/>
                  </a:lnTo>
                  <a:lnTo>
                    <a:pt x="1871980" y="417195"/>
                  </a:lnTo>
                  <a:lnTo>
                    <a:pt x="1869440" y="417195"/>
                  </a:lnTo>
                  <a:lnTo>
                    <a:pt x="1869440" y="276225"/>
                  </a:lnTo>
                  <a:close/>
                  <a:moveTo>
                    <a:pt x="589072" y="140970"/>
                  </a:moveTo>
                  <a:lnTo>
                    <a:pt x="589072" y="424815"/>
                  </a:lnTo>
                  <a:lnTo>
                    <a:pt x="588754" y="433070"/>
                  </a:lnTo>
                  <a:lnTo>
                    <a:pt x="588436" y="441643"/>
                  </a:lnTo>
                  <a:lnTo>
                    <a:pt x="587166" y="449580"/>
                  </a:lnTo>
                  <a:lnTo>
                    <a:pt x="585896" y="458153"/>
                  </a:lnTo>
                  <a:lnTo>
                    <a:pt x="583991" y="465773"/>
                  </a:lnTo>
                  <a:lnTo>
                    <a:pt x="581768" y="473710"/>
                  </a:lnTo>
                  <a:lnTo>
                    <a:pt x="579227" y="481330"/>
                  </a:lnTo>
                  <a:lnTo>
                    <a:pt x="576052" y="488633"/>
                  </a:lnTo>
                  <a:lnTo>
                    <a:pt x="572876" y="495935"/>
                  </a:lnTo>
                  <a:lnTo>
                    <a:pt x="569065" y="503238"/>
                  </a:lnTo>
                  <a:lnTo>
                    <a:pt x="565572" y="509905"/>
                  </a:lnTo>
                  <a:lnTo>
                    <a:pt x="561126" y="516573"/>
                  </a:lnTo>
                  <a:lnTo>
                    <a:pt x="556363" y="522923"/>
                  </a:lnTo>
                  <a:lnTo>
                    <a:pt x="551600" y="528955"/>
                  </a:lnTo>
                  <a:lnTo>
                    <a:pt x="546519" y="535305"/>
                  </a:lnTo>
                  <a:lnTo>
                    <a:pt x="541120" y="541020"/>
                  </a:lnTo>
                  <a:lnTo>
                    <a:pt x="535087" y="546100"/>
                  </a:lnTo>
                  <a:lnTo>
                    <a:pt x="529371" y="551815"/>
                  </a:lnTo>
                  <a:lnTo>
                    <a:pt x="522702" y="556260"/>
                  </a:lnTo>
                  <a:lnTo>
                    <a:pt x="516668" y="561023"/>
                  </a:lnTo>
                  <a:lnTo>
                    <a:pt x="509682" y="565150"/>
                  </a:lnTo>
                  <a:lnTo>
                    <a:pt x="503013" y="569278"/>
                  </a:lnTo>
                  <a:lnTo>
                    <a:pt x="495709" y="572770"/>
                  </a:lnTo>
                  <a:lnTo>
                    <a:pt x="488406" y="575945"/>
                  </a:lnTo>
                  <a:lnTo>
                    <a:pt x="481102" y="579120"/>
                  </a:lnTo>
                  <a:lnTo>
                    <a:pt x="473480" y="581978"/>
                  </a:lnTo>
                  <a:lnTo>
                    <a:pt x="465541" y="584200"/>
                  </a:lnTo>
                  <a:lnTo>
                    <a:pt x="457602" y="585788"/>
                  </a:lnTo>
                  <a:lnTo>
                    <a:pt x="449663" y="587375"/>
                  </a:lnTo>
                  <a:lnTo>
                    <a:pt x="441407" y="588328"/>
                  </a:lnTo>
                  <a:lnTo>
                    <a:pt x="433150" y="588963"/>
                  </a:lnTo>
                  <a:lnTo>
                    <a:pt x="424576" y="589280"/>
                  </a:lnTo>
                  <a:lnTo>
                    <a:pt x="140678" y="589280"/>
                  </a:lnTo>
                  <a:lnTo>
                    <a:pt x="140678" y="1836103"/>
                  </a:lnTo>
                  <a:lnTo>
                    <a:pt x="140678" y="1838643"/>
                  </a:lnTo>
                  <a:lnTo>
                    <a:pt x="140996" y="1840548"/>
                  </a:lnTo>
                  <a:lnTo>
                    <a:pt x="141948" y="1842770"/>
                  </a:lnTo>
                  <a:lnTo>
                    <a:pt x="142584" y="1844993"/>
                  </a:lnTo>
                  <a:lnTo>
                    <a:pt x="143536" y="1847215"/>
                  </a:lnTo>
                  <a:lnTo>
                    <a:pt x="144807" y="1849120"/>
                  </a:lnTo>
                  <a:lnTo>
                    <a:pt x="147665" y="1852613"/>
                  </a:lnTo>
                  <a:lnTo>
                    <a:pt x="151475" y="1855470"/>
                  </a:lnTo>
                  <a:lnTo>
                    <a:pt x="153063" y="1856740"/>
                  </a:lnTo>
                  <a:lnTo>
                    <a:pt x="155286" y="1857693"/>
                  </a:lnTo>
                  <a:lnTo>
                    <a:pt x="157191" y="1858645"/>
                  </a:lnTo>
                  <a:lnTo>
                    <a:pt x="159732" y="1858963"/>
                  </a:lnTo>
                  <a:lnTo>
                    <a:pt x="161955" y="1859280"/>
                  </a:lnTo>
                  <a:lnTo>
                    <a:pt x="164495" y="1859598"/>
                  </a:lnTo>
                  <a:lnTo>
                    <a:pt x="1553180" y="1859598"/>
                  </a:lnTo>
                  <a:lnTo>
                    <a:pt x="1556038" y="1859280"/>
                  </a:lnTo>
                  <a:lnTo>
                    <a:pt x="1557943" y="1858963"/>
                  </a:lnTo>
                  <a:lnTo>
                    <a:pt x="1560484" y="1858645"/>
                  </a:lnTo>
                  <a:lnTo>
                    <a:pt x="1562389" y="1857693"/>
                  </a:lnTo>
                  <a:lnTo>
                    <a:pt x="1564612" y="1856740"/>
                  </a:lnTo>
                  <a:lnTo>
                    <a:pt x="1566517" y="1855470"/>
                  </a:lnTo>
                  <a:lnTo>
                    <a:pt x="1570010" y="1852613"/>
                  </a:lnTo>
                  <a:lnTo>
                    <a:pt x="1572868" y="1849120"/>
                  </a:lnTo>
                  <a:lnTo>
                    <a:pt x="1574139" y="1847215"/>
                  </a:lnTo>
                  <a:lnTo>
                    <a:pt x="1575091" y="1844993"/>
                  </a:lnTo>
                  <a:lnTo>
                    <a:pt x="1576044" y="1842770"/>
                  </a:lnTo>
                  <a:lnTo>
                    <a:pt x="1576679" y="1840548"/>
                  </a:lnTo>
                  <a:lnTo>
                    <a:pt x="1576997" y="1838643"/>
                  </a:lnTo>
                  <a:lnTo>
                    <a:pt x="1576997" y="1836103"/>
                  </a:lnTo>
                  <a:lnTo>
                    <a:pt x="1576997" y="164782"/>
                  </a:lnTo>
                  <a:lnTo>
                    <a:pt x="1576997" y="161925"/>
                  </a:lnTo>
                  <a:lnTo>
                    <a:pt x="1576679" y="160020"/>
                  </a:lnTo>
                  <a:lnTo>
                    <a:pt x="1576044" y="157480"/>
                  </a:lnTo>
                  <a:lnTo>
                    <a:pt x="1575091" y="155257"/>
                  </a:lnTo>
                  <a:lnTo>
                    <a:pt x="1574139" y="153352"/>
                  </a:lnTo>
                  <a:lnTo>
                    <a:pt x="1572868" y="151447"/>
                  </a:lnTo>
                  <a:lnTo>
                    <a:pt x="1570010" y="147955"/>
                  </a:lnTo>
                  <a:lnTo>
                    <a:pt x="1566517" y="145097"/>
                  </a:lnTo>
                  <a:lnTo>
                    <a:pt x="1564612" y="143827"/>
                  </a:lnTo>
                  <a:lnTo>
                    <a:pt x="1562389" y="142875"/>
                  </a:lnTo>
                  <a:lnTo>
                    <a:pt x="1560484" y="141922"/>
                  </a:lnTo>
                  <a:lnTo>
                    <a:pt x="1557943" y="141287"/>
                  </a:lnTo>
                  <a:lnTo>
                    <a:pt x="1556038" y="140970"/>
                  </a:lnTo>
                  <a:lnTo>
                    <a:pt x="1553180" y="140970"/>
                  </a:lnTo>
                  <a:lnTo>
                    <a:pt x="589072" y="140970"/>
                  </a:lnTo>
                  <a:close/>
                  <a:moveTo>
                    <a:pt x="489358" y="0"/>
                  </a:moveTo>
                  <a:lnTo>
                    <a:pt x="1553180" y="0"/>
                  </a:lnTo>
                  <a:lnTo>
                    <a:pt x="1562071" y="317"/>
                  </a:lnTo>
                  <a:lnTo>
                    <a:pt x="1570010" y="952"/>
                  </a:lnTo>
                  <a:lnTo>
                    <a:pt x="1578584" y="2222"/>
                  </a:lnTo>
                  <a:lnTo>
                    <a:pt x="1586523" y="3492"/>
                  </a:lnTo>
                  <a:lnTo>
                    <a:pt x="1594462" y="5397"/>
                  </a:lnTo>
                  <a:lnTo>
                    <a:pt x="1602084" y="7620"/>
                  </a:lnTo>
                  <a:lnTo>
                    <a:pt x="1609705" y="10160"/>
                  </a:lnTo>
                  <a:lnTo>
                    <a:pt x="1617644" y="13017"/>
                  </a:lnTo>
                  <a:lnTo>
                    <a:pt x="1624630" y="16192"/>
                  </a:lnTo>
                  <a:lnTo>
                    <a:pt x="1631617" y="20002"/>
                  </a:lnTo>
                  <a:lnTo>
                    <a:pt x="1638603" y="23812"/>
                  </a:lnTo>
                  <a:lnTo>
                    <a:pt x="1645589" y="28257"/>
                  </a:lnTo>
                  <a:lnTo>
                    <a:pt x="1651623" y="32702"/>
                  </a:lnTo>
                  <a:lnTo>
                    <a:pt x="1657974" y="37782"/>
                  </a:lnTo>
                  <a:lnTo>
                    <a:pt x="1664008" y="42862"/>
                  </a:lnTo>
                  <a:lnTo>
                    <a:pt x="1669724" y="48260"/>
                  </a:lnTo>
                  <a:lnTo>
                    <a:pt x="1675122" y="53975"/>
                  </a:lnTo>
                  <a:lnTo>
                    <a:pt x="1680203" y="60007"/>
                  </a:lnTo>
                  <a:lnTo>
                    <a:pt x="1685284" y="66357"/>
                  </a:lnTo>
                  <a:lnTo>
                    <a:pt x="1689730" y="72390"/>
                  </a:lnTo>
                  <a:lnTo>
                    <a:pt x="1694176" y="79375"/>
                  </a:lnTo>
                  <a:lnTo>
                    <a:pt x="1697987" y="86360"/>
                  </a:lnTo>
                  <a:lnTo>
                    <a:pt x="1701797" y="93345"/>
                  </a:lnTo>
                  <a:lnTo>
                    <a:pt x="1704973" y="100647"/>
                  </a:lnTo>
                  <a:lnTo>
                    <a:pt x="1707831" y="108267"/>
                  </a:lnTo>
                  <a:lnTo>
                    <a:pt x="1710371" y="115570"/>
                  </a:lnTo>
                  <a:lnTo>
                    <a:pt x="1712594" y="123507"/>
                  </a:lnTo>
                  <a:lnTo>
                    <a:pt x="1714500" y="131445"/>
                  </a:lnTo>
                  <a:lnTo>
                    <a:pt x="1715770" y="139382"/>
                  </a:lnTo>
                  <a:lnTo>
                    <a:pt x="1717040" y="147637"/>
                  </a:lnTo>
                  <a:lnTo>
                    <a:pt x="1717675" y="155892"/>
                  </a:lnTo>
                  <a:lnTo>
                    <a:pt x="1717675" y="164782"/>
                  </a:lnTo>
                  <a:lnTo>
                    <a:pt x="1717675" y="1836103"/>
                  </a:lnTo>
                  <a:lnTo>
                    <a:pt x="1717675" y="1844358"/>
                  </a:lnTo>
                  <a:lnTo>
                    <a:pt x="1717040" y="1852613"/>
                  </a:lnTo>
                  <a:lnTo>
                    <a:pt x="1715770" y="1861185"/>
                  </a:lnTo>
                  <a:lnTo>
                    <a:pt x="1714500" y="1869123"/>
                  </a:lnTo>
                  <a:lnTo>
                    <a:pt x="1712594" y="1877060"/>
                  </a:lnTo>
                  <a:lnTo>
                    <a:pt x="1710371" y="1884680"/>
                  </a:lnTo>
                  <a:lnTo>
                    <a:pt x="1707831" y="1892300"/>
                  </a:lnTo>
                  <a:lnTo>
                    <a:pt x="1704973" y="1900238"/>
                  </a:lnTo>
                  <a:lnTo>
                    <a:pt x="1701797" y="1907223"/>
                  </a:lnTo>
                  <a:lnTo>
                    <a:pt x="1697987" y="1914208"/>
                  </a:lnTo>
                  <a:lnTo>
                    <a:pt x="1694176" y="1921193"/>
                  </a:lnTo>
                  <a:lnTo>
                    <a:pt x="1689730" y="1927860"/>
                  </a:lnTo>
                  <a:lnTo>
                    <a:pt x="1685284" y="1934210"/>
                  </a:lnTo>
                  <a:lnTo>
                    <a:pt x="1680203" y="1940560"/>
                  </a:lnTo>
                  <a:lnTo>
                    <a:pt x="1675122" y="1946275"/>
                  </a:lnTo>
                  <a:lnTo>
                    <a:pt x="1669724" y="1952308"/>
                  </a:lnTo>
                  <a:lnTo>
                    <a:pt x="1664008" y="1957705"/>
                  </a:lnTo>
                  <a:lnTo>
                    <a:pt x="1657974" y="1962785"/>
                  </a:lnTo>
                  <a:lnTo>
                    <a:pt x="1651623" y="1967865"/>
                  </a:lnTo>
                  <a:lnTo>
                    <a:pt x="1645589" y="1972310"/>
                  </a:lnTo>
                  <a:lnTo>
                    <a:pt x="1638603" y="1976755"/>
                  </a:lnTo>
                  <a:lnTo>
                    <a:pt x="1631617" y="1980565"/>
                  </a:lnTo>
                  <a:lnTo>
                    <a:pt x="1624630" y="1984375"/>
                  </a:lnTo>
                  <a:lnTo>
                    <a:pt x="1617644" y="1987550"/>
                  </a:lnTo>
                  <a:lnTo>
                    <a:pt x="1609705" y="1990408"/>
                  </a:lnTo>
                  <a:lnTo>
                    <a:pt x="1602084" y="1992948"/>
                  </a:lnTo>
                  <a:lnTo>
                    <a:pt x="1594462" y="1995170"/>
                  </a:lnTo>
                  <a:lnTo>
                    <a:pt x="1586523" y="1997075"/>
                  </a:lnTo>
                  <a:lnTo>
                    <a:pt x="1578584" y="1998345"/>
                  </a:lnTo>
                  <a:lnTo>
                    <a:pt x="1570010" y="1999615"/>
                  </a:lnTo>
                  <a:lnTo>
                    <a:pt x="1562071" y="2000250"/>
                  </a:lnTo>
                  <a:lnTo>
                    <a:pt x="1553180" y="2000250"/>
                  </a:lnTo>
                  <a:lnTo>
                    <a:pt x="164495" y="2000250"/>
                  </a:lnTo>
                  <a:lnTo>
                    <a:pt x="155604" y="2000250"/>
                  </a:lnTo>
                  <a:lnTo>
                    <a:pt x="147665" y="1999615"/>
                  </a:lnTo>
                  <a:lnTo>
                    <a:pt x="139408" y="1998345"/>
                  </a:lnTo>
                  <a:lnTo>
                    <a:pt x="131152" y="1997075"/>
                  </a:lnTo>
                  <a:lnTo>
                    <a:pt x="123213" y="1995170"/>
                  </a:lnTo>
                  <a:lnTo>
                    <a:pt x="115591" y="1992948"/>
                  </a:lnTo>
                  <a:lnTo>
                    <a:pt x="107970" y="1990408"/>
                  </a:lnTo>
                  <a:lnTo>
                    <a:pt x="100348" y="1987550"/>
                  </a:lnTo>
                  <a:lnTo>
                    <a:pt x="93044" y="1984375"/>
                  </a:lnTo>
                  <a:lnTo>
                    <a:pt x="86058" y="1980565"/>
                  </a:lnTo>
                  <a:lnTo>
                    <a:pt x="79072" y="1976755"/>
                  </a:lnTo>
                  <a:lnTo>
                    <a:pt x="72721" y="1972310"/>
                  </a:lnTo>
                  <a:lnTo>
                    <a:pt x="66052" y="1967865"/>
                  </a:lnTo>
                  <a:lnTo>
                    <a:pt x="59701" y="1962785"/>
                  </a:lnTo>
                  <a:lnTo>
                    <a:pt x="53667" y="1957705"/>
                  </a:lnTo>
                  <a:lnTo>
                    <a:pt x="48269" y="1952308"/>
                  </a:lnTo>
                  <a:lnTo>
                    <a:pt x="42553" y="1946275"/>
                  </a:lnTo>
                  <a:lnTo>
                    <a:pt x="37472" y="1940560"/>
                  </a:lnTo>
                  <a:lnTo>
                    <a:pt x="32391" y="1934210"/>
                  </a:lnTo>
                  <a:lnTo>
                    <a:pt x="27945" y="1927860"/>
                  </a:lnTo>
                  <a:lnTo>
                    <a:pt x="23817" y="1921193"/>
                  </a:lnTo>
                  <a:lnTo>
                    <a:pt x="19688" y="1914208"/>
                  </a:lnTo>
                  <a:lnTo>
                    <a:pt x="16195" y="1907223"/>
                  </a:lnTo>
                  <a:lnTo>
                    <a:pt x="12702" y="1900238"/>
                  </a:lnTo>
                  <a:lnTo>
                    <a:pt x="9844" y="1892300"/>
                  </a:lnTo>
                  <a:lnTo>
                    <a:pt x="7304" y="1884680"/>
                  </a:lnTo>
                  <a:lnTo>
                    <a:pt x="5081" y="1877060"/>
                  </a:lnTo>
                  <a:lnTo>
                    <a:pt x="3175" y="1869123"/>
                  </a:lnTo>
                  <a:lnTo>
                    <a:pt x="1905" y="1861185"/>
                  </a:lnTo>
                  <a:lnTo>
                    <a:pt x="635" y="1852613"/>
                  </a:lnTo>
                  <a:lnTo>
                    <a:pt x="0" y="1844358"/>
                  </a:lnTo>
                  <a:lnTo>
                    <a:pt x="0" y="1836103"/>
                  </a:lnTo>
                  <a:lnTo>
                    <a:pt x="0" y="489585"/>
                  </a:lnTo>
                  <a:lnTo>
                    <a:pt x="48935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3" name="椭圆 12"/>
            <p:cNvSpPr/>
            <p:nvPr/>
          </p:nvSpPr>
          <p:spPr>
            <a:xfrm>
              <a:off x="11791908" y="2227577"/>
              <a:ext cx="914400" cy="9144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6" name="椭圆 15"/>
          <p:cNvSpPr/>
          <p:nvPr/>
        </p:nvSpPr>
        <p:spPr>
          <a:xfrm>
            <a:off x="1402295" y="2068050"/>
            <a:ext cx="541277" cy="541277"/>
          </a:xfrm>
          <a:prstGeom prst="ellipse">
            <a:avLst/>
          </a:prstGeom>
          <a:noFill/>
          <a:ln>
            <a:solidFill>
              <a:srgbClr val="D35F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7" name="组合 16"/>
          <p:cNvGrpSpPr/>
          <p:nvPr/>
        </p:nvGrpSpPr>
        <p:grpSpPr>
          <a:xfrm>
            <a:off x="1402295" y="3521800"/>
            <a:ext cx="541277" cy="541277"/>
            <a:chOff x="9711363" y="2118492"/>
            <a:chExt cx="914400" cy="914400"/>
          </a:xfrm>
        </p:grpSpPr>
        <p:sp>
          <p:nvSpPr>
            <p:cNvPr id="18" name="KSO_Shape"/>
            <p:cNvSpPr/>
            <p:nvPr/>
          </p:nvSpPr>
          <p:spPr bwMode="auto">
            <a:xfrm>
              <a:off x="9915218" y="2275876"/>
              <a:ext cx="506690" cy="599633"/>
            </a:xfrm>
            <a:custGeom>
              <a:avLst/>
              <a:gdLst>
                <a:gd name="T0" fmla="*/ 863428 w 1966913"/>
                <a:gd name="T1" fmla="*/ 1097231 h 2327275"/>
                <a:gd name="T2" fmla="*/ 770330 w 1966913"/>
                <a:gd name="T3" fmla="*/ 995043 h 2327275"/>
                <a:gd name="T4" fmla="*/ 745648 w 1966913"/>
                <a:gd name="T5" fmla="*/ 1036395 h 2327275"/>
                <a:gd name="T6" fmla="*/ 941803 w 1966913"/>
                <a:gd name="T7" fmla="*/ 1041158 h 2327275"/>
                <a:gd name="T8" fmla="*/ 925565 w 1966913"/>
                <a:gd name="T9" fmla="*/ 995692 h 2327275"/>
                <a:gd name="T10" fmla="*/ 742401 w 1966913"/>
                <a:gd name="T11" fmla="*/ 955423 h 2327275"/>
                <a:gd name="T12" fmla="*/ 933359 w 1966913"/>
                <a:gd name="T13" fmla="*/ 977073 h 2327275"/>
                <a:gd name="T14" fmla="*/ 935741 w 1966913"/>
                <a:gd name="T15" fmla="*/ 929226 h 2327275"/>
                <a:gd name="T16" fmla="*/ 1130380 w 1966913"/>
                <a:gd name="T17" fmla="*/ 825521 h 2327275"/>
                <a:gd name="T18" fmla="*/ 1164155 w 1966913"/>
                <a:gd name="T19" fmla="*/ 788284 h 2327275"/>
                <a:gd name="T20" fmla="*/ 528276 w 1966913"/>
                <a:gd name="T21" fmla="*/ 810367 h 2327275"/>
                <a:gd name="T22" fmla="*/ 619858 w 1966913"/>
                <a:gd name="T23" fmla="*/ 753210 h 2327275"/>
                <a:gd name="T24" fmla="*/ 1277172 w 1966913"/>
                <a:gd name="T25" fmla="*/ 526532 h 2327275"/>
                <a:gd name="T26" fmla="*/ 1265264 w 1966913"/>
                <a:gd name="T27" fmla="*/ 477819 h 2327275"/>
                <a:gd name="T28" fmla="*/ 404434 w 1966913"/>
                <a:gd name="T29" fmla="*/ 505748 h 2327275"/>
                <a:gd name="T30" fmla="*/ 536286 w 1966913"/>
                <a:gd name="T31" fmla="*/ 497088 h 2327275"/>
                <a:gd name="T32" fmla="*/ 858564 w 1966913"/>
                <a:gd name="T33" fmla="*/ 336617 h 2327275"/>
                <a:gd name="T34" fmla="*/ 795736 w 1966913"/>
                <a:gd name="T35" fmla="*/ 369597 h 2327275"/>
                <a:gd name="T36" fmla="*/ 713261 w 1966913"/>
                <a:gd name="T37" fmla="*/ 442280 h 2327275"/>
                <a:gd name="T38" fmla="*/ 683897 w 1966913"/>
                <a:gd name="T39" fmla="*/ 539265 h 2327275"/>
                <a:gd name="T40" fmla="*/ 636830 w 1966913"/>
                <a:gd name="T41" fmla="*/ 517134 h 2327275"/>
                <a:gd name="T42" fmla="*/ 684113 w 1966913"/>
                <a:gd name="T43" fmla="*/ 373285 h 2327275"/>
                <a:gd name="T44" fmla="*/ 827258 w 1966913"/>
                <a:gd name="T45" fmla="*/ 304072 h 2327275"/>
                <a:gd name="T46" fmla="*/ 691089 w 1966913"/>
                <a:gd name="T47" fmla="*/ 297690 h 2327275"/>
                <a:gd name="T48" fmla="*/ 580021 w 1966913"/>
                <a:gd name="T49" fmla="*/ 473490 h 2327275"/>
                <a:gd name="T50" fmla="*/ 598856 w 1966913"/>
                <a:gd name="T51" fmla="*/ 635866 h 2327275"/>
                <a:gd name="T52" fmla="*/ 697151 w 1966913"/>
                <a:gd name="T53" fmla="*/ 768365 h 2327275"/>
                <a:gd name="T54" fmla="*/ 708409 w 1966913"/>
                <a:gd name="T55" fmla="*/ 863626 h 2327275"/>
                <a:gd name="T56" fmla="*/ 756473 w 1966913"/>
                <a:gd name="T57" fmla="*/ 905195 h 2327275"/>
                <a:gd name="T58" fmla="*/ 966701 w 1966913"/>
                <a:gd name="T59" fmla="*/ 887225 h 2327275"/>
                <a:gd name="T60" fmla="*/ 985970 w 1966913"/>
                <a:gd name="T61" fmla="*/ 829202 h 2327275"/>
                <a:gd name="T62" fmla="*/ 1060665 w 1966913"/>
                <a:gd name="T63" fmla="*/ 688043 h 2327275"/>
                <a:gd name="T64" fmla="*/ 1113926 w 1966913"/>
                <a:gd name="T65" fmla="*/ 528914 h 2327275"/>
                <a:gd name="T66" fmla="*/ 1035334 w 1966913"/>
                <a:gd name="T67" fmla="*/ 327784 h 2327275"/>
                <a:gd name="T68" fmla="*/ 879666 w 1966913"/>
                <a:gd name="T69" fmla="*/ 250926 h 2327275"/>
                <a:gd name="T70" fmla="*/ 1047675 w 1966913"/>
                <a:gd name="T71" fmla="*/ 272143 h 2327275"/>
                <a:gd name="T72" fmla="*/ 1162207 w 1966913"/>
                <a:gd name="T73" fmla="*/ 201347 h 2327275"/>
                <a:gd name="T74" fmla="*/ 531523 w 1966913"/>
                <a:gd name="T75" fmla="*/ 196584 h 2327275"/>
                <a:gd name="T76" fmla="*/ 632199 w 1966913"/>
                <a:gd name="T77" fmla="*/ 282318 h 2327275"/>
                <a:gd name="T78" fmla="*/ 824240 w 1966913"/>
                <a:gd name="T79" fmla="*/ 73827 h 2327275"/>
                <a:gd name="T80" fmla="*/ 874470 w 1966913"/>
                <a:gd name="T81" fmla="*/ 91581 h 2327275"/>
                <a:gd name="T82" fmla="*/ 916689 w 1966913"/>
                <a:gd name="T83" fmla="*/ 5412 h 2327275"/>
                <a:gd name="T84" fmla="*/ 1319823 w 1966913"/>
                <a:gd name="T85" fmla="*/ 138129 h 2327275"/>
                <a:gd name="T86" fmla="*/ 1480255 w 1966913"/>
                <a:gd name="T87" fmla="*/ 287732 h 2327275"/>
                <a:gd name="T88" fmla="*/ 1575085 w 1966913"/>
                <a:gd name="T89" fmla="*/ 471758 h 2327275"/>
                <a:gd name="T90" fmla="*/ 1609725 w 1966913"/>
                <a:gd name="T91" fmla="*/ 701466 h 2327275"/>
                <a:gd name="T92" fmla="*/ 1577249 w 1966913"/>
                <a:gd name="T93" fmla="*/ 943082 h 2327275"/>
                <a:gd name="T94" fmla="*/ 1389538 w 1966913"/>
                <a:gd name="T95" fmla="*/ 1273897 h 2327275"/>
                <a:gd name="T96" fmla="*/ 574392 w 1966913"/>
                <a:gd name="T97" fmla="*/ 1716860 h 2327275"/>
                <a:gd name="T98" fmla="*/ 319997 w 1966913"/>
                <a:gd name="T99" fmla="*/ 1770336 h 2327275"/>
                <a:gd name="T100" fmla="*/ 227115 w 1966913"/>
                <a:gd name="T101" fmla="*/ 1688498 h 2327275"/>
                <a:gd name="T102" fmla="*/ 235343 w 1966913"/>
                <a:gd name="T103" fmla="*/ 1565308 h 2327275"/>
                <a:gd name="T104" fmla="*/ 148956 w 1966913"/>
                <a:gd name="T105" fmla="*/ 1440603 h 2327275"/>
                <a:gd name="T106" fmla="*/ 177535 w 1966913"/>
                <a:gd name="T107" fmla="*/ 1387994 h 2327275"/>
                <a:gd name="T108" fmla="*/ 89417 w 1966913"/>
                <a:gd name="T109" fmla="*/ 1305723 h 2327275"/>
                <a:gd name="T110" fmla="*/ 115398 w 1966913"/>
                <a:gd name="T111" fmla="*/ 1257876 h 2327275"/>
                <a:gd name="T112" fmla="*/ 45033 w 1966913"/>
                <a:gd name="T113" fmla="*/ 1226483 h 2327275"/>
                <a:gd name="T114" fmla="*/ 0 w 1966913"/>
                <a:gd name="T115" fmla="*/ 1162615 h 2327275"/>
                <a:gd name="T116" fmla="*/ 121460 w 1966913"/>
                <a:gd name="T117" fmla="*/ 855183 h 2327275"/>
                <a:gd name="T118" fmla="*/ 120811 w 1966913"/>
                <a:gd name="T119" fmla="*/ 727879 h 2327275"/>
                <a:gd name="T120" fmla="*/ 196371 w 1966913"/>
                <a:gd name="T121" fmla="*/ 372816 h 2327275"/>
                <a:gd name="T122" fmla="*/ 421754 w 1966913"/>
                <a:gd name="T123" fmla="*/ 110849 h 2327275"/>
                <a:gd name="T124" fmla="*/ 768598 w 1966913"/>
                <a:gd name="T125" fmla="*/ 866 h 232727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966913" h="2327275">
                  <a:moveTo>
                    <a:pt x="954753" y="1302893"/>
                  </a:moveTo>
                  <a:lnTo>
                    <a:pt x="954489" y="1306067"/>
                  </a:lnTo>
                  <a:lnTo>
                    <a:pt x="954753" y="1309506"/>
                  </a:lnTo>
                  <a:lnTo>
                    <a:pt x="955547" y="1313209"/>
                  </a:lnTo>
                  <a:lnTo>
                    <a:pt x="957134" y="1316118"/>
                  </a:lnTo>
                  <a:lnTo>
                    <a:pt x="959251" y="1319292"/>
                  </a:lnTo>
                  <a:lnTo>
                    <a:pt x="961896" y="1322466"/>
                  </a:lnTo>
                  <a:lnTo>
                    <a:pt x="965071" y="1325111"/>
                  </a:lnTo>
                  <a:lnTo>
                    <a:pt x="968510" y="1328020"/>
                  </a:lnTo>
                  <a:lnTo>
                    <a:pt x="972478" y="1330136"/>
                  </a:lnTo>
                  <a:lnTo>
                    <a:pt x="976182" y="1332517"/>
                  </a:lnTo>
                  <a:lnTo>
                    <a:pt x="980679" y="1334368"/>
                  </a:lnTo>
                  <a:lnTo>
                    <a:pt x="985176" y="1336219"/>
                  </a:lnTo>
                  <a:lnTo>
                    <a:pt x="990467" y="1337542"/>
                  </a:lnTo>
                  <a:lnTo>
                    <a:pt x="995229" y="1338864"/>
                  </a:lnTo>
                  <a:lnTo>
                    <a:pt x="1000255" y="1339658"/>
                  </a:lnTo>
                  <a:lnTo>
                    <a:pt x="1005282" y="1339922"/>
                  </a:lnTo>
                  <a:lnTo>
                    <a:pt x="1010308" y="1340451"/>
                  </a:lnTo>
                  <a:lnTo>
                    <a:pt x="1015335" y="1340451"/>
                  </a:lnTo>
                  <a:lnTo>
                    <a:pt x="1050255" y="1340451"/>
                  </a:lnTo>
                  <a:lnTo>
                    <a:pt x="1055017" y="1340451"/>
                  </a:lnTo>
                  <a:lnTo>
                    <a:pt x="1060043" y="1339922"/>
                  </a:lnTo>
                  <a:lnTo>
                    <a:pt x="1065070" y="1339658"/>
                  </a:lnTo>
                  <a:lnTo>
                    <a:pt x="1070096" y="1338864"/>
                  </a:lnTo>
                  <a:lnTo>
                    <a:pt x="1075123" y="1337542"/>
                  </a:lnTo>
                  <a:lnTo>
                    <a:pt x="1079884" y="1336219"/>
                  </a:lnTo>
                  <a:lnTo>
                    <a:pt x="1084646" y="1334368"/>
                  </a:lnTo>
                  <a:lnTo>
                    <a:pt x="1088879" y="1332517"/>
                  </a:lnTo>
                  <a:lnTo>
                    <a:pt x="1093112" y="1330136"/>
                  </a:lnTo>
                  <a:lnTo>
                    <a:pt x="1097080" y="1328020"/>
                  </a:lnTo>
                  <a:lnTo>
                    <a:pt x="1100519" y="1325111"/>
                  </a:lnTo>
                  <a:lnTo>
                    <a:pt x="1103429" y="1322466"/>
                  </a:lnTo>
                  <a:lnTo>
                    <a:pt x="1106075" y="1319292"/>
                  </a:lnTo>
                  <a:lnTo>
                    <a:pt x="1108191" y="1316118"/>
                  </a:lnTo>
                  <a:lnTo>
                    <a:pt x="1109778" y="1313209"/>
                  </a:lnTo>
                  <a:lnTo>
                    <a:pt x="1110836" y="1309506"/>
                  </a:lnTo>
                  <a:lnTo>
                    <a:pt x="1111101" y="1306067"/>
                  </a:lnTo>
                  <a:lnTo>
                    <a:pt x="1110836" y="1302893"/>
                  </a:lnTo>
                  <a:lnTo>
                    <a:pt x="1048668" y="1302893"/>
                  </a:lnTo>
                  <a:lnTo>
                    <a:pt x="1016657" y="1302893"/>
                  </a:lnTo>
                  <a:lnTo>
                    <a:pt x="954753" y="1302893"/>
                  </a:lnTo>
                  <a:close/>
                  <a:moveTo>
                    <a:pt x="941261" y="1215611"/>
                  </a:moveTo>
                  <a:lnTo>
                    <a:pt x="937822" y="1215875"/>
                  </a:lnTo>
                  <a:lnTo>
                    <a:pt x="934383" y="1216404"/>
                  </a:lnTo>
                  <a:lnTo>
                    <a:pt x="931208" y="1217462"/>
                  </a:lnTo>
                  <a:lnTo>
                    <a:pt x="928034" y="1218520"/>
                  </a:lnTo>
                  <a:lnTo>
                    <a:pt x="924859" y="1219842"/>
                  </a:lnTo>
                  <a:lnTo>
                    <a:pt x="922214" y="1221694"/>
                  </a:lnTo>
                  <a:lnTo>
                    <a:pt x="919568" y="1223545"/>
                  </a:lnTo>
                  <a:lnTo>
                    <a:pt x="916923" y="1225661"/>
                  </a:lnTo>
                  <a:lnTo>
                    <a:pt x="914806" y="1228306"/>
                  </a:lnTo>
                  <a:lnTo>
                    <a:pt x="912955" y="1230951"/>
                  </a:lnTo>
                  <a:lnTo>
                    <a:pt x="911103" y="1233596"/>
                  </a:lnTo>
                  <a:lnTo>
                    <a:pt x="909780" y="1236770"/>
                  </a:lnTo>
                  <a:lnTo>
                    <a:pt x="908722" y="1239944"/>
                  </a:lnTo>
                  <a:lnTo>
                    <a:pt x="907664" y="1243118"/>
                  </a:lnTo>
                  <a:lnTo>
                    <a:pt x="907135" y="1246556"/>
                  </a:lnTo>
                  <a:lnTo>
                    <a:pt x="906870" y="1249995"/>
                  </a:lnTo>
                  <a:lnTo>
                    <a:pt x="907135" y="1253698"/>
                  </a:lnTo>
                  <a:lnTo>
                    <a:pt x="907664" y="1256872"/>
                  </a:lnTo>
                  <a:lnTo>
                    <a:pt x="908722" y="1260310"/>
                  </a:lnTo>
                  <a:lnTo>
                    <a:pt x="909780" y="1263484"/>
                  </a:lnTo>
                  <a:lnTo>
                    <a:pt x="911103" y="1266129"/>
                  </a:lnTo>
                  <a:lnTo>
                    <a:pt x="912955" y="1269303"/>
                  </a:lnTo>
                  <a:lnTo>
                    <a:pt x="914806" y="1271948"/>
                  </a:lnTo>
                  <a:lnTo>
                    <a:pt x="916923" y="1274328"/>
                  </a:lnTo>
                  <a:lnTo>
                    <a:pt x="919568" y="1276444"/>
                  </a:lnTo>
                  <a:lnTo>
                    <a:pt x="922214" y="1278560"/>
                  </a:lnTo>
                  <a:lnTo>
                    <a:pt x="924859" y="1280147"/>
                  </a:lnTo>
                  <a:lnTo>
                    <a:pt x="928034" y="1281734"/>
                  </a:lnTo>
                  <a:lnTo>
                    <a:pt x="931208" y="1282792"/>
                  </a:lnTo>
                  <a:lnTo>
                    <a:pt x="934383" y="1283585"/>
                  </a:lnTo>
                  <a:lnTo>
                    <a:pt x="937822" y="1284114"/>
                  </a:lnTo>
                  <a:lnTo>
                    <a:pt x="941261" y="1284114"/>
                  </a:lnTo>
                  <a:lnTo>
                    <a:pt x="1124064" y="1284114"/>
                  </a:lnTo>
                  <a:lnTo>
                    <a:pt x="1127768" y="1284114"/>
                  </a:lnTo>
                  <a:lnTo>
                    <a:pt x="1130942" y="1283585"/>
                  </a:lnTo>
                  <a:lnTo>
                    <a:pt x="1134381" y="1282792"/>
                  </a:lnTo>
                  <a:lnTo>
                    <a:pt x="1137556" y="1281734"/>
                  </a:lnTo>
                  <a:lnTo>
                    <a:pt x="1140466" y="1280147"/>
                  </a:lnTo>
                  <a:lnTo>
                    <a:pt x="1143376" y="1278560"/>
                  </a:lnTo>
                  <a:lnTo>
                    <a:pt x="1146021" y="1276444"/>
                  </a:lnTo>
                  <a:lnTo>
                    <a:pt x="1148402" y="1274328"/>
                  </a:lnTo>
                  <a:lnTo>
                    <a:pt x="1150783" y="1271948"/>
                  </a:lnTo>
                  <a:lnTo>
                    <a:pt x="1152635" y="1269303"/>
                  </a:lnTo>
                  <a:lnTo>
                    <a:pt x="1154222" y="1266129"/>
                  </a:lnTo>
                  <a:lnTo>
                    <a:pt x="1155810" y="1263484"/>
                  </a:lnTo>
                  <a:lnTo>
                    <a:pt x="1156868" y="1260310"/>
                  </a:lnTo>
                  <a:lnTo>
                    <a:pt x="1157661" y="1256872"/>
                  </a:lnTo>
                  <a:lnTo>
                    <a:pt x="1158191" y="1253698"/>
                  </a:lnTo>
                  <a:lnTo>
                    <a:pt x="1158191" y="1249995"/>
                  </a:lnTo>
                  <a:lnTo>
                    <a:pt x="1158191" y="1246556"/>
                  </a:lnTo>
                  <a:lnTo>
                    <a:pt x="1157661" y="1243118"/>
                  </a:lnTo>
                  <a:lnTo>
                    <a:pt x="1156868" y="1239944"/>
                  </a:lnTo>
                  <a:lnTo>
                    <a:pt x="1155810" y="1236770"/>
                  </a:lnTo>
                  <a:lnTo>
                    <a:pt x="1154222" y="1233596"/>
                  </a:lnTo>
                  <a:lnTo>
                    <a:pt x="1152635" y="1230951"/>
                  </a:lnTo>
                  <a:lnTo>
                    <a:pt x="1150783" y="1228306"/>
                  </a:lnTo>
                  <a:lnTo>
                    <a:pt x="1148402" y="1225661"/>
                  </a:lnTo>
                  <a:lnTo>
                    <a:pt x="1146021" y="1223545"/>
                  </a:lnTo>
                  <a:lnTo>
                    <a:pt x="1143376" y="1221694"/>
                  </a:lnTo>
                  <a:lnTo>
                    <a:pt x="1140466" y="1219842"/>
                  </a:lnTo>
                  <a:lnTo>
                    <a:pt x="1137556" y="1218520"/>
                  </a:lnTo>
                  <a:lnTo>
                    <a:pt x="1134381" y="1217462"/>
                  </a:lnTo>
                  <a:lnTo>
                    <a:pt x="1130942" y="1216404"/>
                  </a:lnTo>
                  <a:lnTo>
                    <a:pt x="1127768" y="1215875"/>
                  </a:lnTo>
                  <a:lnTo>
                    <a:pt x="1124064" y="1215611"/>
                  </a:lnTo>
                  <a:lnTo>
                    <a:pt x="941261" y="1215611"/>
                  </a:lnTo>
                  <a:close/>
                  <a:moveTo>
                    <a:pt x="941261" y="1129121"/>
                  </a:moveTo>
                  <a:lnTo>
                    <a:pt x="937822" y="1129386"/>
                  </a:lnTo>
                  <a:lnTo>
                    <a:pt x="934383" y="1130179"/>
                  </a:lnTo>
                  <a:lnTo>
                    <a:pt x="931208" y="1130973"/>
                  </a:lnTo>
                  <a:lnTo>
                    <a:pt x="928034" y="1132031"/>
                  </a:lnTo>
                  <a:lnTo>
                    <a:pt x="924859" y="1133353"/>
                  </a:lnTo>
                  <a:lnTo>
                    <a:pt x="922214" y="1135205"/>
                  </a:lnTo>
                  <a:lnTo>
                    <a:pt x="919568" y="1137056"/>
                  </a:lnTo>
                  <a:lnTo>
                    <a:pt x="916923" y="1139437"/>
                  </a:lnTo>
                  <a:lnTo>
                    <a:pt x="914806" y="1141817"/>
                  </a:lnTo>
                  <a:lnTo>
                    <a:pt x="912955" y="1144462"/>
                  </a:lnTo>
                  <a:lnTo>
                    <a:pt x="911103" y="1147107"/>
                  </a:lnTo>
                  <a:lnTo>
                    <a:pt x="909780" y="1150281"/>
                  </a:lnTo>
                  <a:lnTo>
                    <a:pt x="908722" y="1153455"/>
                  </a:lnTo>
                  <a:lnTo>
                    <a:pt x="907664" y="1156629"/>
                  </a:lnTo>
                  <a:lnTo>
                    <a:pt x="907135" y="1160067"/>
                  </a:lnTo>
                  <a:lnTo>
                    <a:pt x="906870" y="1163505"/>
                  </a:lnTo>
                  <a:lnTo>
                    <a:pt x="907135" y="1167208"/>
                  </a:lnTo>
                  <a:lnTo>
                    <a:pt x="907664" y="1170382"/>
                  </a:lnTo>
                  <a:lnTo>
                    <a:pt x="908722" y="1173821"/>
                  </a:lnTo>
                  <a:lnTo>
                    <a:pt x="909780" y="1176995"/>
                  </a:lnTo>
                  <a:lnTo>
                    <a:pt x="911103" y="1179640"/>
                  </a:lnTo>
                  <a:lnTo>
                    <a:pt x="912955" y="1182813"/>
                  </a:lnTo>
                  <a:lnTo>
                    <a:pt x="914806" y="1185458"/>
                  </a:lnTo>
                  <a:lnTo>
                    <a:pt x="916923" y="1187839"/>
                  </a:lnTo>
                  <a:lnTo>
                    <a:pt x="919568" y="1189955"/>
                  </a:lnTo>
                  <a:lnTo>
                    <a:pt x="922214" y="1191806"/>
                  </a:lnTo>
                  <a:lnTo>
                    <a:pt x="924859" y="1193658"/>
                  </a:lnTo>
                  <a:lnTo>
                    <a:pt x="928034" y="1195245"/>
                  </a:lnTo>
                  <a:lnTo>
                    <a:pt x="931208" y="1196303"/>
                  </a:lnTo>
                  <a:lnTo>
                    <a:pt x="934383" y="1197096"/>
                  </a:lnTo>
                  <a:lnTo>
                    <a:pt x="937822" y="1197625"/>
                  </a:lnTo>
                  <a:lnTo>
                    <a:pt x="941261" y="1197625"/>
                  </a:lnTo>
                  <a:lnTo>
                    <a:pt x="1124064" y="1197625"/>
                  </a:lnTo>
                  <a:lnTo>
                    <a:pt x="1127768" y="1197625"/>
                  </a:lnTo>
                  <a:lnTo>
                    <a:pt x="1130942" y="1197096"/>
                  </a:lnTo>
                  <a:lnTo>
                    <a:pt x="1134381" y="1196303"/>
                  </a:lnTo>
                  <a:lnTo>
                    <a:pt x="1137556" y="1195245"/>
                  </a:lnTo>
                  <a:lnTo>
                    <a:pt x="1140466" y="1193658"/>
                  </a:lnTo>
                  <a:lnTo>
                    <a:pt x="1143376" y="1191806"/>
                  </a:lnTo>
                  <a:lnTo>
                    <a:pt x="1146021" y="1189955"/>
                  </a:lnTo>
                  <a:lnTo>
                    <a:pt x="1148402" y="1187839"/>
                  </a:lnTo>
                  <a:lnTo>
                    <a:pt x="1150783" y="1185458"/>
                  </a:lnTo>
                  <a:lnTo>
                    <a:pt x="1152635" y="1182813"/>
                  </a:lnTo>
                  <a:lnTo>
                    <a:pt x="1154222" y="1179640"/>
                  </a:lnTo>
                  <a:lnTo>
                    <a:pt x="1155810" y="1176995"/>
                  </a:lnTo>
                  <a:lnTo>
                    <a:pt x="1156868" y="1173821"/>
                  </a:lnTo>
                  <a:lnTo>
                    <a:pt x="1157661" y="1170382"/>
                  </a:lnTo>
                  <a:lnTo>
                    <a:pt x="1158191" y="1167208"/>
                  </a:lnTo>
                  <a:lnTo>
                    <a:pt x="1158191" y="1163505"/>
                  </a:lnTo>
                  <a:lnTo>
                    <a:pt x="1158191" y="1160067"/>
                  </a:lnTo>
                  <a:lnTo>
                    <a:pt x="1157661" y="1156629"/>
                  </a:lnTo>
                  <a:lnTo>
                    <a:pt x="1156868" y="1153455"/>
                  </a:lnTo>
                  <a:lnTo>
                    <a:pt x="1155810" y="1150281"/>
                  </a:lnTo>
                  <a:lnTo>
                    <a:pt x="1154222" y="1147107"/>
                  </a:lnTo>
                  <a:lnTo>
                    <a:pt x="1152635" y="1144462"/>
                  </a:lnTo>
                  <a:lnTo>
                    <a:pt x="1150783" y="1141817"/>
                  </a:lnTo>
                  <a:lnTo>
                    <a:pt x="1148402" y="1139437"/>
                  </a:lnTo>
                  <a:lnTo>
                    <a:pt x="1146021" y="1137056"/>
                  </a:lnTo>
                  <a:lnTo>
                    <a:pt x="1143376" y="1135205"/>
                  </a:lnTo>
                  <a:lnTo>
                    <a:pt x="1140466" y="1133353"/>
                  </a:lnTo>
                  <a:lnTo>
                    <a:pt x="1137556" y="1132031"/>
                  </a:lnTo>
                  <a:lnTo>
                    <a:pt x="1134381" y="1130973"/>
                  </a:lnTo>
                  <a:lnTo>
                    <a:pt x="1130942" y="1130179"/>
                  </a:lnTo>
                  <a:lnTo>
                    <a:pt x="1127768" y="1129386"/>
                  </a:lnTo>
                  <a:lnTo>
                    <a:pt x="1124064" y="1129121"/>
                  </a:lnTo>
                  <a:lnTo>
                    <a:pt x="941261" y="1129121"/>
                  </a:lnTo>
                  <a:close/>
                  <a:moveTo>
                    <a:pt x="1341787" y="876266"/>
                  </a:moveTo>
                  <a:lnTo>
                    <a:pt x="1336231" y="884201"/>
                  </a:lnTo>
                  <a:lnTo>
                    <a:pt x="1330676" y="891871"/>
                  </a:lnTo>
                  <a:lnTo>
                    <a:pt x="1325120" y="899277"/>
                  </a:lnTo>
                  <a:lnTo>
                    <a:pt x="1319565" y="906418"/>
                  </a:lnTo>
                  <a:lnTo>
                    <a:pt x="1308189" y="920172"/>
                  </a:lnTo>
                  <a:lnTo>
                    <a:pt x="1297078" y="932867"/>
                  </a:lnTo>
                  <a:lnTo>
                    <a:pt x="1362686" y="998726"/>
                  </a:lnTo>
                  <a:lnTo>
                    <a:pt x="1365596" y="1001107"/>
                  </a:lnTo>
                  <a:lnTo>
                    <a:pt x="1368241" y="1003223"/>
                  </a:lnTo>
                  <a:lnTo>
                    <a:pt x="1371416" y="1005074"/>
                  </a:lnTo>
                  <a:lnTo>
                    <a:pt x="1374591" y="1006396"/>
                  </a:lnTo>
                  <a:lnTo>
                    <a:pt x="1377765" y="1007719"/>
                  </a:lnTo>
                  <a:lnTo>
                    <a:pt x="1381204" y="1008512"/>
                  </a:lnTo>
                  <a:lnTo>
                    <a:pt x="1384643" y="1009041"/>
                  </a:lnTo>
                  <a:lnTo>
                    <a:pt x="1388083" y="1009041"/>
                  </a:lnTo>
                  <a:lnTo>
                    <a:pt x="1391522" y="1009041"/>
                  </a:lnTo>
                  <a:lnTo>
                    <a:pt x="1394961" y="1008512"/>
                  </a:lnTo>
                  <a:lnTo>
                    <a:pt x="1398400" y="1007719"/>
                  </a:lnTo>
                  <a:lnTo>
                    <a:pt x="1401839" y="1006396"/>
                  </a:lnTo>
                  <a:lnTo>
                    <a:pt x="1404749" y="1005074"/>
                  </a:lnTo>
                  <a:lnTo>
                    <a:pt x="1407924" y="1003223"/>
                  </a:lnTo>
                  <a:lnTo>
                    <a:pt x="1410834" y="1001107"/>
                  </a:lnTo>
                  <a:lnTo>
                    <a:pt x="1413479" y="998726"/>
                  </a:lnTo>
                  <a:lnTo>
                    <a:pt x="1416125" y="995817"/>
                  </a:lnTo>
                  <a:lnTo>
                    <a:pt x="1417976" y="993172"/>
                  </a:lnTo>
                  <a:lnTo>
                    <a:pt x="1420093" y="989998"/>
                  </a:lnTo>
                  <a:lnTo>
                    <a:pt x="1421416" y="986824"/>
                  </a:lnTo>
                  <a:lnTo>
                    <a:pt x="1422474" y="983386"/>
                  </a:lnTo>
                  <a:lnTo>
                    <a:pt x="1423267" y="980212"/>
                  </a:lnTo>
                  <a:lnTo>
                    <a:pt x="1423797" y="976773"/>
                  </a:lnTo>
                  <a:lnTo>
                    <a:pt x="1423797" y="973335"/>
                  </a:lnTo>
                  <a:lnTo>
                    <a:pt x="1423797" y="969632"/>
                  </a:lnTo>
                  <a:lnTo>
                    <a:pt x="1423267" y="966458"/>
                  </a:lnTo>
                  <a:lnTo>
                    <a:pt x="1422474" y="963020"/>
                  </a:lnTo>
                  <a:lnTo>
                    <a:pt x="1421416" y="959581"/>
                  </a:lnTo>
                  <a:lnTo>
                    <a:pt x="1420093" y="956672"/>
                  </a:lnTo>
                  <a:lnTo>
                    <a:pt x="1417976" y="953498"/>
                  </a:lnTo>
                  <a:lnTo>
                    <a:pt x="1416125" y="950588"/>
                  </a:lnTo>
                  <a:lnTo>
                    <a:pt x="1413479" y="947944"/>
                  </a:lnTo>
                  <a:lnTo>
                    <a:pt x="1341787" y="876266"/>
                  </a:lnTo>
                  <a:close/>
                  <a:moveTo>
                    <a:pt x="723538" y="876266"/>
                  </a:moveTo>
                  <a:lnTo>
                    <a:pt x="651846" y="947944"/>
                  </a:lnTo>
                  <a:lnTo>
                    <a:pt x="649465" y="950588"/>
                  </a:lnTo>
                  <a:lnTo>
                    <a:pt x="647084" y="953498"/>
                  </a:lnTo>
                  <a:lnTo>
                    <a:pt x="645497" y="956672"/>
                  </a:lnTo>
                  <a:lnTo>
                    <a:pt x="644174" y="959581"/>
                  </a:lnTo>
                  <a:lnTo>
                    <a:pt x="642587" y="963020"/>
                  </a:lnTo>
                  <a:lnTo>
                    <a:pt x="642058" y="966458"/>
                  </a:lnTo>
                  <a:lnTo>
                    <a:pt x="641529" y="969632"/>
                  </a:lnTo>
                  <a:lnTo>
                    <a:pt x="641264" y="973335"/>
                  </a:lnTo>
                  <a:lnTo>
                    <a:pt x="641529" y="976773"/>
                  </a:lnTo>
                  <a:lnTo>
                    <a:pt x="642058" y="980212"/>
                  </a:lnTo>
                  <a:lnTo>
                    <a:pt x="642587" y="983386"/>
                  </a:lnTo>
                  <a:lnTo>
                    <a:pt x="644174" y="986824"/>
                  </a:lnTo>
                  <a:lnTo>
                    <a:pt x="645497" y="989998"/>
                  </a:lnTo>
                  <a:lnTo>
                    <a:pt x="647084" y="993172"/>
                  </a:lnTo>
                  <a:lnTo>
                    <a:pt x="649465" y="995817"/>
                  </a:lnTo>
                  <a:lnTo>
                    <a:pt x="651846" y="998726"/>
                  </a:lnTo>
                  <a:lnTo>
                    <a:pt x="654491" y="1001107"/>
                  </a:lnTo>
                  <a:lnTo>
                    <a:pt x="657666" y="1003223"/>
                  </a:lnTo>
                  <a:lnTo>
                    <a:pt x="660576" y="1005074"/>
                  </a:lnTo>
                  <a:lnTo>
                    <a:pt x="663751" y="1006396"/>
                  </a:lnTo>
                  <a:lnTo>
                    <a:pt x="667190" y="1007719"/>
                  </a:lnTo>
                  <a:lnTo>
                    <a:pt x="670629" y="1008512"/>
                  </a:lnTo>
                  <a:lnTo>
                    <a:pt x="673803" y="1009041"/>
                  </a:lnTo>
                  <a:lnTo>
                    <a:pt x="677243" y="1009041"/>
                  </a:lnTo>
                  <a:lnTo>
                    <a:pt x="680682" y="1009041"/>
                  </a:lnTo>
                  <a:lnTo>
                    <a:pt x="683856" y="1008512"/>
                  </a:lnTo>
                  <a:lnTo>
                    <a:pt x="687295" y="1007719"/>
                  </a:lnTo>
                  <a:lnTo>
                    <a:pt x="690734" y="1006396"/>
                  </a:lnTo>
                  <a:lnTo>
                    <a:pt x="694174" y="1005074"/>
                  </a:lnTo>
                  <a:lnTo>
                    <a:pt x="696819" y="1003223"/>
                  </a:lnTo>
                  <a:lnTo>
                    <a:pt x="699994" y="1001107"/>
                  </a:lnTo>
                  <a:lnTo>
                    <a:pt x="702639" y="998726"/>
                  </a:lnTo>
                  <a:lnTo>
                    <a:pt x="768512" y="932867"/>
                  </a:lnTo>
                  <a:lnTo>
                    <a:pt x="757401" y="920172"/>
                  </a:lnTo>
                  <a:lnTo>
                    <a:pt x="745760" y="906418"/>
                  </a:lnTo>
                  <a:lnTo>
                    <a:pt x="740205" y="899277"/>
                  </a:lnTo>
                  <a:lnTo>
                    <a:pt x="734649" y="891606"/>
                  </a:lnTo>
                  <a:lnTo>
                    <a:pt x="728829" y="884201"/>
                  </a:lnTo>
                  <a:lnTo>
                    <a:pt x="723538" y="876266"/>
                  </a:lnTo>
                  <a:close/>
                  <a:moveTo>
                    <a:pt x="1407659" y="582150"/>
                  </a:moveTo>
                  <a:lnTo>
                    <a:pt x="1408982" y="594581"/>
                  </a:lnTo>
                  <a:lnTo>
                    <a:pt x="1410040" y="607276"/>
                  </a:lnTo>
                  <a:lnTo>
                    <a:pt x="1411098" y="620237"/>
                  </a:lnTo>
                  <a:lnTo>
                    <a:pt x="1411098" y="633197"/>
                  </a:lnTo>
                  <a:lnTo>
                    <a:pt x="1411098" y="643512"/>
                  </a:lnTo>
                  <a:lnTo>
                    <a:pt x="1410834" y="653827"/>
                  </a:lnTo>
                  <a:lnTo>
                    <a:pt x="1535436" y="653827"/>
                  </a:lnTo>
                  <a:lnTo>
                    <a:pt x="1539139" y="653563"/>
                  </a:lnTo>
                  <a:lnTo>
                    <a:pt x="1542314" y="653034"/>
                  </a:lnTo>
                  <a:lnTo>
                    <a:pt x="1546018" y="652240"/>
                  </a:lnTo>
                  <a:lnTo>
                    <a:pt x="1549192" y="651182"/>
                  </a:lnTo>
                  <a:lnTo>
                    <a:pt x="1552631" y="649331"/>
                  </a:lnTo>
                  <a:lnTo>
                    <a:pt x="1555277" y="647744"/>
                  </a:lnTo>
                  <a:lnTo>
                    <a:pt x="1558187" y="645628"/>
                  </a:lnTo>
                  <a:lnTo>
                    <a:pt x="1560568" y="643247"/>
                  </a:lnTo>
                  <a:lnTo>
                    <a:pt x="1562949" y="640603"/>
                  </a:lnTo>
                  <a:lnTo>
                    <a:pt x="1565065" y="637958"/>
                  </a:lnTo>
                  <a:lnTo>
                    <a:pt x="1566917" y="635048"/>
                  </a:lnTo>
                  <a:lnTo>
                    <a:pt x="1568504" y="631874"/>
                  </a:lnTo>
                  <a:lnTo>
                    <a:pt x="1569562" y="628700"/>
                  </a:lnTo>
                  <a:lnTo>
                    <a:pt x="1570356" y="625262"/>
                  </a:lnTo>
                  <a:lnTo>
                    <a:pt x="1571150" y="621559"/>
                  </a:lnTo>
                  <a:lnTo>
                    <a:pt x="1571414" y="617856"/>
                  </a:lnTo>
                  <a:lnTo>
                    <a:pt x="1571150" y="614418"/>
                  </a:lnTo>
                  <a:lnTo>
                    <a:pt x="1570356" y="610715"/>
                  </a:lnTo>
                  <a:lnTo>
                    <a:pt x="1569562" y="607276"/>
                  </a:lnTo>
                  <a:lnTo>
                    <a:pt x="1568504" y="603838"/>
                  </a:lnTo>
                  <a:lnTo>
                    <a:pt x="1566917" y="600929"/>
                  </a:lnTo>
                  <a:lnTo>
                    <a:pt x="1565065" y="598019"/>
                  </a:lnTo>
                  <a:lnTo>
                    <a:pt x="1562949" y="595110"/>
                  </a:lnTo>
                  <a:lnTo>
                    <a:pt x="1560568" y="592729"/>
                  </a:lnTo>
                  <a:lnTo>
                    <a:pt x="1558187" y="590084"/>
                  </a:lnTo>
                  <a:lnTo>
                    <a:pt x="1555277" y="588233"/>
                  </a:lnTo>
                  <a:lnTo>
                    <a:pt x="1552631" y="586646"/>
                  </a:lnTo>
                  <a:lnTo>
                    <a:pt x="1549192" y="584794"/>
                  </a:lnTo>
                  <a:lnTo>
                    <a:pt x="1546018" y="583736"/>
                  </a:lnTo>
                  <a:lnTo>
                    <a:pt x="1542314" y="582943"/>
                  </a:lnTo>
                  <a:lnTo>
                    <a:pt x="1539139" y="582414"/>
                  </a:lnTo>
                  <a:lnTo>
                    <a:pt x="1535436" y="582150"/>
                  </a:lnTo>
                  <a:lnTo>
                    <a:pt x="1407659" y="582150"/>
                  </a:lnTo>
                  <a:close/>
                  <a:moveTo>
                    <a:pt x="530154" y="582150"/>
                  </a:moveTo>
                  <a:lnTo>
                    <a:pt x="526450" y="582414"/>
                  </a:lnTo>
                  <a:lnTo>
                    <a:pt x="522747" y="582943"/>
                  </a:lnTo>
                  <a:lnTo>
                    <a:pt x="519308" y="583736"/>
                  </a:lnTo>
                  <a:lnTo>
                    <a:pt x="516133" y="584794"/>
                  </a:lnTo>
                  <a:lnTo>
                    <a:pt x="512958" y="586646"/>
                  </a:lnTo>
                  <a:lnTo>
                    <a:pt x="509784" y="588233"/>
                  </a:lnTo>
                  <a:lnTo>
                    <a:pt x="507403" y="590084"/>
                  </a:lnTo>
                  <a:lnTo>
                    <a:pt x="504493" y="592729"/>
                  </a:lnTo>
                  <a:lnTo>
                    <a:pt x="502376" y="595110"/>
                  </a:lnTo>
                  <a:lnTo>
                    <a:pt x="500260" y="598019"/>
                  </a:lnTo>
                  <a:lnTo>
                    <a:pt x="498408" y="600929"/>
                  </a:lnTo>
                  <a:lnTo>
                    <a:pt x="497085" y="603838"/>
                  </a:lnTo>
                  <a:lnTo>
                    <a:pt x="495763" y="607276"/>
                  </a:lnTo>
                  <a:lnTo>
                    <a:pt x="494969" y="610715"/>
                  </a:lnTo>
                  <a:lnTo>
                    <a:pt x="494440" y="614418"/>
                  </a:lnTo>
                  <a:lnTo>
                    <a:pt x="494175" y="617856"/>
                  </a:lnTo>
                  <a:lnTo>
                    <a:pt x="494440" y="621559"/>
                  </a:lnTo>
                  <a:lnTo>
                    <a:pt x="494969" y="625262"/>
                  </a:lnTo>
                  <a:lnTo>
                    <a:pt x="495763" y="628700"/>
                  </a:lnTo>
                  <a:lnTo>
                    <a:pt x="497085" y="631874"/>
                  </a:lnTo>
                  <a:lnTo>
                    <a:pt x="498408" y="635048"/>
                  </a:lnTo>
                  <a:lnTo>
                    <a:pt x="500260" y="637958"/>
                  </a:lnTo>
                  <a:lnTo>
                    <a:pt x="502376" y="640603"/>
                  </a:lnTo>
                  <a:lnTo>
                    <a:pt x="504493" y="643247"/>
                  </a:lnTo>
                  <a:lnTo>
                    <a:pt x="507403" y="645628"/>
                  </a:lnTo>
                  <a:lnTo>
                    <a:pt x="509784" y="647744"/>
                  </a:lnTo>
                  <a:lnTo>
                    <a:pt x="512958" y="649331"/>
                  </a:lnTo>
                  <a:lnTo>
                    <a:pt x="516133" y="651182"/>
                  </a:lnTo>
                  <a:lnTo>
                    <a:pt x="519308" y="652240"/>
                  </a:lnTo>
                  <a:lnTo>
                    <a:pt x="522747" y="653034"/>
                  </a:lnTo>
                  <a:lnTo>
                    <a:pt x="526450" y="653563"/>
                  </a:lnTo>
                  <a:lnTo>
                    <a:pt x="530154" y="653827"/>
                  </a:lnTo>
                  <a:lnTo>
                    <a:pt x="654756" y="653827"/>
                  </a:lnTo>
                  <a:lnTo>
                    <a:pt x="654491" y="643512"/>
                  </a:lnTo>
                  <a:lnTo>
                    <a:pt x="654227" y="633197"/>
                  </a:lnTo>
                  <a:lnTo>
                    <a:pt x="654491" y="620237"/>
                  </a:lnTo>
                  <a:lnTo>
                    <a:pt x="655285" y="607276"/>
                  </a:lnTo>
                  <a:lnTo>
                    <a:pt x="656079" y="594581"/>
                  </a:lnTo>
                  <a:lnTo>
                    <a:pt x="657666" y="582150"/>
                  </a:lnTo>
                  <a:lnTo>
                    <a:pt x="530154" y="582150"/>
                  </a:lnTo>
                  <a:close/>
                  <a:moveTo>
                    <a:pt x="1010822" y="371475"/>
                  </a:moveTo>
                  <a:lnTo>
                    <a:pt x="1014779" y="372005"/>
                  </a:lnTo>
                  <a:lnTo>
                    <a:pt x="1018472" y="372270"/>
                  </a:lnTo>
                  <a:lnTo>
                    <a:pt x="1021902" y="373065"/>
                  </a:lnTo>
                  <a:lnTo>
                    <a:pt x="1025331" y="374126"/>
                  </a:lnTo>
                  <a:lnTo>
                    <a:pt x="1028497" y="375451"/>
                  </a:lnTo>
                  <a:lnTo>
                    <a:pt x="1031927" y="377306"/>
                  </a:lnTo>
                  <a:lnTo>
                    <a:pt x="1034565" y="379427"/>
                  </a:lnTo>
                  <a:lnTo>
                    <a:pt x="1037467" y="381813"/>
                  </a:lnTo>
                  <a:lnTo>
                    <a:pt x="1039841" y="384198"/>
                  </a:lnTo>
                  <a:lnTo>
                    <a:pt x="1041951" y="387114"/>
                  </a:lnTo>
                  <a:lnTo>
                    <a:pt x="1043798" y="389764"/>
                  </a:lnTo>
                  <a:lnTo>
                    <a:pt x="1045645" y="393210"/>
                  </a:lnTo>
                  <a:lnTo>
                    <a:pt x="1046964" y="396656"/>
                  </a:lnTo>
                  <a:lnTo>
                    <a:pt x="1048019" y="400102"/>
                  </a:lnTo>
                  <a:lnTo>
                    <a:pt x="1048547" y="403548"/>
                  </a:lnTo>
                  <a:lnTo>
                    <a:pt x="1049338" y="407523"/>
                  </a:lnTo>
                  <a:lnTo>
                    <a:pt x="1049074" y="411234"/>
                  </a:lnTo>
                  <a:lnTo>
                    <a:pt x="1048547" y="414945"/>
                  </a:lnTo>
                  <a:lnTo>
                    <a:pt x="1047755" y="418656"/>
                  </a:lnTo>
                  <a:lnTo>
                    <a:pt x="1046700" y="421837"/>
                  </a:lnTo>
                  <a:lnTo>
                    <a:pt x="1045381" y="425283"/>
                  </a:lnTo>
                  <a:lnTo>
                    <a:pt x="1043534" y="428463"/>
                  </a:lnTo>
                  <a:lnTo>
                    <a:pt x="1041424" y="431644"/>
                  </a:lnTo>
                  <a:lnTo>
                    <a:pt x="1039049" y="434030"/>
                  </a:lnTo>
                  <a:lnTo>
                    <a:pt x="1036675" y="436680"/>
                  </a:lnTo>
                  <a:lnTo>
                    <a:pt x="1033773" y="438801"/>
                  </a:lnTo>
                  <a:lnTo>
                    <a:pt x="1031135" y="440921"/>
                  </a:lnTo>
                  <a:lnTo>
                    <a:pt x="1027706" y="442512"/>
                  </a:lnTo>
                  <a:lnTo>
                    <a:pt x="1024276" y="443837"/>
                  </a:lnTo>
                  <a:lnTo>
                    <a:pt x="1020846" y="445162"/>
                  </a:lnTo>
                  <a:lnTo>
                    <a:pt x="1017417" y="445692"/>
                  </a:lnTo>
                  <a:lnTo>
                    <a:pt x="1013460" y="445957"/>
                  </a:lnTo>
                  <a:lnTo>
                    <a:pt x="1005809" y="446487"/>
                  </a:lnTo>
                  <a:lnTo>
                    <a:pt x="998422" y="447018"/>
                  </a:lnTo>
                  <a:lnTo>
                    <a:pt x="991563" y="447813"/>
                  </a:lnTo>
                  <a:lnTo>
                    <a:pt x="984704" y="448873"/>
                  </a:lnTo>
                  <a:lnTo>
                    <a:pt x="978373" y="450198"/>
                  </a:lnTo>
                  <a:lnTo>
                    <a:pt x="972305" y="451524"/>
                  </a:lnTo>
                  <a:lnTo>
                    <a:pt x="965973" y="453114"/>
                  </a:lnTo>
                  <a:lnTo>
                    <a:pt x="960433" y="454969"/>
                  </a:lnTo>
                  <a:lnTo>
                    <a:pt x="954893" y="456825"/>
                  </a:lnTo>
                  <a:lnTo>
                    <a:pt x="949881" y="458945"/>
                  </a:lnTo>
                  <a:lnTo>
                    <a:pt x="944868" y="461066"/>
                  </a:lnTo>
                  <a:lnTo>
                    <a:pt x="939856" y="463716"/>
                  </a:lnTo>
                  <a:lnTo>
                    <a:pt x="935371" y="466102"/>
                  </a:lnTo>
                  <a:lnTo>
                    <a:pt x="930886" y="468753"/>
                  </a:lnTo>
                  <a:lnTo>
                    <a:pt x="926665" y="471403"/>
                  </a:lnTo>
                  <a:lnTo>
                    <a:pt x="922444" y="474319"/>
                  </a:lnTo>
                  <a:lnTo>
                    <a:pt x="918487" y="477235"/>
                  </a:lnTo>
                  <a:lnTo>
                    <a:pt x="914530" y="480150"/>
                  </a:lnTo>
                  <a:lnTo>
                    <a:pt x="910837" y="483331"/>
                  </a:lnTo>
                  <a:lnTo>
                    <a:pt x="907671" y="486777"/>
                  </a:lnTo>
                  <a:lnTo>
                    <a:pt x="900812" y="493403"/>
                  </a:lnTo>
                  <a:lnTo>
                    <a:pt x="894744" y="500825"/>
                  </a:lnTo>
                  <a:lnTo>
                    <a:pt x="888940" y="508247"/>
                  </a:lnTo>
                  <a:lnTo>
                    <a:pt x="883928" y="516199"/>
                  </a:lnTo>
                  <a:lnTo>
                    <a:pt x="879443" y="524150"/>
                  </a:lnTo>
                  <a:lnTo>
                    <a:pt x="874958" y="532367"/>
                  </a:lnTo>
                  <a:lnTo>
                    <a:pt x="871529" y="540319"/>
                  </a:lnTo>
                  <a:lnTo>
                    <a:pt x="868099" y="548801"/>
                  </a:lnTo>
                  <a:lnTo>
                    <a:pt x="864933" y="557018"/>
                  </a:lnTo>
                  <a:lnTo>
                    <a:pt x="862559" y="565235"/>
                  </a:lnTo>
                  <a:lnTo>
                    <a:pt x="860185" y="573452"/>
                  </a:lnTo>
                  <a:lnTo>
                    <a:pt x="858338" y="580874"/>
                  </a:lnTo>
                  <a:lnTo>
                    <a:pt x="856491" y="588295"/>
                  </a:lnTo>
                  <a:lnTo>
                    <a:pt x="855436" y="595187"/>
                  </a:lnTo>
                  <a:lnTo>
                    <a:pt x="853589" y="607645"/>
                  </a:lnTo>
                  <a:lnTo>
                    <a:pt x="852270" y="617717"/>
                  </a:lnTo>
                  <a:lnTo>
                    <a:pt x="852006" y="624874"/>
                  </a:lnTo>
                  <a:lnTo>
                    <a:pt x="851743" y="627789"/>
                  </a:lnTo>
                  <a:lnTo>
                    <a:pt x="851743" y="631765"/>
                  </a:lnTo>
                  <a:lnTo>
                    <a:pt x="851215" y="635476"/>
                  </a:lnTo>
                  <a:lnTo>
                    <a:pt x="850160" y="638922"/>
                  </a:lnTo>
                  <a:lnTo>
                    <a:pt x="849104" y="642633"/>
                  </a:lnTo>
                  <a:lnTo>
                    <a:pt x="847258" y="645549"/>
                  </a:lnTo>
                  <a:lnTo>
                    <a:pt x="845675" y="648729"/>
                  </a:lnTo>
                  <a:lnTo>
                    <a:pt x="843301" y="651645"/>
                  </a:lnTo>
                  <a:lnTo>
                    <a:pt x="841190" y="654296"/>
                  </a:lnTo>
                  <a:lnTo>
                    <a:pt x="838288" y="656681"/>
                  </a:lnTo>
                  <a:lnTo>
                    <a:pt x="835650" y="658802"/>
                  </a:lnTo>
                  <a:lnTo>
                    <a:pt x="832484" y="660657"/>
                  </a:lnTo>
                  <a:lnTo>
                    <a:pt x="829319" y="662247"/>
                  </a:lnTo>
                  <a:lnTo>
                    <a:pt x="826153" y="663308"/>
                  </a:lnTo>
                  <a:lnTo>
                    <a:pt x="822459" y="664103"/>
                  </a:lnTo>
                  <a:lnTo>
                    <a:pt x="818766" y="664898"/>
                  </a:lnTo>
                  <a:lnTo>
                    <a:pt x="814809" y="665163"/>
                  </a:lnTo>
                  <a:lnTo>
                    <a:pt x="811115" y="664898"/>
                  </a:lnTo>
                  <a:lnTo>
                    <a:pt x="807686" y="664103"/>
                  </a:lnTo>
                  <a:lnTo>
                    <a:pt x="803993" y="663308"/>
                  </a:lnTo>
                  <a:lnTo>
                    <a:pt x="800563" y="662247"/>
                  </a:lnTo>
                  <a:lnTo>
                    <a:pt x="797133" y="660657"/>
                  </a:lnTo>
                  <a:lnTo>
                    <a:pt x="794495" y="658802"/>
                  </a:lnTo>
                  <a:lnTo>
                    <a:pt x="791330" y="656681"/>
                  </a:lnTo>
                  <a:lnTo>
                    <a:pt x="788691" y="654296"/>
                  </a:lnTo>
                  <a:lnTo>
                    <a:pt x="786317" y="651645"/>
                  </a:lnTo>
                  <a:lnTo>
                    <a:pt x="784207" y="648729"/>
                  </a:lnTo>
                  <a:lnTo>
                    <a:pt x="782360" y="645549"/>
                  </a:lnTo>
                  <a:lnTo>
                    <a:pt x="781041" y="642633"/>
                  </a:lnTo>
                  <a:lnTo>
                    <a:pt x="779458" y="638922"/>
                  </a:lnTo>
                  <a:lnTo>
                    <a:pt x="778667" y="635476"/>
                  </a:lnTo>
                  <a:lnTo>
                    <a:pt x="778139" y="631765"/>
                  </a:lnTo>
                  <a:lnTo>
                    <a:pt x="777875" y="627789"/>
                  </a:lnTo>
                  <a:lnTo>
                    <a:pt x="778139" y="623814"/>
                  </a:lnTo>
                  <a:lnTo>
                    <a:pt x="778667" y="613741"/>
                  </a:lnTo>
                  <a:lnTo>
                    <a:pt x="779194" y="606850"/>
                  </a:lnTo>
                  <a:lnTo>
                    <a:pt x="780249" y="598898"/>
                  </a:lnTo>
                  <a:lnTo>
                    <a:pt x="781305" y="590151"/>
                  </a:lnTo>
                  <a:lnTo>
                    <a:pt x="782888" y="580343"/>
                  </a:lnTo>
                  <a:lnTo>
                    <a:pt x="785262" y="569741"/>
                  </a:lnTo>
                  <a:lnTo>
                    <a:pt x="787636" y="558343"/>
                  </a:lnTo>
                  <a:lnTo>
                    <a:pt x="790802" y="546681"/>
                  </a:lnTo>
                  <a:lnTo>
                    <a:pt x="794759" y="534223"/>
                  </a:lnTo>
                  <a:lnTo>
                    <a:pt x="799508" y="521500"/>
                  </a:lnTo>
                  <a:lnTo>
                    <a:pt x="801882" y="515138"/>
                  </a:lnTo>
                  <a:lnTo>
                    <a:pt x="804784" y="508247"/>
                  </a:lnTo>
                  <a:lnTo>
                    <a:pt x="807950" y="501885"/>
                  </a:lnTo>
                  <a:lnTo>
                    <a:pt x="810852" y="495524"/>
                  </a:lnTo>
                  <a:lnTo>
                    <a:pt x="814545" y="488632"/>
                  </a:lnTo>
                  <a:lnTo>
                    <a:pt x="818238" y="482271"/>
                  </a:lnTo>
                  <a:lnTo>
                    <a:pt x="823515" y="473259"/>
                  </a:lnTo>
                  <a:lnTo>
                    <a:pt x="829319" y="464512"/>
                  </a:lnTo>
                  <a:lnTo>
                    <a:pt x="835914" y="456030"/>
                  </a:lnTo>
                  <a:lnTo>
                    <a:pt x="842773" y="447548"/>
                  </a:lnTo>
                  <a:lnTo>
                    <a:pt x="850160" y="439331"/>
                  </a:lnTo>
                  <a:lnTo>
                    <a:pt x="858338" y="431379"/>
                  </a:lnTo>
                  <a:lnTo>
                    <a:pt x="867044" y="423692"/>
                  </a:lnTo>
                  <a:lnTo>
                    <a:pt x="876013" y="416270"/>
                  </a:lnTo>
                  <a:lnTo>
                    <a:pt x="882345" y="411499"/>
                  </a:lnTo>
                  <a:lnTo>
                    <a:pt x="888940" y="406993"/>
                  </a:lnTo>
                  <a:lnTo>
                    <a:pt x="896063" y="402752"/>
                  </a:lnTo>
                  <a:lnTo>
                    <a:pt x="903450" y="398776"/>
                  </a:lnTo>
                  <a:lnTo>
                    <a:pt x="910837" y="395066"/>
                  </a:lnTo>
                  <a:lnTo>
                    <a:pt x="918751" y="391620"/>
                  </a:lnTo>
                  <a:lnTo>
                    <a:pt x="926929" y="388174"/>
                  </a:lnTo>
                  <a:lnTo>
                    <a:pt x="935371" y="384993"/>
                  </a:lnTo>
                  <a:lnTo>
                    <a:pt x="943549" y="382343"/>
                  </a:lnTo>
                  <a:lnTo>
                    <a:pt x="952519" y="379957"/>
                  </a:lnTo>
                  <a:lnTo>
                    <a:pt x="961489" y="377837"/>
                  </a:lnTo>
                  <a:lnTo>
                    <a:pt x="970986" y="375716"/>
                  </a:lnTo>
                  <a:lnTo>
                    <a:pt x="980747" y="374391"/>
                  </a:lnTo>
                  <a:lnTo>
                    <a:pt x="990508" y="373065"/>
                  </a:lnTo>
                  <a:lnTo>
                    <a:pt x="1000533" y="372270"/>
                  </a:lnTo>
                  <a:lnTo>
                    <a:pt x="1010822" y="371475"/>
                  </a:lnTo>
                  <a:close/>
                  <a:moveTo>
                    <a:pt x="1024065" y="303903"/>
                  </a:moveTo>
                  <a:lnTo>
                    <a:pt x="1016128" y="304432"/>
                  </a:lnTo>
                  <a:lnTo>
                    <a:pt x="1001049" y="305490"/>
                  </a:lnTo>
                  <a:lnTo>
                    <a:pt x="997875" y="305754"/>
                  </a:lnTo>
                  <a:lnTo>
                    <a:pt x="990467" y="306548"/>
                  </a:lnTo>
                  <a:lnTo>
                    <a:pt x="983060" y="307606"/>
                  </a:lnTo>
                  <a:lnTo>
                    <a:pt x="975388" y="308928"/>
                  </a:lnTo>
                  <a:lnTo>
                    <a:pt x="968245" y="310251"/>
                  </a:lnTo>
                  <a:lnTo>
                    <a:pt x="960838" y="311573"/>
                  </a:lnTo>
                  <a:lnTo>
                    <a:pt x="953430" y="313424"/>
                  </a:lnTo>
                  <a:lnTo>
                    <a:pt x="946288" y="315276"/>
                  </a:lnTo>
                  <a:lnTo>
                    <a:pt x="938880" y="317392"/>
                  </a:lnTo>
                  <a:lnTo>
                    <a:pt x="915071" y="324269"/>
                  </a:lnTo>
                  <a:lnTo>
                    <a:pt x="915336" y="325591"/>
                  </a:lnTo>
                  <a:lnTo>
                    <a:pt x="904754" y="330088"/>
                  </a:lnTo>
                  <a:lnTo>
                    <a:pt x="893907" y="334584"/>
                  </a:lnTo>
                  <a:lnTo>
                    <a:pt x="883590" y="340138"/>
                  </a:lnTo>
                  <a:lnTo>
                    <a:pt x="873537" y="345428"/>
                  </a:lnTo>
                  <a:lnTo>
                    <a:pt x="863749" y="350983"/>
                  </a:lnTo>
                  <a:lnTo>
                    <a:pt x="853961" y="357066"/>
                  </a:lnTo>
                  <a:lnTo>
                    <a:pt x="844437" y="363678"/>
                  </a:lnTo>
                  <a:lnTo>
                    <a:pt x="835178" y="370291"/>
                  </a:lnTo>
                  <a:lnTo>
                    <a:pt x="826183" y="377432"/>
                  </a:lnTo>
                  <a:lnTo>
                    <a:pt x="817453" y="384573"/>
                  </a:lnTo>
                  <a:lnTo>
                    <a:pt x="808987" y="392508"/>
                  </a:lnTo>
                  <a:lnTo>
                    <a:pt x="800522" y="400443"/>
                  </a:lnTo>
                  <a:lnTo>
                    <a:pt x="792585" y="408642"/>
                  </a:lnTo>
                  <a:lnTo>
                    <a:pt x="785178" y="416841"/>
                  </a:lnTo>
                  <a:lnTo>
                    <a:pt x="777771" y="425570"/>
                  </a:lnTo>
                  <a:lnTo>
                    <a:pt x="770363" y="434562"/>
                  </a:lnTo>
                  <a:lnTo>
                    <a:pt x="762956" y="445407"/>
                  </a:lnTo>
                  <a:lnTo>
                    <a:pt x="755813" y="455986"/>
                  </a:lnTo>
                  <a:lnTo>
                    <a:pt x="748935" y="467095"/>
                  </a:lnTo>
                  <a:lnTo>
                    <a:pt x="742586" y="478468"/>
                  </a:lnTo>
                  <a:lnTo>
                    <a:pt x="736766" y="490106"/>
                  </a:lnTo>
                  <a:lnTo>
                    <a:pt x="731210" y="502008"/>
                  </a:lnTo>
                  <a:lnTo>
                    <a:pt x="726184" y="514439"/>
                  </a:lnTo>
                  <a:lnTo>
                    <a:pt x="721687" y="526606"/>
                  </a:lnTo>
                  <a:lnTo>
                    <a:pt x="717718" y="539302"/>
                  </a:lnTo>
                  <a:lnTo>
                    <a:pt x="714015" y="552262"/>
                  </a:lnTo>
                  <a:lnTo>
                    <a:pt x="710840" y="565222"/>
                  </a:lnTo>
                  <a:lnTo>
                    <a:pt x="708724" y="578447"/>
                  </a:lnTo>
                  <a:lnTo>
                    <a:pt x="706607" y="591936"/>
                  </a:lnTo>
                  <a:lnTo>
                    <a:pt x="705285" y="605689"/>
                  </a:lnTo>
                  <a:lnTo>
                    <a:pt x="704491" y="619443"/>
                  </a:lnTo>
                  <a:lnTo>
                    <a:pt x="704226" y="633197"/>
                  </a:lnTo>
                  <a:lnTo>
                    <a:pt x="704226" y="642983"/>
                  </a:lnTo>
                  <a:lnTo>
                    <a:pt x="704491" y="652769"/>
                  </a:lnTo>
                  <a:lnTo>
                    <a:pt x="705020" y="662026"/>
                  </a:lnTo>
                  <a:lnTo>
                    <a:pt x="705549" y="671284"/>
                  </a:lnTo>
                  <a:lnTo>
                    <a:pt x="706607" y="680541"/>
                  </a:lnTo>
                  <a:lnTo>
                    <a:pt x="707930" y="689269"/>
                  </a:lnTo>
                  <a:lnTo>
                    <a:pt x="708988" y="697998"/>
                  </a:lnTo>
                  <a:lnTo>
                    <a:pt x="710311" y="706461"/>
                  </a:lnTo>
                  <a:lnTo>
                    <a:pt x="712163" y="714661"/>
                  </a:lnTo>
                  <a:lnTo>
                    <a:pt x="713750" y="722595"/>
                  </a:lnTo>
                  <a:lnTo>
                    <a:pt x="715602" y="730266"/>
                  </a:lnTo>
                  <a:lnTo>
                    <a:pt x="717983" y="738200"/>
                  </a:lnTo>
                  <a:lnTo>
                    <a:pt x="720099" y="745342"/>
                  </a:lnTo>
                  <a:lnTo>
                    <a:pt x="722480" y="752748"/>
                  </a:lnTo>
                  <a:lnTo>
                    <a:pt x="724861" y="759624"/>
                  </a:lnTo>
                  <a:lnTo>
                    <a:pt x="727507" y="766766"/>
                  </a:lnTo>
                  <a:lnTo>
                    <a:pt x="731739" y="776816"/>
                  </a:lnTo>
                  <a:lnTo>
                    <a:pt x="736237" y="786338"/>
                  </a:lnTo>
                  <a:lnTo>
                    <a:pt x="740734" y="795595"/>
                  </a:lnTo>
                  <a:lnTo>
                    <a:pt x="745760" y="804324"/>
                  </a:lnTo>
                  <a:lnTo>
                    <a:pt x="750522" y="812788"/>
                  </a:lnTo>
                  <a:lnTo>
                    <a:pt x="755549" y="820987"/>
                  </a:lnTo>
                  <a:lnTo>
                    <a:pt x="760840" y="828922"/>
                  </a:lnTo>
                  <a:lnTo>
                    <a:pt x="766131" y="836327"/>
                  </a:lnTo>
                  <a:lnTo>
                    <a:pt x="771686" y="843469"/>
                  </a:lnTo>
                  <a:lnTo>
                    <a:pt x="776977" y="850346"/>
                  </a:lnTo>
                  <a:lnTo>
                    <a:pt x="782268" y="856958"/>
                  </a:lnTo>
                  <a:lnTo>
                    <a:pt x="787824" y="863041"/>
                  </a:lnTo>
                  <a:lnTo>
                    <a:pt x="798141" y="875208"/>
                  </a:lnTo>
                  <a:lnTo>
                    <a:pt x="808458" y="885788"/>
                  </a:lnTo>
                  <a:lnTo>
                    <a:pt x="826977" y="905096"/>
                  </a:lnTo>
                  <a:lnTo>
                    <a:pt x="834649" y="913824"/>
                  </a:lnTo>
                  <a:lnTo>
                    <a:pt x="841262" y="921759"/>
                  </a:lnTo>
                  <a:lnTo>
                    <a:pt x="844172" y="925726"/>
                  </a:lnTo>
                  <a:lnTo>
                    <a:pt x="846553" y="929165"/>
                  </a:lnTo>
                  <a:lnTo>
                    <a:pt x="848934" y="932338"/>
                  </a:lnTo>
                  <a:lnTo>
                    <a:pt x="850521" y="935512"/>
                  </a:lnTo>
                  <a:lnTo>
                    <a:pt x="851844" y="938686"/>
                  </a:lnTo>
                  <a:lnTo>
                    <a:pt x="852902" y="941067"/>
                  </a:lnTo>
                  <a:lnTo>
                    <a:pt x="853961" y="943976"/>
                  </a:lnTo>
                  <a:lnTo>
                    <a:pt x="854490" y="946092"/>
                  </a:lnTo>
                  <a:lnTo>
                    <a:pt x="856341" y="957994"/>
                  </a:lnTo>
                  <a:lnTo>
                    <a:pt x="857929" y="969896"/>
                  </a:lnTo>
                  <a:lnTo>
                    <a:pt x="858987" y="981799"/>
                  </a:lnTo>
                  <a:lnTo>
                    <a:pt x="859781" y="993436"/>
                  </a:lnTo>
                  <a:lnTo>
                    <a:pt x="860310" y="1003752"/>
                  </a:lnTo>
                  <a:lnTo>
                    <a:pt x="860574" y="1012744"/>
                  </a:lnTo>
                  <a:lnTo>
                    <a:pt x="860574" y="1025176"/>
                  </a:lnTo>
                  <a:lnTo>
                    <a:pt x="860574" y="1026762"/>
                  </a:lnTo>
                  <a:lnTo>
                    <a:pt x="860574" y="1027291"/>
                  </a:lnTo>
                  <a:lnTo>
                    <a:pt x="860574" y="1027556"/>
                  </a:lnTo>
                  <a:lnTo>
                    <a:pt x="860574" y="1027820"/>
                  </a:lnTo>
                  <a:lnTo>
                    <a:pt x="860839" y="1031788"/>
                  </a:lnTo>
                  <a:lnTo>
                    <a:pt x="861103" y="1036020"/>
                  </a:lnTo>
                  <a:lnTo>
                    <a:pt x="861632" y="1039987"/>
                  </a:lnTo>
                  <a:lnTo>
                    <a:pt x="862161" y="1043955"/>
                  </a:lnTo>
                  <a:lnTo>
                    <a:pt x="863220" y="1047922"/>
                  </a:lnTo>
                  <a:lnTo>
                    <a:pt x="864278" y="1051360"/>
                  </a:lnTo>
                  <a:lnTo>
                    <a:pt x="865601" y="1055063"/>
                  </a:lnTo>
                  <a:lnTo>
                    <a:pt x="867188" y="1058766"/>
                  </a:lnTo>
                  <a:lnTo>
                    <a:pt x="868511" y="1062469"/>
                  </a:lnTo>
                  <a:lnTo>
                    <a:pt x="870362" y="1065643"/>
                  </a:lnTo>
                  <a:lnTo>
                    <a:pt x="872479" y="1069081"/>
                  </a:lnTo>
                  <a:lnTo>
                    <a:pt x="874331" y="1072255"/>
                  </a:lnTo>
                  <a:lnTo>
                    <a:pt x="876712" y="1075694"/>
                  </a:lnTo>
                  <a:lnTo>
                    <a:pt x="878828" y="1078339"/>
                  </a:lnTo>
                  <a:lnTo>
                    <a:pt x="881473" y="1081513"/>
                  </a:lnTo>
                  <a:lnTo>
                    <a:pt x="884119" y="1083893"/>
                  </a:lnTo>
                  <a:lnTo>
                    <a:pt x="887029" y="1086802"/>
                  </a:lnTo>
                  <a:lnTo>
                    <a:pt x="889939" y="1089447"/>
                  </a:lnTo>
                  <a:lnTo>
                    <a:pt x="892849" y="1091563"/>
                  </a:lnTo>
                  <a:lnTo>
                    <a:pt x="896024" y="1093944"/>
                  </a:lnTo>
                  <a:lnTo>
                    <a:pt x="899198" y="1095795"/>
                  </a:lnTo>
                  <a:lnTo>
                    <a:pt x="902373" y="1097647"/>
                  </a:lnTo>
                  <a:lnTo>
                    <a:pt x="905812" y="1099763"/>
                  </a:lnTo>
                  <a:lnTo>
                    <a:pt x="909516" y="1101085"/>
                  </a:lnTo>
                  <a:lnTo>
                    <a:pt x="913219" y="1102408"/>
                  </a:lnTo>
                  <a:lnTo>
                    <a:pt x="916658" y="1103994"/>
                  </a:lnTo>
                  <a:lnTo>
                    <a:pt x="920627" y="1105052"/>
                  </a:lnTo>
                  <a:lnTo>
                    <a:pt x="924330" y="1105846"/>
                  </a:lnTo>
                  <a:lnTo>
                    <a:pt x="928298" y="1106375"/>
                  </a:lnTo>
                  <a:lnTo>
                    <a:pt x="932267" y="1106904"/>
                  </a:lnTo>
                  <a:lnTo>
                    <a:pt x="936499" y="1107433"/>
                  </a:lnTo>
                  <a:lnTo>
                    <a:pt x="940468" y="1107697"/>
                  </a:lnTo>
                  <a:lnTo>
                    <a:pt x="1124857" y="1107697"/>
                  </a:lnTo>
                  <a:lnTo>
                    <a:pt x="1129090" y="1107433"/>
                  </a:lnTo>
                  <a:lnTo>
                    <a:pt x="1133058" y="1106904"/>
                  </a:lnTo>
                  <a:lnTo>
                    <a:pt x="1137027" y="1106375"/>
                  </a:lnTo>
                  <a:lnTo>
                    <a:pt x="1140730" y="1105846"/>
                  </a:lnTo>
                  <a:lnTo>
                    <a:pt x="1144699" y="1105052"/>
                  </a:lnTo>
                  <a:lnTo>
                    <a:pt x="1148667" y="1103994"/>
                  </a:lnTo>
                  <a:lnTo>
                    <a:pt x="1152370" y="1102408"/>
                  </a:lnTo>
                  <a:lnTo>
                    <a:pt x="1156074" y="1101085"/>
                  </a:lnTo>
                  <a:lnTo>
                    <a:pt x="1159513" y="1099763"/>
                  </a:lnTo>
                  <a:lnTo>
                    <a:pt x="1162688" y="1097647"/>
                  </a:lnTo>
                  <a:lnTo>
                    <a:pt x="1166127" y="1095795"/>
                  </a:lnTo>
                  <a:lnTo>
                    <a:pt x="1169566" y="1093944"/>
                  </a:lnTo>
                  <a:lnTo>
                    <a:pt x="1172476" y="1091563"/>
                  </a:lnTo>
                  <a:lnTo>
                    <a:pt x="1175651" y="1089447"/>
                  </a:lnTo>
                  <a:lnTo>
                    <a:pt x="1178561" y="1086802"/>
                  </a:lnTo>
                  <a:lnTo>
                    <a:pt x="1181206" y="1083893"/>
                  </a:lnTo>
                  <a:lnTo>
                    <a:pt x="1183852" y="1081248"/>
                  </a:lnTo>
                  <a:lnTo>
                    <a:pt x="1186233" y="1078339"/>
                  </a:lnTo>
                  <a:lnTo>
                    <a:pt x="1188878" y="1075429"/>
                  </a:lnTo>
                  <a:lnTo>
                    <a:pt x="1190994" y="1072255"/>
                  </a:lnTo>
                  <a:lnTo>
                    <a:pt x="1193111" y="1069081"/>
                  </a:lnTo>
                  <a:lnTo>
                    <a:pt x="1194963" y="1065643"/>
                  </a:lnTo>
                  <a:lnTo>
                    <a:pt x="1196814" y="1062469"/>
                  </a:lnTo>
                  <a:lnTo>
                    <a:pt x="1198402" y="1058766"/>
                  </a:lnTo>
                  <a:lnTo>
                    <a:pt x="1199725" y="1055063"/>
                  </a:lnTo>
                  <a:lnTo>
                    <a:pt x="1201047" y="1051360"/>
                  </a:lnTo>
                  <a:lnTo>
                    <a:pt x="1202105" y="1047922"/>
                  </a:lnTo>
                  <a:lnTo>
                    <a:pt x="1202899" y="1043955"/>
                  </a:lnTo>
                  <a:lnTo>
                    <a:pt x="1203693" y="1039987"/>
                  </a:lnTo>
                  <a:lnTo>
                    <a:pt x="1204222" y="1036020"/>
                  </a:lnTo>
                  <a:lnTo>
                    <a:pt x="1204486" y="1031788"/>
                  </a:lnTo>
                  <a:lnTo>
                    <a:pt x="1204486" y="1027820"/>
                  </a:lnTo>
                  <a:lnTo>
                    <a:pt x="1204486" y="1027556"/>
                  </a:lnTo>
                  <a:lnTo>
                    <a:pt x="1204486" y="1027291"/>
                  </a:lnTo>
                  <a:lnTo>
                    <a:pt x="1204486" y="1026762"/>
                  </a:lnTo>
                  <a:lnTo>
                    <a:pt x="1204486" y="1025176"/>
                  </a:lnTo>
                  <a:lnTo>
                    <a:pt x="1204751" y="1013009"/>
                  </a:lnTo>
                  <a:lnTo>
                    <a:pt x="1205280" y="1004016"/>
                  </a:lnTo>
                  <a:lnTo>
                    <a:pt x="1205809" y="993701"/>
                  </a:lnTo>
                  <a:lnTo>
                    <a:pt x="1206338" y="982063"/>
                  </a:lnTo>
                  <a:lnTo>
                    <a:pt x="1207661" y="969896"/>
                  </a:lnTo>
                  <a:lnTo>
                    <a:pt x="1208984" y="957994"/>
                  </a:lnTo>
                  <a:lnTo>
                    <a:pt x="1211100" y="946092"/>
                  </a:lnTo>
                  <a:lnTo>
                    <a:pt x="1211894" y="943183"/>
                  </a:lnTo>
                  <a:lnTo>
                    <a:pt x="1212952" y="939480"/>
                  </a:lnTo>
                  <a:lnTo>
                    <a:pt x="1215068" y="935512"/>
                  </a:lnTo>
                  <a:lnTo>
                    <a:pt x="1217185" y="931280"/>
                  </a:lnTo>
                  <a:lnTo>
                    <a:pt x="1220095" y="927313"/>
                  </a:lnTo>
                  <a:lnTo>
                    <a:pt x="1223005" y="923081"/>
                  </a:lnTo>
                  <a:lnTo>
                    <a:pt x="1226708" y="918585"/>
                  </a:lnTo>
                  <a:lnTo>
                    <a:pt x="1230677" y="913824"/>
                  </a:lnTo>
                  <a:lnTo>
                    <a:pt x="1239936" y="903773"/>
                  </a:lnTo>
                  <a:lnTo>
                    <a:pt x="1250253" y="892929"/>
                  </a:lnTo>
                  <a:lnTo>
                    <a:pt x="1258719" y="883936"/>
                  </a:lnTo>
                  <a:lnTo>
                    <a:pt x="1267713" y="873885"/>
                  </a:lnTo>
                  <a:lnTo>
                    <a:pt x="1276972" y="863570"/>
                  </a:lnTo>
                  <a:lnTo>
                    <a:pt x="1286496" y="852461"/>
                  </a:lnTo>
                  <a:lnTo>
                    <a:pt x="1296020" y="840559"/>
                  </a:lnTo>
                  <a:lnTo>
                    <a:pt x="1300517" y="834211"/>
                  </a:lnTo>
                  <a:lnTo>
                    <a:pt x="1305279" y="827335"/>
                  </a:lnTo>
                  <a:lnTo>
                    <a:pt x="1309776" y="820722"/>
                  </a:lnTo>
                  <a:lnTo>
                    <a:pt x="1314274" y="813581"/>
                  </a:lnTo>
                  <a:lnTo>
                    <a:pt x="1318506" y="806175"/>
                  </a:lnTo>
                  <a:lnTo>
                    <a:pt x="1322739" y="798505"/>
                  </a:lnTo>
                  <a:lnTo>
                    <a:pt x="1326972" y="790570"/>
                  </a:lnTo>
                  <a:lnTo>
                    <a:pt x="1330940" y="782371"/>
                  </a:lnTo>
                  <a:lnTo>
                    <a:pt x="1334908" y="773907"/>
                  </a:lnTo>
                  <a:lnTo>
                    <a:pt x="1338612" y="765179"/>
                  </a:lnTo>
                  <a:lnTo>
                    <a:pt x="1341787" y="755922"/>
                  </a:lnTo>
                  <a:lnTo>
                    <a:pt x="1344961" y="746135"/>
                  </a:lnTo>
                  <a:lnTo>
                    <a:pt x="1347871" y="736614"/>
                  </a:lnTo>
                  <a:lnTo>
                    <a:pt x="1350517" y="726563"/>
                  </a:lnTo>
                  <a:lnTo>
                    <a:pt x="1352898" y="715983"/>
                  </a:lnTo>
                  <a:lnTo>
                    <a:pt x="1355014" y="705403"/>
                  </a:lnTo>
                  <a:lnTo>
                    <a:pt x="1357130" y="694030"/>
                  </a:lnTo>
                  <a:lnTo>
                    <a:pt x="1358453" y="682657"/>
                  </a:lnTo>
                  <a:lnTo>
                    <a:pt x="1359511" y="670755"/>
                  </a:lnTo>
                  <a:lnTo>
                    <a:pt x="1360834" y="658588"/>
                  </a:lnTo>
                  <a:lnTo>
                    <a:pt x="1361099" y="646157"/>
                  </a:lnTo>
                  <a:lnTo>
                    <a:pt x="1361363" y="633197"/>
                  </a:lnTo>
                  <a:lnTo>
                    <a:pt x="1361099" y="619443"/>
                  </a:lnTo>
                  <a:lnTo>
                    <a:pt x="1360041" y="605689"/>
                  </a:lnTo>
                  <a:lnTo>
                    <a:pt x="1358718" y="591936"/>
                  </a:lnTo>
                  <a:lnTo>
                    <a:pt x="1356866" y="578447"/>
                  </a:lnTo>
                  <a:lnTo>
                    <a:pt x="1354220" y="565222"/>
                  </a:lnTo>
                  <a:lnTo>
                    <a:pt x="1351046" y="552262"/>
                  </a:lnTo>
                  <a:lnTo>
                    <a:pt x="1347871" y="539302"/>
                  </a:lnTo>
                  <a:lnTo>
                    <a:pt x="1343639" y="526606"/>
                  </a:lnTo>
                  <a:lnTo>
                    <a:pt x="1339141" y="514439"/>
                  </a:lnTo>
                  <a:lnTo>
                    <a:pt x="1334115" y="502008"/>
                  </a:lnTo>
                  <a:lnTo>
                    <a:pt x="1328824" y="490106"/>
                  </a:lnTo>
                  <a:lnTo>
                    <a:pt x="1322739" y="478468"/>
                  </a:lnTo>
                  <a:lnTo>
                    <a:pt x="1316390" y="467095"/>
                  </a:lnTo>
                  <a:lnTo>
                    <a:pt x="1309512" y="455986"/>
                  </a:lnTo>
                  <a:lnTo>
                    <a:pt x="1302369" y="445407"/>
                  </a:lnTo>
                  <a:lnTo>
                    <a:pt x="1294697" y="434562"/>
                  </a:lnTo>
                  <a:lnTo>
                    <a:pt x="1287819" y="425570"/>
                  </a:lnTo>
                  <a:lnTo>
                    <a:pt x="1280412" y="416841"/>
                  </a:lnTo>
                  <a:lnTo>
                    <a:pt x="1272740" y="408642"/>
                  </a:lnTo>
                  <a:lnTo>
                    <a:pt x="1265068" y="400443"/>
                  </a:lnTo>
                  <a:lnTo>
                    <a:pt x="1256867" y="392508"/>
                  </a:lnTo>
                  <a:lnTo>
                    <a:pt x="1248401" y="384838"/>
                  </a:lnTo>
                  <a:lnTo>
                    <a:pt x="1239671" y="377696"/>
                  </a:lnTo>
                  <a:lnTo>
                    <a:pt x="1230677" y="370555"/>
                  </a:lnTo>
                  <a:lnTo>
                    <a:pt x="1221417" y="363943"/>
                  </a:lnTo>
                  <a:lnTo>
                    <a:pt x="1211894" y="357330"/>
                  </a:lnTo>
                  <a:lnTo>
                    <a:pt x="1202370" y="351247"/>
                  </a:lnTo>
                  <a:lnTo>
                    <a:pt x="1192317" y="345693"/>
                  </a:lnTo>
                  <a:lnTo>
                    <a:pt x="1182000" y="340403"/>
                  </a:lnTo>
                  <a:lnTo>
                    <a:pt x="1171947" y="334848"/>
                  </a:lnTo>
                  <a:lnTo>
                    <a:pt x="1161365" y="330352"/>
                  </a:lnTo>
                  <a:lnTo>
                    <a:pt x="1150783" y="325856"/>
                  </a:lnTo>
                  <a:lnTo>
                    <a:pt x="1151048" y="324269"/>
                  </a:lnTo>
                  <a:lnTo>
                    <a:pt x="1126180" y="317392"/>
                  </a:lnTo>
                  <a:lnTo>
                    <a:pt x="1119302" y="315276"/>
                  </a:lnTo>
                  <a:lnTo>
                    <a:pt x="1111895" y="313424"/>
                  </a:lnTo>
                  <a:lnTo>
                    <a:pt x="1104752" y="311573"/>
                  </a:lnTo>
                  <a:lnTo>
                    <a:pt x="1097345" y="310251"/>
                  </a:lnTo>
                  <a:lnTo>
                    <a:pt x="1089673" y="308928"/>
                  </a:lnTo>
                  <a:lnTo>
                    <a:pt x="1082530" y="307606"/>
                  </a:lnTo>
                  <a:lnTo>
                    <a:pt x="1074858" y="306548"/>
                  </a:lnTo>
                  <a:lnTo>
                    <a:pt x="1067186" y="305754"/>
                  </a:lnTo>
                  <a:lnTo>
                    <a:pt x="1064541" y="305490"/>
                  </a:lnTo>
                  <a:lnTo>
                    <a:pt x="1064276" y="305490"/>
                  </a:lnTo>
                  <a:lnTo>
                    <a:pt x="1049197" y="304432"/>
                  </a:lnTo>
                  <a:lnTo>
                    <a:pt x="1041525" y="303903"/>
                  </a:lnTo>
                  <a:lnTo>
                    <a:pt x="1033588" y="303903"/>
                  </a:lnTo>
                  <a:lnTo>
                    <a:pt x="1032795" y="303903"/>
                  </a:lnTo>
                  <a:lnTo>
                    <a:pt x="1032530" y="303903"/>
                  </a:lnTo>
                  <a:lnTo>
                    <a:pt x="1032001" y="303903"/>
                  </a:lnTo>
                  <a:lnTo>
                    <a:pt x="1024065" y="303903"/>
                  </a:lnTo>
                  <a:close/>
                  <a:moveTo>
                    <a:pt x="1388083" y="226671"/>
                  </a:moveTo>
                  <a:lnTo>
                    <a:pt x="1384643" y="226935"/>
                  </a:lnTo>
                  <a:lnTo>
                    <a:pt x="1381204" y="227464"/>
                  </a:lnTo>
                  <a:lnTo>
                    <a:pt x="1377765" y="228258"/>
                  </a:lnTo>
                  <a:lnTo>
                    <a:pt x="1374591" y="229316"/>
                  </a:lnTo>
                  <a:lnTo>
                    <a:pt x="1371416" y="230903"/>
                  </a:lnTo>
                  <a:lnTo>
                    <a:pt x="1368241" y="232490"/>
                  </a:lnTo>
                  <a:lnTo>
                    <a:pt x="1365596" y="234606"/>
                  </a:lnTo>
                  <a:lnTo>
                    <a:pt x="1362686" y="237250"/>
                  </a:lnTo>
                  <a:lnTo>
                    <a:pt x="1273269" y="326649"/>
                  </a:lnTo>
                  <a:lnTo>
                    <a:pt x="1280147" y="332468"/>
                  </a:lnTo>
                  <a:lnTo>
                    <a:pt x="1286496" y="338551"/>
                  </a:lnTo>
                  <a:lnTo>
                    <a:pt x="1293110" y="344899"/>
                  </a:lnTo>
                  <a:lnTo>
                    <a:pt x="1299195" y="351247"/>
                  </a:lnTo>
                  <a:lnTo>
                    <a:pt x="1305279" y="357859"/>
                  </a:lnTo>
                  <a:lnTo>
                    <a:pt x="1311364" y="364736"/>
                  </a:lnTo>
                  <a:lnTo>
                    <a:pt x="1317184" y="371348"/>
                  </a:lnTo>
                  <a:lnTo>
                    <a:pt x="1322739" y="378490"/>
                  </a:lnTo>
                  <a:lnTo>
                    <a:pt x="1413479" y="288033"/>
                  </a:lnTo>
                  <a:lnTo>
                    <a:pt x="1416125" y="285388"/>
                  </a:lnTo>
                  <a:lnTo>
                    <a:pt x="1417976" y="282479"/>
                  </a:lnTo>
                  <a:lnTo>
                    <a:pt x="1420093" y="279305"/>
                  </a:lnTo>
                  <a:lnTo>
                    <a:pt x="1421416" y="276131"/>
                  </a:lnTo>
                  <a:lnTo>
                    <a:pt x="1422474" y="272957"/>
                  </a:lnTo>
                  <a:lnTo>
                    <a:pt x="1423267" y="269519"/>
                  </a:lnTo>
                  <a:lnTo>
                    <a:pt x="1423797" y="266080"/>
                  </a:lnTo>
                  <a:lnTo>
                    <a:pt x="1423797" y="262642"/>
                  </a:lnTo>
                  <a:lnTo>
                    <a:pt x="1423797" y="259203"/>
                  </a:lnTo>
                  <a:lnTo>
                    <a:pt x="1423267" y="255765"/>
                  </a:lnTo>
                  <a:lnTo>
                    <a:pt x="1422474" y="252327"/>
                  </a:lnTo>
                  <a:lnTo>
                    <a:pt x="1421416" y="249153"/>
                  </a:lnTo>
                  <a:lnTo>
                    <a:pt x="1420093" y="245979"/>
                  </a:lnTo>
                  <a:lnTo>
                    <a:pt x="1417976" y="242805"/>
                  </a:lnTo>
                  <a:lnTo>
                    <a:pt x="1416125" y="240160"/>
                  </a:lnTo>
                  <a:lnTo>
                    <a:pt x="1413479" y="237250"/>
                  </a:lnTo>
                  <a:lnTo>
                    <a:pt x="1410834" y="234606"/>
                  </a:lnTo>
                  <a:lnTo>
                    <a:pt x="1407924" y="232490"/>
                  </a:lnTo>
                  <a:lnTo>
                    <a:pt x="1404749" y="230903"/>
                  </a:lnTo>
                  <a:lnTo>
                    <a:pt x="1401839" y="229316"/>
                  </a:lnTo>
                  <a:lnTo>
                    <a:pt x="1398400" y="228258"/>
                  </a:lnTo>
                  <a:lnTo>
                    <a:pt x="1394961" y="227464"/>
                  </a:lnTo>
                  <a:lnTo>
                    <a:pt x="1391522" y="226935"/>
                  </a:lnTo>
                  <a:lnTo>
                    <a:pt x="1388083" y="226671"/>
                  </a:lnTo>
                  <a:close/>
                  <a:moveTo>
                    <a:pt x="677243" y="226671"/>
                  </a:moveTo>
                  <a:lnTo>
                    <a:pt x="673803" y="226935"/>
                  </a:lnTo>
                  <a:lnTo>
                    <a:pt x="670629" y="227464"/>
                  </a:lnTo>
                  <a:lnTo>
                    <a:pt x="667190" y="228258"/>
                  </a:lnTo>
                  <a:lnTo>
                    <a:pt x="663751" y="229316"/>
                  </a:lnTo>
                  <a:lnTo>
                    <a:pt x="660576" y="230903"/>
                  </a:lnTo>
                  <a:lnTo>
                    <a:pt x="657666" y="232490"/>
                  </a:lnTo>
                  <a:lnTo>
                    <a:pt x="654491" y="234606"/>
                  </a:lnTo>
                  <a:lnTo>
                    <a:pt x="651846" y="237250"/>
                  </a:lnTo>
                  <a:lnTo>
                    <a:pt x="649465" y="240160"/>
                  </a:lnTo>
                  <a:lnTo>
                    <a:pt x="647084" y="242805"/>
                  </a:lnTo>
                  <a:lnTo>
                    <a:pt x="645497" y="245979"/>
                  </a:lnTo>
                  <a:lnTo>
                    <a:pt x="644174" y="249153"/>
                  </a:lnTo>
                  <a:lnTo>
                    <a:pt x="642587" y="252327"/>
                  </a:lnTo>
                  <a:lnTo>
                    <a:pt x="642058" y="255765"/>
                  </a:lnTo>
                  <a:lnTo>
                    <a:pt x="641529" y="259203"/>
                  </a:lnTo>
                  <a:lnTo>
                    <a:pt x="641264" y="262642"/>
                  </a:lnTo>
                  <a:lnTo>
                    <a:pt x="641529" y="266080"/>
                  </a:lnTo>
                  <a:lnTo>
                    <a:pt x="642058" y="269519"/>
                  </a:lnTo>
                  <a:lnTo>
                    <a:pt x="642587" y="272957"/>
                  </a:lnTo>
                  <a:lnTo>
                    <a:pt x="644174" y="276131"/>
                  </a:lnTo>
                  <a:lnTo>
                    <a:pt x="645497" y="279305"/>
                  </a:lnTo>
                  <a:lnTo>
                    <a:pt x="647084" y="282479"/>
                  </a:lnTo>
                  <a:lnTo>
                    <a:pt x="649465" y="285388"/>
                  </a:lnTo>
                  <a:lnTo>
                    <a:pt x="651846" y="288033"/>
                  </a:lnTo>
                  <a:lnTo>
                    <a:pt x="742321" y="378490"/>
                  </a:lnTo>
                  <a:lnTo>
                    <a:pt x="748406" y="371348"/>
                  </a:lnTo>
                  <a:lnTo>
                    <a:pt x="753961" y="364736"/>
                  </a:lnTo>
                  <a:lnTo>
                    <a:pt x="760046" y="357859"/>
                  </a:lnTo>
                  <a:lnTo>
                    <a:pt x="765866" y="351247"/>
                  </a:lnTo>
                  <a:lnTo>
                    <a:pt x="772480" y="344899"/>
                  </a:lnTo>
                  <a:lnTo>
                    <a:pt x="778564" y="338551"/>
                  </a:lnTo>
                  <a:lnTo>
                    <a:pt x="785443" y="332468"/>
                  </a:lnTo>
                  <a:lnTo>
                    <a:pt x="791792" y="326649"/>
                  </a:lnTo>
                  <a:lnTo>
                    <a:pt x="702639" y="237250"/>
                  </a:lnTo>
                  <a:lnTo>
                    <a:pt x="699994" y="234606"/>
                  </a:lnTo>
                  <a:lnTo>
                    <a:pt x="696819" y="232490"/>
                  </a:lnTo>
                  <a:lnTo>
                    <a:pt x="694174" y="230903"/>
                  </a:lnTo>
                  <a:lnTo>
                    <a:pt x="690734" y="229316"/>
                  </a:lnTo>
                  <a:lnTo>
                    <a:pt x="687295" y="228258"/>
                  </a:lnTo>
                  <a:lnTo>
                    <a:pt x="683856" y="227464"/>
                  </a:lnTo>
                  <a:lnTo>
                    <a:pt x="680682" y="226935"/>
                  </a:lnTo>
                  <a:lnTo>
                    <a:pt x="677243" y="226671"/>
                  </a:lnTo>
                  <a:close/>
                  <a:moveTo>
                    <a:pt x="1032795" y="79348"/>
                  </a:moveTo>
                  <a:lnTo>
                    <a:pt x="1029091" y="79877"/>
                  </a:lnTo>
                  <a:lnTo>
                    <a:pt x="1025387" y="80406"/>
                  </a:lnTo>
                  <a:lnTo>
                    <a:pt x="1021948" y="81200"/>
                  </a:lnTo>
                  <a:lnTo>
                    <a:pt x="1018774" y="82257"/>
                  </a:lnTo>
                  <a:lnTo>
                    <a:pt x="1015599" y="83844"/>
                  </a:lnTo>
                  <a:lnTo>
                    <a:pt x="1012425" y="85696"/>
                  </a:lnTo>
                  <a:lnTo>
                    <a:pt x="1010044" y="87547"/>
                  </a:lnTo>
                  <a:lnTo>
                    <a:pt x="1007134" y="90192"/>
                  </a:lnTo>
                  <a:lnTo>
                    <a:pt x="1005017" y="92573"/>
                  </a:lnTo>
                  <a:lnTo>
                    <a:pt x="1002901" y="95482"/>
                  </a:lnTo>
                  <a:lnTo>
                    <a:pt x="1001049" y="98392"/>
                  </a:lnTo>
                  <a:lnTo>
                    <a:pt x="999726" y="101301"/>
                  </a:lnTo>
                  <a:lnTo>
                    <a:pt x="998404" y="104739"/>
                  </a:lnTo>
                  <a:lnTo>
                    <a:pt x="997610" y="108178"/>
                  </a:lnTo>
                  <a:lnTo>
                    <a:pt x="997081" y="111881"/>
                  </a:lnTo>
                  <a:lnTo>
                    <a:pt x="996816" y="115319"/>
                  </a:lnTo>
                  <a:lnTo>
                    <a:pt x="996816" y="236986"/>
                  </a:lnTo>
                  <a:lnTo>
                    <a:pt x="1005546" y="236192"/>
                  </a:lnTo>
                  <a:lnTo>
                    <a:pt x="1014276" y="235664"/>
                  </a:lnTo>
                  <a:lnTo>
                    <a:pt x="1023007" y="235399"/>
                  </a:lnTo>
                  <a:lnTo>
                    <a:pt x="1031737" y="235135"/>
                  </a:lnTo>
                  <a:lnTo>
                    <a:pt x="1032795" y="235135"/>
                  </a:lnTo>
                  <a:lnTo>
                    <a:pt x="1033588" y="235135"/>
                  </a:lnTo>
                  <a:lnTo>
                    <a:pt x="1042583" y="235399"/>
                  </a:lnTo>
                  <a:lnTo>
                    <a:pt x="1051313" y="235664"/>
                  </a:lnTo>
                  <a:lnTo>
                    <a:pt x="1060043" y="236192"/>
                  </a:lnTo>
                  <a:lnTo>
                    <a:pt x="1068773" y="236986"/>
                  </a:lnTo>
                  <a:lnTo>
                    <a:pt x="1068773" y="115319"/>
                  </a:lnTo>
                  <a:lnTo>
                    <a:pt x="1068509" y="111881"/>
                  </a:lnTo>
                  <a:lnTo>
                    <a:pt x="1067715" y="108178"/>
                  </a:lnTo>
                  <a:lnTo>
                    <a:pt x="1066922" y="104739"/>
                  </a:lnTo>
                  <a:lnTo>
                    <a:pt x="1065863" y="101301"/>
                  </a:lnTo>
                  <a:lnTo>
                    <a:pt x="1064276" y="98392"/>
                  </a:lnTo>
                  <a:lnTo>
                    <a:pt x="1062424" y="95482"/>
                  </a:lnTo>
                  <a:lnTo>
                    <a:pt x="1060308" y="92573"/>
                  </a:lnTo>
                  <a:lnTo>
                    <a:pt x="1057927" y="90192"/>
                  </a:lnTo>
                  <a:lnTo>
                    <a:pt x="1055546" y="87547"/>
                  </a:lnTo>
                  <a:lnTo>
                    <a:pt x="1052636" y="85696"/>
                  </a:lnTo>
                  <a:lnTo>
                    <a:pt x="1049990" y="83844"/>
                  </a:lnTo>
                  <a:lnTo>
                    <a:pt x="1046816" y="82257"/>
                  </a:lnTo>
                  <a:lnTo>
                    <a:pt x="1043377" y="81200"/>
                  </a:lnTo>
                  <a:lnTo>
                    <a:pt x="1039938" y="80406"/>
                  </a:lnTo>
                  <a:lnTo>
                    <a:pt x="1036498" y="79877"/>
                  </a:lnTo>
                  <a:lnTo>
                    <a:pt x="1032795" y="79348"/>
                  </a:lnTo>
                  <a:close/>
                  <a:moveTo>
                    <a:pt x="986234" y="0"/>
                  </a:moveTo>
                  <a:lnTo>
                    <a:pt x="1012954" y="265"/>
                  </a:lnTo>
                  <a:lnTo>
                    <a:pt x="1039938" y="1058"/>
                  </a:lnTo>
                  <a:lnTo>
                    <a:pt x="1066922" y="2381"/>
                  </a:lnTo>
                  <a:lnTo>
                    <a:pt x="1093641" y="4232"/>
                  </a:lnTo>
                  <a:lnTo>
                    <a:pt x="1120096" y="6612"/>
                  </a:lnTo>
                  <a:lnTo>
                    <a:pt x="1146286" y="8993"/>
                  </a:lnTo>
                  <a:lnTo>
                    <a:pt x="1172212" y="12431"/>
                  </a:lnTo>
                  <a:lnTo>
                    <a:pt x="1198137" y="16134"/>
                  </a:lnTo>
                  <a:lnTo>
                    <a:pt x="1223798" y="20366"/>
                  </a:lnTo>
                  <a:lnTo>
                    <a:pt x="1248930" y="25127"/>
                  </a:lnTo>
                  <a:lnTo>
                    <a:pt x="1274327" y="30417"/>
                  </a:lnTo>
                  <a:lnTo>
                    <a:pt x="1298930" y="35971"/>
                  </a:lnTo>
                  <a:lnTo>
                    <a:pt x="1323268" y="42055"/>
                  </a:lnTo>
                  <a:lnTo>
                    <a:pt x="1347871" y="48931"/>
                  </a:lnTo>
                  <a:lnTo>
                    <a:pt x="1371681" y="56073"/>
                  </a:lnTo>
                  <a:lnTo>
                    <a:pt x="1395225" y="64007"/>
                  </a:lnTo>
                  <a:lnTo>
                    <a:pt x="1418506" y="72207"/>
                  </a:lnTo>
                  <a:lnTo>
                    <a:pt x="1441521" y="80935"/>
                  </a:lnTo>
                  <a:lnTo>
                    <a:pt x="1464272" y="90192"/>
                  </a:lnTo>
                  <a:lnTo>
                    <a:pt x="1486494" y="99979"/>
                  </a:lnTo>
                  <a:lnTo>
                    <a:pt x="1508716" y="110029"/>
                  </a:lnTo>
                  <a:lnTo>
                    <a:pt x="1530145" y="120873"/>
                  </a:lnTo>
                  <a:lnTo>
                    <a:pt x="1551309" y="131982"/>
                  </a:lnTo>
                  <a:lnTo>
                    <a:pt x="1572208" y="143884"/>
                  </a:lnTo>
                  <a:lnTo>
                    <a:pt x="1592313" y="156051"/>
                  </a:lnTo>
                  <a:lnTo>
                    <a:pt x="1612684" y="168747"/>
                  </a:lnTo>
                  <a:lnTo>
                    <a:pt x="1631996" y="181971"/>
                  </a:lnTo>
                  <a:lnTo>
                    <a:pt x="1651043" y="195725"/>
                  </a:lnTo>
                  <a:lnTo>
                    <a:pt x="1660567" y="202602"/>
                  </a:lnTo>
                  <a:lnTo>
                    <a:pt x="1669826" y="210008"/>
                  </a:lnTo>
                  <a:lnTo>
                    <a:pt x="1678821" y="217413"/>
                  </a:lnTo>
                  <a:lnTo>
                    <a:pt x="1687815" y="224819"/>
                  </a:lnTo>
                  <a:lnTo>
                    <a:pt x="1696810" y="232225"/>
                  </a:lnTo>
                  <a:lnTo>
                    <a:pt x="1705804" y="240160"/>
                  </a:lnTo>
                  <a:lnTo>
                    <a:pt x="1714535" y="247830"/>
                  </a:lnTo>
                  <a:lnTo>
                    <a:pt x="1723000" y="255765"/>
                  </a:lnTo>
                  <a:lnTo>
                    <a:pt x="1731466" y="263964"/>
                  </a:lnTo>
                  <a:lnTo>
                    <a:pt x="1739931" y="272164"/>
                  </a:lnTo>
                  <a:lnTo>
                    <a:pt x="1747868" y="280098"/>
                  </a:lnTo>
                  <a:lnTo>
                    <a:pt x="1756069" y="288827"/>
                  </a:lnTo>
                  <a:lnTo>
                    <a:pt x="1764005" y="297290"/>
                  </a:lnTo>
                  <a:lnTo>
                    <a:pt x="1771941" y="306019"/>
                  </a:lnTo>
                  <a:lnTo>
                    <a:pt x="1779349" y="314747"/>
                  </a:lnTo>
                  <a:lnTo>
                    <a:pt x="1787021" y="323740"/>
                  </a:lnTo>
                  <a:lnTo>
                    <a:pt x="1794163" y="332997"/>
                  </a:lnTo>
                  <a:lnTo>
                    <a:pt x="1801571" y="341990"/>
                  </a:lnTo>
                  <a:lnTo>
                    <a:pt x="1808714" y="351512"/>
                  </a:lnTo>
                  <a:lnTo>
                    <a:pt x="1815592" y="360769"/>
                  </a:lnTo>
                  <a:lnTo>
                    <a:pt x="1822735" y="370291"/>
                  </a:lnTo>
                  <a:lnTo>
                    <a:pt x="1829348" y="380077"/>
                  </a:lnTo>
                  <a:lnTo>
                    <a:pt x="1835962" y="389863"/>
                  </a:lnTo>
                  <a:lnTo>
                    <a:pt x="1842311" y="399914"/>
                  </a:lnTo>
                  <a:lnTo>
                    <a:pt x="1848396" y="409964"/>
                  </a:lnTo>
                  <a:lnTo>
                    <a:pt x="1854745" y="420280"/>
                  </a:lnTo>
                  <a:lnTo>
                    <a:pt x="1860830" y="430330"/>
                  </a:lnTo>
                  <a:lnTo>
                    <a:pt x="1866385" y="441175"/>
                  </a:lnTo>
                  <a:lnTo>
                    <a:pt x="1872470" y="451490"/>
                  </a:lnTo>
                  <a:lnTo>
                    <a:pt x="1877761" y="462070"/>
                  </a:lnTo>
                  <a:lnTo>
                    <a:pt x="1883316" y="473178"/>
                  </a:lnTo>
                  <a:lnTo>
                    <a:pt x="1888342" y="484023"/>
                  </a:lnTo>
                  <a:lnTo>
                    <a:pt x="1893369" y="495396"/>
                  </a:lnTo>
                  <a:lnTo>
                    <a:pt x="1898395" y="506240"/>
                  </a:lnTo>
                  <a:lnTo>
                    <a:pt x="1903157" y="517613"/>
                  </a:lnTo>
                  <a:lnTo>
                    <a:pt x="1907654" y="529251"/>
                  </a:lnTo>
                  <a:lnTo>
                    <a:pt x="1912152" y="540624"/>
                  </a:lnTo>
                  <a:lnTo>
                    <a:pt x="1916385" y="552526"/>
                  </a:lnTo>
                  <a:lnTo>
                    <a:pt x="1920617" y="564428"/>
                  </a:lnTo>
                  <a:lnTo>
                    <a:pt x="1924586" y="576331"/>
                  </a:lnTo>
                  <a:lnTo>
                    <a:pt x="1928289" y="588497"/>
                  </a:lnTo>
                  <a:lnTo>
                    <a:pt x="1931993" y="600664"/>
                  </a:lnTo>
                  <a:lnTo>
                    <a:pt x="1935432" y="612831"/>
                  </a:lnTo>
                  <a:lnTo>
                    <a:pt x="1938607" y="625526"/>
                  </a:lnTo>
                  <a:lnTo>
                    <a:pt x="1941781" y="637958"/>
                  </a:lnTo>
                  <a:lnTo>
                    <a:pt x="1944691" y="650918"/>
                  </a:lnTo>
                  <a:lnTo>
                    <a:pt x="1947337" y="663613"/>
                  </a:lnTo>
                  <a:lnTo>
                    <a:pt x="1950247" y="676574"/>
                  </a:lnTo>
                  <a:lnTo>
                    <a:pt x="1952363" y="689798"/>
                  </a:lnTo>
                  <a:lnTo>
                    <a:pt x="1954744" y="703023"/>
                  </a:lnTo>
                  <a:lnTo>
                    <a:pt x="1956596" y="716248"/>
                  </a:lnTo>
                  <a:lnTo>
                    <a:pt x="1958448" y="729737"/>
                  </a:lnTo>
                  <a:lnTo>
                    <a:pt x="1960299" y="743490"/>
                  </a:lnTo>
                  <a:lnTo>
                    <a:pt x="1961622" y="757244"/>
                  </a:lnTo>
                  <a:lnTo>
                    <a:pt x="1962945" y="770998"/>
                  </a:lnTo>
                  <a:lnTo>
                    <a:pt x="1964268" y="785016"/>
                  </a:lnTo>
                  <a:lnTo>
                    <a:pt x="1965061" y="799034"/>
                  </a:lnTo>
                  <a:lnTo>
                    <a:pt x="1965855" y="813317"/>
                  </a:lnTo>
                  <a:lnTo>
                    <a:pt x="1966384" y="827599"/>
                  </a:lnTo>
                  <a:lnTo>
                    <a:pt x="1966649" y="842411"/>
                  </a:lnTo>
                  <a:lnTo>
                    <a:pt x="1966913" y="856958"/>
                  </a:lnTo>
                  <a:lnTo>
                    <a:pt x="1966913" y="871769"/>
                  </a:lnTo>
                  <a:lnTo>
                    <a:pt x="1966649" y="886581"/>
                  </a:lnTo>
                  <a:lnTo>
                    <a:pt x="1966120" y="901393"/>
                  </a:lnTo>
                  <a:lnTo>
                    <a:pt x="1965590" y="916733"/>
                  </a:lnTo>
                  <a:lnTo>
                    <a:pt x="1964797" y="931809"/>
                  </a:lnTo>
                  <a:lnTo>
                    <a:pt x="1964003" y="947150"/>
                  </a:lnTo>
                  <a:lnTo>
                    <a:pt x="1962416" y="962755"/>
                  </a:lnTo>
                  <a:lnTo>
                    <a:pt x="1961093" y="978360"/>
                  </a:lnTo>
                  <a:lnTo>
                    <a:pt x="1959506" y="994230"/>
                  </a:lnTo>
                  <a:lnTo>
                    <a:pt x="1957654" y="1010099"/>
                  </a:lnTo>
                  <a:lnTo>
                    <a:pt x="1955802" y="1026233"/>
                  </a:lnTo>
                  <a:lnTo>
                    <a:pt x="1953950" y="1038929"/>
                  </a:lnTo>
                  <a:lnTo>
                    <a:pt x="1952363" y="1051360"/>
                  </a:lnTo>
                  <a:lnTo>
                    <a:pt x="1950247" y="1064056"/>
                  </a:lnTo>
                  <a:lnTo>
                    <a:pt x="1947866" y="1076752"/>
                  </a:lnTo>
                  <a:lnTo>
                    <a:pt x="1944956" y="1089447"/>
                  </a:lnTo>
                  <a:lnTo>
                    <a:pt x="1942046" y="1101879"/>
                  </a:lnTo>
                  <a:lnTo>
                    <a:pt x="1938607" y="1114574"/>
                  </a:lnTo>
                  <a:lnTo>
                    <a:pt x="1935167" y="1127005"/>
                  </a:lnTo>
                  <a:lnTo>
                    <a:pt x="1931199" y="1139701"/>
                  </a:lnTo>
                  <a:lnTo>
                    <a:pt x="1927231" y="1152132"/>
                  </a:lnTo>
                  <a:lnTo>
                    <a:pt x="1922998" y="1164828"/>
                  </a:lnTo>
                  <a:lnTo>
                    <a:pt x="1918501" y="1177524"/>
                  </a:lnTo>
                  <a:lnTo>
                    <a:pt x="1913210" y="1189955"/>
                  </a:lnTo>
                  <a:lnTo>
                    <a:pt x="1908448" y="1202386"/>
                  </a:lnTo>
                  <a:lnTo>
                    <a:pt x="1903157" y="1214817"/>
                  </a:lnTo>
                  <a:lnTo>
                    <a:pt x="1897866" y="1227513"/>
                  </a:lnTo>
                  <a:lnTo>
                    <a:pt x="1892311" y="1239944"/>
                  </a:lnTo>
                  <a:lnTo>
                    <a:pt x="1886491" y="1252111"/>
                  </a:lnTo>
                  <a:lnTo>
                    <a:pt x="1880142" y="1264806"/>
                  </a:lnTo>
                  <a:lnTo>
                    <a:pt x="1874321" y="1276973"/>
                  </a:lnTo>
                  <a:lnTo>
                    <a:pt x="1861359" y="1301571"/>
                  </a:lnTo>
                  <a:lnTo>
                    <a:pt x="1847867" y="1325904"/>
                  </a:lnTo>
                  <a:lnTo>
                    <a:pt x="1834110" y="1350238"/>
                  </a:lnTo>
                  <a:lnTo>
                    <a:pt x="1819825" y="1374306"/>
                  </a:lnTo>
                  <a:lnTo>
                    <a:pt x="1805274" y="1397846"/>
                  </a:lnTo>
                  <a:lnTo>
                    <a:pt x="1790195" y="1421386"/>
                  </a:lnTo>
                  <a:lnTo>
                    <a:pt x="1774851" y="1444662"/>
                  </a:lnTo>
                  <a:lnTo>
                    <a:pt x="1759772" y="1467673"/>
                  </a:lnTo>
                  <a:lnTo>
                    <a:pt x="1744164" y="1490154"/>
                  </a:lnTo>
                  <a:lnTo>
                    <a:pt x="1728820" y="1512636"/>
                  </a:lnTo>
                  <a:lnTo>
                    <a:pt x="1697868" y="1556278"/>
                  </a:lnTo>
                  <a:lnTo>
                    <a:pt x="1667974" y="1598332"/>
                  </a:lnTo>
                  <a:lnTo>
                    <a:pt x="1639403" y="1638535"/>
                  </a:lnTo>
                  <a:lnTo>
                    <a:pt x="1625647" y="1658108"/>
                  </a:lnTo>
                  <a:lnTo>
                    <a:pt x="1612419" y="1676887"/>
                  </a:lnTo>
                  <a:lnTo>
                    <a:pt x="1599985" y="1695401"/>
                  </a:lnTo>
                  <a:lnTo>
                    <a:pt x="1587816" y="1713387"/>
                  </a:lnTo>
                  <a:lnTo>
                    <a:pt x="1576705" y="1730843"/>
                  </a:lnTo>
                  <a:lnTo>
                    <a:pt x="1566388" y="1748035"/>
                  </a:lnTo>
                  <a:lnTo>
                    <a:pt x="1607393" y="2062253"/>
                  </a:lnTo>
                  <a:lnTo>
                    <a:pt x="1556070" y="2077329"/>
                  </a:lnTo>
                  <a:lnTo>
                    <a:pt x="1479087" y="2100605"/>
                  </a:lnTo>
                  <a:lnTo>
                    <a:pt x="1371681" y="2133931"/>
                  </a:lnTo>
                  <a:lnTo>
                    <a:pt x="1245491" y="2173076"/>
                  </a:lnTo>
                  <a:lnTo>
                    <a:pt x="1113217" y="2214601"/>
                  </a:lnTo>
                  <a:lnTo>
                    <a:pt x="986499" y="2254804"/>
                  </a:lnTo>
                  <a:lnTo>
                    <a:pt x="877241" y="2289188"/>
                  </a:lnTo>
                  <a:lnTo>
                    <a:pt x="797347" y="2314844"/>
                  </a:lnTo>
                  <a:lnTo>
                    <a:pt x="772480" y="2323043"/>
                  </a:lnTo>
                  <a:lnTo>
                    <a:pt x="759252" y="2327275"/>
                  </a:lnTo>
                  <a:lnTo>
                    <a:pt x="710046" y="2094521"/>
                  </a:lnTo>
                  <a:lnTo>
                    <a:pt x="701846" y="2097431"/>
                  </a:lnTo>
                  <a:lnTo>
                    <a:pt x="680153" y="2105630"/>
                  </a:lnTo>
                  <a:lnTo>
                    <a:pt x="664544" y="2110920"/>
                  </a:lnTo>
                  <a:lnTo>
                    <a:pt x="646820" y="2117003"/>
                  </a:lnTo>
                  <a:lnTo>
                    <a:pt x="626978" y="2123351"/>
                  </a:lnTo>
                  <a:lnTo>
                    <a:pt x="605550" y="2129699"/>
                  </a:lnTo>
                  <a:lnTo>
                    <a:pt x="582799" y="2136576"/>
                  </a:lnTo>
                  <a:lnTo>
                    <a:pt x="559254" y="2142923"/>
                  </a:lnTo>
                  <a:lnTo>
                    <a:pt x="535180" y="2149007"/>
                  </a:lnTo>
                  <a:lnTo>
                    <a:pt x="523011" y="2151652"/>
                  </a:lnTo>
                  <a:lnTo>
                    <a:pt x="511107" y="2154297"/>
                  </a:lnTo>
                  <a:lnTo>
                    <a:pt x="498937" y="2156413"/>
                  </a:lnTo>
                  <a:lnTo>
                    <a:pt x="486768" y="2158793"/>
                  </a:lnTo>
                  <a:lnTo>
                    <a:pt x="475128" y="2160644"/>
                  </a:lnTo>
                  <a:lnTo>
                    <a:pt x="463488" y="2162496"/>
                  </a:lnTo>
                  <a:lnTo>
                    <a:pt x="452112" y="2163554"/>
                  </a:lnTo>
                  <a:lnTo>
                    <a:pt x="441001" y="2164612"/>
                  </a:lnTo>
                  <a:lnTo>
                    <a:pt x="430419" y="2165141"/>
                  </a:lnTo>
                  <a:lnTo>
                    <a:pt x="420102" y="2165141"/>
                  </a:lnTo>
                  <a:lnTo>
                    <a:pt x="410049" y="2164876"/>
                  </a:lnTo>
                  <a:lnTo>
                    <a:pt x="400261" y="2164083"/>
                  </a:lnTo>
                  <a:lnTo>
                    <a:pt x="391002" y="2162760"/>
                  </a:lnTo>
                  <a:lnTo>
                    <a:pt x="382272" y="2160644"/>
                  </a:lnTo>
                  <a:lnTo>
                    <a:pt x="373806" y="2158264"/>
                  </a:lnTo>
                  <a:lnTo>
                    <a:pt x="365870" y="2155355"/>
                  </a:lnTo>
                  <a:lnTo>
                    <a:pt x="357933" y="2151916"/>
                  </a:lnTo>
                  <a:lnTo>
                    <a:pt x="350790" y="2148213"/>
                  </a:lnTo>
                  <a:lnTo>
                    <a:pt x="343648" y="2144246"/>
                  </a:lnTo>
                  <a:lnTo>
                    <a:pt x="337034" y="2139749"/>
                  </a:lnTo>
                  <a:lnTo>
                    <a:pt x="330685" y="2135253"/>
                  </a:lnTo>
                  <a:lnTo>
                    <a:pt x="324600" y="2129963"/>
                  </a:lnTo>
                  <a:lnTo>
                    <a:pt x="319045" y="2124938"/>
                  </a:lnTo>
                  <a:lnTo>
                    <a:pt x="313489" y="2119384"/>
                  </a:lnTo>
                  <a:lnTo>
                    <a:pt x="308463" y="2114094"/>
                  </a:lnTo>
                  <a:lnTo>
                    <a:pt x="303966" y="2108539"/>
                  </a:lnTo>
                  <a:lnTo>
                    <a:pt x="299468" y="2102456"/>
                  </a:lnTo>
                  <a:lnTo>
                    <a:pt x="295500" y="2096902"/>
                  </a:lnTo>
                  <a:lnTo>
                    <a:pt x="291796" y="2091083"/>
                  </a:lnTo>
                  <a:lnTo>
                    <a:pt x="288357" y="2085264"/>
                  </a:lnTo>
                  <a:lnTo>
                    <a:pt x="285183" y="2079445"/>
                  </a:lnTo>
                  <a:lnTo>
                    <a:pt x="282537" y="2073891"/>
                  </a:lnTo>
                  <a:lnTo>
                    <a:pt x="279892" y="2068336"/>
                  </a:lnTo>
                  <a:lnTo>
                    <a:pt x="277511" y="2062782"/>
                  </a:lnTo>
                  <a:lnTo>
                    <a:pt x="275394" y="2057757"/>
                  </a:lnTo>
                  <a:lnTo>
                    <a:pt x="273807" y="2052467"/>
                  </a:lnTo>
                  <a:lnTo>
                    <a:pt x="272220" y="2047706"/>
                  </a:lnTo>
                  <a:lnTo>
                    <a:pt x="271162" y="2042945"/>
                  </a:lnTo>
                  <a:lnTo>
                    <a:pt x="270103" y="2038713"/>
                  </a:lnTo>
                  <a:lnTo>
                    <a:pt x="269574" y="2035275"/>
                  </a:lnTo>
                  <a:lnTo>
                    <a:pt x="269310" y="2031572"/>
                  </a:lnTo>
                  <a:lnTo>
                    <a:pt x="269045" y="2028398"/>
                  </a:lnTo>
                  <a:lnTo>
                    <a:pt x="269045" y="2025489"/>
                  </a:lnTo>
                  <a:lnTo>
                    <a:pt x="269310" y="2022050"/>
                  </a:lnTo>
                  <a:lnTo>
                    <a:pt x="270632" y="2013851"/>
                  </a:lnTo>
                  <a:lnTo>
                    <a:pt x="272484" y="2004329"/>
                  </a:lnTo>
                  <a:lnTo>
                    <a:pt x="274865" y="1993749"/>
                  </a:lnTo>
                  <a:lnTo>
                    <a:pt x="280156" y="1969680"/>
                  </a:lnTo>
                  <a:lnTo>
                    <a:pt x="282802" y="1957249"/>
                  </a:lnTo>
                  <a:lnTo>
                    <a:pt x="284918" y="1944289"/>
                  </a:lnTo>
                  <a:lnTo>
                    <a:pt x="285712" y="1937677"/>
                  </a:lnTo>
                  <a:lnTo>
                    <a:pt x="286770" y="1931329"/>
                  </a:lnTo>
                  <a:lnTo>
                    <a:pt x="287034" y="1924981"/>
                  </a:lnTo>
                  <a:lnTo>
                    <a:pt x="287299" y="1918633"/>
                  </a:lnTo>
                  <a:lnTo>
                    <a:pt x="287564" y="1912285"/>
                  </a:lnTo>
                  <a:lnTo>
                    <a:pt x="287299" y="1906202"/>
                  </a:lnTo>
                  <a:lnTo>
                    <a:pt x="286770" y="1900383"/>
                  </a:lnTo>
                  <a:lnTo>
                    <a:pt x="285712" y="1894564"/>
                  </a:lnTo>
                  <a:lnTo>
                    <a:pt x="284654" y="1889010"/>
                  </a:lnTo>
                  <a:lnTo>
                    <a:pt x="283066" y="1883985"/>
                  </a:lnTo>
                  <a:lnTo>
                    <a:pt x="280950" y="1878695"/>
                  </a:lnTo>
                  <a:lnTo>
                    <a:pt x="278569" y="1873934"/>
                  </a:lnTo>
                  <a:lnTo>
                    <a:pt x="275659" y="1869438"/>
                  </a:lnTo>
                  <a:lnTo>
                    <a:pt x="272220" y="1865735"/>
                  </a:lnTo>
                  <a:lnTo>
                    <a:pt x="268781" y="1862032"/>
                  </a:lnTo>
                  <a:lnTo>
                    <a:pt x="264283" y="1858593"/>
                  </a:lnTo>
                  <a:lnTo>
                    <a:pt x="235712" y="1840343"/>
                  </a:lnTo>
                  <a:lnTo>
                    <a:pt x="215077" y="1826854"/>
                  </a:lnTo>
                  <a:lnTo>
                    <a:pt x="198146" y="1816274"/>
                  </a:lnTo>
                  <a:lnTo>
                    <a:pt x="194443" y="1807017"/>
                  </a:lnTo>
                  <a:lnTo>
                    <a:pt x="191004" y="1797231"/>
                  </a:lnTo>
                  <a:lnTo>
                    <a:pt x="187300" y="1785064"/>
                  </a:lnTo>
                  <a:lnTo>
                    <a:pt x="185448" y="1778981"/>
                  </a:lnTo>
                  <a:lnTo>
                    <a:pt x="184125" y="1772369"/>
                  </a:lnTo>
                  <a:lnTo>
                    <a:pt x="182803" y="1766285"/>
                  </a:lnTo>
                  <a:lnTo>
                    <a:pt x="182009" y="1759937"/>
                  </a:lnTo>
                  <a:lnTo>
                    <a:pt x="181744" y="1754383"/>
                  </a:lnTo>
                  <a:lnTo>
                    <a:pt x="181744" y="1749093"/>
                  </a:lnTo>
                  <a:lnTo>
                    <a:pt x="182009" y="1746977"/>
                  </a:lnTo>
                  <a:lnTo>
                    <a:pt x="182538" y="1744597"/>
                  </a:lnTo>
                  <a:lnTo>
                    <a:pt x="183067" y="1742745"/>
                  </a:lnTo>
                  <a:lnTo>
                    <a:pt x="183861" y="1740629"/>
                  </a:lnTo>
                  <a:lnTo>
                    <a:pt x="186242" y="1737191"/>
                  </a:lnTo>
                  <a:lnTo>
                    <a:pt x="188623" y="1734017"/>
                  </a:lnTo>
                  <a:lnTo>
                    <a:pt x="191797" y="1730579"/>
                  </a:lnTo>
                  <a:lnTo>
                    <a:pt x="194707" y="1727140"/>
                  </a:lnTo>
                  <a:lnTo>
                    <a:pt x="201586" y="1720792"/>
                  </a:lnTo>
                  <a:lnTo>
                    <a:pt x="208199" y="1714445"/>
                  </a:lnTo>
                  <a:lnTo>
                    <a:pt x="214548" y="1709155"/>
                  </a:lnTo>
                  <a:lnTo>
                    <a:pt x="219310" y="1704394"/>
                  </a:lnTo>
                  <a:lnTo>
                    <a:pt x="220897" y="1702542"/>
                  </a:lnTo>
                  <a:lnTo>
                    <a:pt x="221691" y="1700691"/>
                  </a:lnTo>
                  <a:lnTo>
                    <a:pt x="222220" y="1699369"/>
                  </a:lnTo>
                  <a:lnTo>
                    <a:pt x="221956" y="1698840"/>
                  </a:lnTo>
                  <a:lnTo>
                    <a:pt x="221691" y="1698311"/>
                  </a:lnTo>
                  <a:lnTo>
                    <a:pt x="220104" y="1697253"/>
                  </a:lnTo>
                  <a:lnTo>
                    <a:pt x="216929" y="1695666"/>
                  </a:lnTo>
                  <a:lnTo>
                    <a:pt x="207141" y="1691169"/>
                  </a:lnTo>
                  <a:lnTo>
                    <a:pt x="193914" y="1686144"/>
                  </a:lnTo>
                  <a:lnTo>
                    <a:pt x="178834" y="1680061"/>
                  </a:lnTo>
                  <a:lnTo>
                    <a:pt x="163491" y="1674242"/>
                  </a:lnTo>
                  <a:lnTo>
                    <a:pt x="148940" y="1668158"/>
                  </a:lnTo>
                  <a:lnTo>
                    <a:pt x="137300" y="1663133"/>
                  </a:lnTo>
                  <a:lnTo>
                    <a:pt x="132803" y="1661282"/>
                  </a:lnTo>
                  <a:lnTo>
                    <a:pt x="129628" y="1659166"/>
                  </a:lnTo>
                  <a:lnTo>
                    <a:pt x="128570" y="1658372"/>
                  </a:lnTo>
                  <a:lnTo>
                    <a:pt x="127248" y="1657314"/>
                  </a:lnTo>
                  <a:lnTo>
                    <a:pt x="124602" y="1654140"/>
                  </a:lnTo>
                  <a:lnTo>
                    <a:pt x="122221" y="1649908"/>
                  </a:lnTo>
                  <a:lnTo>
                    <a:pt x="119576" y="1645147"/>
                  </a:lnTo>
                  <a:lnTo>
                    <a:pt x="116930" y="1639593"/>
                  </a:lnTo>
                  <a:lnTo>
                    <a:pt x="115078" y="1633774"/>
                  </a:lnTo>
                  <a:lnTo>
                    <a:pt x="112697" y="1627162"/>
                  </a:lnTo>
                  <a:lnTo>
                    <a:pt x="111375" y="1620814"/>
                  </a:lnTo>
                  <a:lnTo>
                    <a:pt x="110052" y="1613937"/>
                  </a:lnTo>
                  <a:lnTo>
                    <a:pt x="109258" y="1607589"/>
                  </a:lnTo>
                  <a:lnTo>
                    <a:pt x="108994" y="1601506"/>
                  </a:lnTo>
                  <a:lnTo>
                    <a:pt x="109258" y="1595158"/>
                  </a:lnTo>
                  <a:lnTo>
                    <a:pt x="109523" y="1592513"/>
                  </a:lnTo>
                  <a:lnTo>
                    <a:pt x="110052" y="1589868"/>
                  </a:lnTo>
                  <a:lnTo>
                    <a:pt x="110846" y="1587488"/>
                  </a:lnTo>
                  <a:lnTo>
                    <a:pt x="111639" y="1585107"/>
                  </a:lnTo>
                  <a:lnTo>
                    <a:pt x="112697" y="1582992"/>
                  </a:lnTo>
                  <a:lnTo>
                    <a:pt x="114285" y="1581140"/>
                  </a:lnTo>
                  <a:lnTo>
                    <a:pt x="115607" y="1579553"/>
                  </a:lnTo>
                  <a:lnTo>
                    <a:pt x="117195" y="1578231"/>
                  </a:lnTo>
                  <a:lnTo>
                    <a:pt x="120898" y="1575321"/>
                  </a:lnTo>
                  <a:lnTo>
                    <a:pt x="124338" y="1572412"/>
                  </a:lnTo>
                  <a:lnTo>
                    <a:pt x="127512" y="1569502"/>
                  </a:lnTo>
                  <a:lnTo>
                    <a:pt x="130158" y="1566328"/>
                  </a:lnTo>
                  <a:lnTo>
                    <a:pt x="132803" y="1563155"/>
                  </a:lnTo>
                  <a:lnTo>
                    <a:pt x="134655" y="1560245"/>
                  </a:lnTo>
                  <a:lnTo>
                    <a:pt x="136771" y="1556807"/>
                  </a:lnTo>
                  <a:lnTo>
                    <a:pt x="138094" y="1553368"/>
                  </a:lnTo>
                  <a:lnTo>
                    <a:pt x="139417" y="1549930"/>
                  </a:lnTo>
                  <a:lnTo>
                    <a:pt x="140475" y="1546756"/>
                  </a:lnTo>
                  <a:lnTo>
                    <a:pt x="141004" y="1543318"/>
                  </a:lnTo>
                  <a:lnTo>
                    <a:pt x="141004" y="1539879"/>
                  </a:lnTo>
                  <a:lnTo>
                    <a:pt x="141004" y="1536705"/>
                  </a:lnTo>
                  <a:lnTo>
                    <a:pt x="140475" y="1533531"/>
                  </a:lnTo>
                  <a:lnTo>
                    <a:pt x="139417" y="1530093"/>
                  </a:lnTo>
                  <a:lnTo>
                    <a:pt x="138359" y="1526919"/>
                  </a:lnTo>
                  <a:lnTo>
                    <a:pt x="136771" y="1524010"/>
                  </a:lnTo>
                  <a:lnTo>
                    <a:pt x="134655" y="1521100"/>
                  </a:lnTo>
                  <a:lnTo>
                    <a:pt x="132539" y="1518455"/>
                  </a:lnTo>
                  <a:lnTo>
                    <a:pt x="129628" y="1515546"/>
                  </a:lnTo>
                  <a:lnTo>
                    <a:pt x="126718" y="1512901"/>
                  </a:lnTo>
                  <a:lnTo>
                    <a:pt x="123279" y="1510520"/>
                  </a:lnTo>
                  <a:lnTo>
                    <a:pt x="119576" y="1508404"/>
                  </a:lnTo>
                  <a:lnTo>
                    <a:pt x="115343" y="1506289"/>
                  </a:lnTo>
                  <a:lnTo>
                    <a:pt x="110581" y="1504702"/>
                  </a:lnTo>
                  <a:lnTo>
                    <a:pt x="105555" y="1502850"/>
                  </a:lnTo>
                  <a:lnTo>
                    <a:pt x="100264" y="1501792"/>
                  </a:lnTo>
                  <a:lnTo>
                    <a:pt x="94179" y="1500734"/>
                  </a:lnTo>
                  <a:lnTo>
                    <a:pt x="88094" y="1499676"/>
                  </a:lnTo>
                  <a:lnTo>
                    <a:pt x="81481" y="1499147"/>
                  </a:lnTo>
                  <a:lnTo>
                    <a:pt x="74338" y="1498883"/>
                  </a:lnTo>
                  <a:lnTo>
                    <a:pt x="66666" y="1498883"/>
                  </a:lnTo>
                  <a:lnTo>
                    <a:pt x="60846" y="1498883"/>
                  </a:lnTo>
                  <a:lnTo>
                    <a:pt x="55026" y="1498354"/>
                  </a:lnTo>
                  <a:lnTo>
                    <a:pt x="49735" y="1497560"/>
                  </a:lnTo>
                  <a:lnTo>
                    <a:pt x="44709" y="1496238"/>
                  </a:lnTo>
                  <a:lnTo>
                    <a:pt x="39947" y="1494386"/>
                  </a:lnTo>
                  <a:lnTo>
                    <a:pt x="35449" y="1492270"/>
                  </a:lnTo>
                  <a:lnTo>
                    <a:pt x="31217" y="1489625"/>
                  </a:lnTo>
                  <a:lnTo>
                    <a:pt x="27248" y="1486981"/>
                  </a:lnTo>
                  <a:lnTo>
                    <a:pt x="23545" y="1483807"/>
                  </a:lnTo>
                  <a:lnTo>
                    <a:pt x="20106" y="1480368"/>
                  </a:lnTo>
                  <a:lnTo>
                    <a:pt x="17196" y="1476665"/>
                  </a:lnTo>
                  <a:lnTo>
                    <a:pt x="14286" y="1472962"/>
                  </a:lnTo>
                  <a:lnTo>
                    <a:pt x="11640" y="1468995"/>
                  </a:lnTo>
                  <a:lnTo>
                    <a:pt x="9524" y="1464499"/>
                  </a:lnTo>
                  <a:lnTo>
                    <a:pt x="7407" y="1460002"/>
                  </a:lnTo>
                  <a:lnTo>
                    <a:pt x="5820" y="1455506"/>
                  </a:lnTo>
                  <a:lnTo>
                    <a:pt x="4233" y="1450745"/>
                  </a:lnTo>
                  <a:lnTo>
                    <a:pt x="2910" y="1445720"/>
                  </a:lnTo>
                  <a:lnTo>
                    <a:pt x="1852" y="1440959"/>
                  </a:lnTo>
                  <a:lnTo>
                    <a:pt x="1058" y="1435669"/>
                  </a:lnTo>
                  <a:lnTo>
                    <a:pt x="529" y="1430643"/>
                  </a:lnTo>
                  <a:lnTo>
                    <a:pt x="265" y="1425354"/>
                  </a:lnTo>
                  <a:lnTo>
                    <a:pt x="0" y="1420328"/>
                  </a:lnTo>
                  <a:lnTo>
                    <a:pt x="0" y="1415303"/>
                  </a:lnTo>
                  <a:lnTo>
                    <a:pt x="265" y="1410278"/>
                  </a:lnTo>
                  <a:lnTo>
                    <a:pt x="794" y="1405252"/>
                  </a:lnTo>
                  <a:lnTo>
                    <a:pt x="1323" y="1400227"/>
                  </a:lnTo>
                  <a:lnTo>
                    <a:pt x="2116" y="1395466"/>
                  </a:lnTo>
                  <a:lnTo>
                    <a:pt x="2910" y="1390705"/>
                  </a:lnTo>
                  <a:lnTo>
                    <a:pt x="4233" y="1386209"/>
                  </a:lnTo>
                  <a:lnTo>
                    <a:pt x="5556" y="1381977"/>
                  </a:lnTo>
                  <a:lnTo>
                    <a:pt x="6878" y="1377745"/>
                  </a:lnTo>
                  <a:lnTo>
                    <a:pt x="11640" y="1365843"/>
                  </a:lnTo>
                  <a:lnTo>
                    <a:pt x="19048" y="1349444"/>
                  </a:lnTo>
                  <a:lnTo>
                    <a:pt x="39947" y="1303687"/>
                  </a:lnTo>
                  <a:lnTo>
                    <a:pt x="65608" y="1245763"/>
                  </a:lnTo>
                  <a:lnTo>
                    <a:pt x="79629" y="1214288"/>
                  </a:lnTo>
                  <a:lnTo>
                    <a:pt x="93650" y="1182020"/>
                  </a:lnTo>
                  <a:lnTo>
                    <a:pt x="107406" y="1149487"/>
                  </a:lnTo>
                  <a:lnTo>
                    <a:pt x="120634" y="1117484"/>
                  </a:lnTo>
                  <a:lnTo>
                    <a:pt x="133068" y="1086802"/>
                  </a:lnTo>
                  <a:lnTo>
                    <a:pt x="138623" y="1072255"/>
                  </a:lnTo>
                  <a:lnTo>
                    <a:pt x="143914" y="1057973"/>
                  </a:lnTo>
                  <a:lnTo>
                    <a:pt x="148411" y="1044748"/>
                  </a:lnTo>
                  <a:lnTo>
                    <a:pt x="152909" y="1031788"/>
                  </a:lnTo>
                  <a:lnTo>
                    <a:pt x="156612" y="1019886"/>
                  </a:lnTo>
                  <a:lnTo>
                    <a:pt x="159787" y="1009041"/>
                  </a:lnTo>
                  <a:lnTo>
                    <a:pt x="162168" y="999255"/>
                  </a:lnTo>
                  <a:lnTo>
                    <a:pt x="164020" y="990527"/>
                  </a:lnTo>
                  <a:lnTo>
                    <a:pt x="164813" y="982857"/>
                  </a:lnTo>
                  <a:lnTo>
                    <a:pt x="165078" y="979683"/>
                  </a:lnTo>
                  <a:lnTo>
                    <a:pt x="165078" y="976509"/>
                  </a:lnTo>
                  <a:lnTo>
                    <a:pt x="164549" y="965929"/>
                  </a:lnTo>
                  <a:lnTo>
                    <a:pt x="163755" y="956143"/>
                  </a:lnTo>
                  <a:lnTo>
                    <a:pt x="162697" y="947944"/>
                  </a:lnTo>
                  <a:lnTo>
                    <a:pt x="161374" y="940273"/>
                  </a:lnTo>
                  <a:lnTo>
                    <a:pt x="160051" y="933396"/>
                  </a:lnTo>
                  <a:lnTo>
                    <a:pt x="158729" y="927578"/>
                  </a:lnTo>
                  <a:lnTo>
                    <a:pt x="157141" y="922288"/>
                  </a:lnTo>
                  <a:lnTo>
                    <a:pt x="155554" y="917527"/>
                  </a:lnTo>
                  <a:lnTo>
                    <a:pt x="152380" y="908799"/>
                  </a:lnTo>
                  <a:lnTo>
                    <a:pt x="149999" y="900864"/>
                  </a:lnTo>
                  <a:lnTo>
                    <a:pt x="148940" y="897425"/>
                  </a:lnTo>
                  <a:lnTo>
                    <a:pt x="148147" y="893458"/>
                  </a:lnTo>
                  <a:lnTo>
                    <a:pt x="147618" y="889226"/>
                  </a:lnTo>
                  <a:lnTo>
                    <a:pt x="147353" y="884730"/>
                  </a:lnTo>
                  <a:lnTo>
                    <a:pt x="147618" y="861190"/>
                  </a:lnTo>
                  <a:lnTo>
                    <a:pt x="148411" y="837385"/>
                  </a:lnTo>
                  <a:lnTo>
                    <a:pt x="149734" y="814374"/>
                  </a:lnTo>
                  <a:lnTo>
                    <a:pt x="151321" y="791364"/>
                  </a:lnTo>
                  <a:lnTo>
                    <a:pt x="153438" y="768617"/>
                  </a:lnTo>
                  <a:lnTo>
                    <a:pt x="156083" y="745871"/>
                  </a:lnTo>
                  <a:lnTo>
                    <a:pt x="159258" y="723653"/>
                  </a:lnTo>
                  <a:lnTo>
                    <a:pt x="162697" y="701700"/>
                  </a:lnTo>
                  <a:lnTo>
                    <a:pt x="166665" y="679747"/>
                  </a:lnTo>
                  <a:lnTo>
                    <a:pt x="171163" y="657795"/>
                  </a:lnTo>
                  <a:lnTo>
                    <a:pt x="176189" y="636371"/>
                  </a:lnTo>
                  <a:lnTo>
                    <a:pt x="181744" y="615476"/>
                  </a:lnTo>
                  <a:lnTo>
                    <a:pt x="187300" y="594316"/>
                  </a:lnTo>
                  <a:lnTo>
                    <a:pt x="193649" y="573686"/>
                  </a:lnTo>
                  <a:lnTo>
                    <a:pt x="200263" y="553320"/>
                  </a:lnTo>
                  <a:lnTo>
                    <a:pt x="207406" y="533218"/>
                  </a:lnTo>
                  <a:lnTo>
                    <a:pt x="215077" y="513117"/>
                  </a:lnTo>
                  <a:lnTo>
                    <a:pt x="223014" y="493809"/>
                  </a:lnTo>
                  <a:lnTo>
                    <a:pt x="231215" y="474501"/>
                  </a:lnTo>
                  <a:lnTo>
                    <a:pt x="239945" y="455457"/>
                  </a:lnTo>
                  <a:lnTo>
                    <a:pt x="249204" y="436943"/>
                  </a:lnTo>
                  <a:lnTo>
                    <a:pt x="259257" y="418428"/>
                  </a:lnTo>
                  <a:lnTo>
                    <a:pt x="269045" y="400443"/>
                  </a:lnTo>
                  <a:lnTo>
                    <a:pt x="279627" y="382722"/>
                  </a:lnTo>
                  <a:lnTo>
                    <a:pt x="290209" y="365265"/>
                  </a:lnTo>
                  <a:lnTo>
                    <a:pt x="301585" y="348073"/>
                  </a:lnTo>
                  <a:lnTo>
                    <a:pt x="313225" y="331410"/>
                  </a:lnTo>
                  <a:lnTo>
                    <a:pt x="325394" y="315011"/>
                  </a:lnTo>
                  <a:lnTo>
                    <a:pt x="337828" y="299142"/>
                  </a:lnTo>
                  <a:lnTo>
                    <a:pt x="350261" y="283272"/>
                  </a:lnTo>
                  <a:lnTo>
                    <a:pt x="363489" y="267932"/>
                  </a:lnTo>
                  <a:lnTo>
                    <a:pt x="376981" y="252856"/>
                  </a:lnTo>
                  <a:lnTo>
                    <a:pt x="391002" y="238044"/>
                  </a:lnTo>
                  <a:lnTo>
                    <a:pt x="405552" y="224026"/>
                  </a:lnTo>
                  <a:lnTo>
                    <a:pt x="420102" y="210008"/>
                  </a:lnTo>
                  <a:lnTo>
                    <a:pt x="434917" y="196519"/>
                  </a:lnTo>
                  <a:lnTo>
                    <a:pt x="450261" y="183558"/>
                  </a:lnTo>
                  <a:lnTo>
                    <a:pt x="466133" y="171127"/>
                  </a:lnTo>
                  <a:lnTo>
                    <a:pt x="482006" y="158696"/>
                  </a:lnTo>
                  <a:lnTo>
                    <a:pt x="498673" y="146794"/>
                  </a:lnTo>
                  <a:lnTo>
                    <a:pt x="515339" y="135421"/>
                  </a:lnTo>
                  <a:lnTo>
                    <a:pt x="532270" y="124312"/>
                  </a:lnTo>
                  <a:lnTo>
                    <a:pt x="549731" y="113732"/>
                  </a:lnTo>
                  <a:lnTo>
                    <a:pt x="567455" y="103681"/>
                  </a:lnTo>
                  <a:lnTo>
                    <a:pt x="585709" y="93895"/>
                  </a:lnTo>
                  <a:lnTo>
                    <a:pt x="603963" y="84638"/>
                  </a:lnTo>
                  <a:lnTo>
                    <a:pt x="622746" y="75645"/>
                  </a:lnTo>
                  <a:lnTo>
                    <a:pt x="641793" y="67446"/>
                  </a:lnTo>
                  <a:lnTo>
                    <a:pt x="661105" y="59247"/>
                  </a:lnTo>
                  <a:lnTo>
                    <a:pt x="680946" y="51841"/>
                  </a:lnTo>
                  <a:lnTo>
                    <a:pt x="700787" y="44964"/>
                  </a:lnTo>
                  <a:lnTo>
                    <a:pt x="721157" y="38616"/>
                  </a:lnTo>
                  <a:lnTo>
                    <a:pt x="741528" y="32533"/>
                  </a:lnTo>
                  <a:lnTo>
                    <a:pt x="762427" y="26978"/>
                  </a:lnTo>
                  <a:lnTo>
                    <a:pt x="783326" y="21953"/>
                  </a:lnTo>
                  <a:lnTo>
                    <a:pt x="805019" y="17457"/>
                  </a:lnTo>
                  <a:lnTo>
                    <a:pt x="826712" y="13489"/>
                  </a:lnTo>
                  <a:lnTo>
                    <a:pt x="848405" y="9786"/>
                  </a:lnTo>
                  <a:lnTo>
                    <a:pt x="870627" y="7141"/>
                  </a:lnTo>
                  <a:lnTo>
                    <a:pt x="893378" y="4497"/>
                  </a:lnTo>
                  <a:lnTo>
                    <a:pt x="916129" y="2645"/>
                  </a:lnTo>
                  <a:lnTo>
                    <a:pt x="939145" y="1058"/>
                  </a:lnTo>
                  <a:lnTo>
                    <a:pt x="962425" y="265"/>
                  </a:lnTo>
                  <a:lnTo>
                    <a:pt x="986234" y="0"/>
                  </a:lnTo>
                  <a:close/>
                </a:path>
              </a:pathLst>
            </a:custGeom>
            <a:solidFill>
              <a:srgbClr val="09839B"/>
            </a:solidFill>
            <a:ln>
              <a:solidFill>
                <a:srgbClr val="609DA7"/>
              </a:solid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9" name="椭圆 18"/>
            <p:cNvSpPr/>
            <p:nvPr/>
          </p:nvSpPr>
          <p:spPr>
            <a:xfrm>
              <a:off x="9711363" y="2118492"/>
              <a:ext cx="914400" cy="914400"/>
            </a:xfrm>
            <a:prstGeom prst="ellipse">
              <a:avLst/>
            </a:prstGeom>
            <a:noFill/>
            <a:ln>
              <a:solidFill>
                <a:srgbClr val="0983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20" name="组合 19"/>
          <p:cNvGrpSpPr/>
          <p:nvPr/>
        </p:nvGrpSpPr>
        <p:grpSpPr>
          <a:xfrm>
            <a:off x="1402295" y="4248676"/>
            <a:ext cx="541277" cy="541277"/>
            <a:chOff x="11661169" y="1135083"/>
            <a:chExt cx="914400" cy="914400"/>
          </a:xfrm>
        </p:grpSpPr>
        <p:sp>
          <p:nvSpPr>
            <p:cNvPr id="21" name="KSO_Shape"/>
            <p:cNvSpPr/>
            <p:nvPr/>
          </p:nvSpPr>
          <p:spPr bwMode="auto">
            <a:xfrm>
              <a:off x="11818552" y="1292466"/>
              <a:ext cx="599634" cy="599634"/>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rgbClr val="179A4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22" name="椭圆 21"/>
            <p:cNvSpPr/>
            <p:nvPr/>
          </p:nvSpPr>
          <p:spPr>
            <a:xfrm>
              <a:off x="11661169" y="1135083"/>
              <a:ext cx="914400" cy="914400"/>
            </a:xfrm>
            <a:prstGeom prst="ellipse">
              <a:avLst/>
            </a:prstGeom>
            <a:noFill/>
            <a:ln>
              <a:solidFill>
                <a:srgbClr val="17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23" name="组合 22"/>
          <p:cNvGrpSpPr/>
          <p:nvPr/>
        </p:nvGrpSpPr>
        <p:grpSpPr>
          <a:xfrm>
            <a:off x="1402295" y="1341175"/>
            <a:ext cx="541277" cy="541277"/>
            <a:chOff x="13675582" y="2465383"/>
            <a:chExt cx="914400" cy="914400"/>
          </a:xfrm>
        </p:grpSpPr>
        <p:sp>
          <p:nvSpPr>
            <p:cNvPr id="24" name="KSO_Shape"/>
            <p:cNvSpPr/>
            <p:nvPr/>
          </p:nvSpPr>
          <p:spPr bwMode="auto">
            <a:xfrm>
              <a:off x="13832965" y="2715210"/>
              <a:ext cx="599634" cy="414747"/>
            </a:xfrm>
            <a:custGeom>
              <a:avLst/>
              <a:gdLst>
                <a:gd name="T0" fmla="*/ 1009661 w 2006600"/>
                <a:gd name="T1" fmla="*/ 391160 h 1387475"/>
                <a:gd name="T2" fmla="*/ 1011251 w 2006600"/>
                <a:gd name="T3" fmla="*/ 509270 h 1387475"/>
                <a:gd name="T4" fmla="*/ 1084401 w 2006600"/>
                <a:gd name="T5" fmla="*/ 630555 h 1387475"/>
                <a:gd name="T6" fmla="*/ 1213209 w 2006600"/>
                <a:gd name="T7" fmla="*/ 691833 h 1387475"/>
                <a:gd name="T8" fmla="*/ 1322616 w 2006600"/>
                <a:gd name="T9" fmla="*/ 683895 h 1387475"/>
                <a:gd name="T10" fmla="*/ 1373821 w 2006600"/>
                <a:gd name="T11" fmla="*/ 722948 h 1387475"/>
                <a:gd name="T12" fmla="*/ 1348695 w 2006600"/>
                <a:gd name="T13" fmla="*/ 830580 h 1387475"/>
                <a:gd name="T14" fmla="*/ 1289857 w 2006600"/>
                <a:gd name="T15" fmla="*/ 930276 h 1387475"/>
                <a:gd name="T16" fmla="*/ 1172499 w 2006600"/>
                <a:gd name="T17" fmla="*/ 1024573 h 1387475"/>
                <a:gd name="T18" fmla="*/ 1069135 w 2006600"/>
                <a:gd name="T19" fmla="*/ 1059498 h 1387475"/>
                <a:gd name="T20" fmla="*/ 955912 w 2006600"/>
                <a:gd name="T21" fmla="*/ 1062356 h 1387475"/>
                <a:gd name="T22" fmla="*/ 850321 w 2006600"/>
                <a:gd name="T23" fmla="*/ 1032511 h 1387475"/>
                <a:gd name="T24" fmla="*/ 740914 w 2006600"/>
                <a:gd name="T25" fmla="*/ 956628 h 1387475"/>
                <a:gd name="T26" fmla="*/ 664902 w 2006600"/>
                <a:gd name="T27" fmla="*/ 847408 h 1387475"/>
                <a:gd name="T28" fmla="*/ 634688 w 2006600"/>
                <a:gd name="T29" fmla="*/ 741998 h 1387475"/>
                <a:gd name="T30" fmla="*/ 637550 w 2006600"/>
                <a:gd name="T31" fmla="*/ 628968 h 1387475"/>
                <a:gd name="T32" fmla="*/ 672535 w 2006600"/>
                <a:gd name="T33" fmla="*/ 525780 h 1387475"/>
                <a:gd name="T34" fmla="*/ 767312 w 2006600"/>
                <a:gd name="T35" fmla="*/ 408623 h 1387475"/>
                <a:gd name="T36" fmla="*/ 867178 w 2006600"/>
                <a:gd name="T37" fmla="*/ 349885 h 1387475"/>
                <a:gd name="T38" fmla="*/ 974676 w 2006600"/>
                <a:gd name="T39" fmla="*/ 324803 h 1387475"/>
                <a:gd name="T40" fmla="*/ 889318 w 2006600"/>
                <a:gd name="T41" fmla="*/ 202109 h 1387475"/>
                <a:gd name="T42" fmla="*/ 752158 w 2006600"/>
                <a:gd name="T43" fmla="*/ 256364 h 1387475"/>
                <a:gd name="T44" fmla="*/ 637858 w 2006600"/>
                <a:gd name="T45" fmla="*/ 346155 h 1387475"/>
                <a:gd name="T46" fmla="*/ 553720 w 2006600"/>
                <a:gd name="T47" fmla="*/ 464501 h 1387475"/>
                <a:gd name="T48" fmla="*/ 506412 w 2006600"/>
                <a:gd name="T49" fmla="*/ 604740 h 1387475"/>
                <a:gd name="T50" fmla="*/ 502602 w 2006600"/>
                <a:gd name="T51" fmla="*/ 758304 h 1387475"/>
                <a:gd name="T52" fmla="*/ 543242 w 2006600"/>
                <a:gd name="T53" fmla="*/ 901399 h 1387475"/>
                <a:gd name="T54" fmla="*/ 621665 w 2006600"/>
                <a:gd name="T55" fmla="*/ 1023552 h 1387475"/>
                <a:gd name="T56" fmla="*/ 731203 w 2006600"/>
                <a:gd name="T57" fmla="*/ 1118737 h 1387475"/>
                <a:gd name="T58" fmla="*/ 865188 w 2006600"/>
                <a:gd name="T59" fmla="*/ 1179338 h 1387475"/>
                <a:gd name="T60" fmla="*/ 1016317 w 2006600"/>
                <a:gd name="T61" fmla="*/ 1198058 h 1387475"/>
                <a:gd name="T62" fmla="*/ 1164907 w 2006600"/>
                <a:gd name="T63" fmla="*/ 1171723 h 1387475"/>
                <a:gd name="T64" fmla="*/ 1295400 w 2006600"/>
                <a:gd name="T65" fmla="*/ 1105094 h 1387475"/>
                <a:gd name="T66" fmla="*/ 1400175 w 2006600"/>
                <a:gd name="T67" fmla="*/ 1005150 h 1387475"/>
                <a:gd name="T68" fmla="*/ 1473200 w 2006600"/>
                <a:gd name="T69" fmla="*/ 878554 h 1387475"/>
                <a:gd name="T70" fmla="*/ 1506537 w 2006600"/>
                <a:gd name="T71" fmla="*/ 732605 h 1387475"/>
                <a:gd name="T72" fmla="*/ 1495107 w 2006600"/>
                <a:gd name="T73" fmla="*/ 580309 h 1387475"/>
                <a:gd name="T74" fmla="*/ 1441133 w 2006600"/>
                <a:gd name="T75" fmla="*/ 442926 h 1387475"/>
                <a:gd name="T76" fmla="*/ 1351280 w 2006600"/>
                <a:gd name="T77" fmla="*/ 329022 h 1387475"/>
                <a:gd name="T78" fmla="*/ 1232853 w 2006600"/>
                <a:gd name="T79" fmla="*/ 244625 h 1387475"/>
                <a:gd name="T80" fmla="*/ 1092517 w 2006600"/>
                <a:gd name="T81" fmla="*/ 197349 h 1387475"/>
                <a:gd name="T82" fmla="*/ 1067117 w 2006600"/>
                <a:gd name="T83" fmla="*/ 2221 h 1387475"/>
                <a:gd name="T84" fmla="*/ 1316355 w 2006600"/>
                <a:gd name="T85" fmla="*/ 48227 h 1387475"/>
                <a:gd name="T86" fmla="*/ 1546543 w 2006600"/>
                <a:gd name="T87" fmla="*/ 149440 h 1387475"/>
                <a:gd name="T88" fmla="*/ 1745297 w 2006600"/>
                <a:gd name="T89" fmla="*/ 297611 h 1387475"/>
                <a:gd name="T90" fmla="*/ 1900555 w 2006600"/>
                <a:gd name="T91" fmla="*/ 485442 h 1387475"/>
                <a:gd name="T92" fmla="*/ 2000885 w 2006600"/>
                <a:gd name="T93" fmla="*/ 704684 h 1387475"/>
                <a:gd name="T94" fmla="*/ 1921510 w 2006600"/>
                <a:gd name="T95" fmla="*/ 911552 h 1387475"/>
                <a:gd name="T96" fmla="*/ 1774507 w 2006600"/>
                <a:gd name="T97" fmla="*/ 1088913 h 1387475"/>
                <a:gd name="T98" fmla="*/ 1582103 w 2006600"/>
                <a:gd name="T99" fmla="*/ 1231055 h 1387475"/>
                <a:gd name="T100" fmla="*/ 1356677 w 2006600"/>
                <a:gd name="T101" fmla="*/ 1331316 h 1387475"/>
                <a:gd name="T102" fmla="*/ 1109345 w 2006600"/>
                <a:gd name="T103" fmla="*/ 1382399 h 1387475"/>
                <a:gd name="T104" fmla="*/ 852805 w 2006600"/>
                <a:gd name="T105" fmla="*/ 1377639 h 1387475"/>
                <a:gd name="T106" fmla="*/ 611187 w 2006600"/>
                <a:gd name="T107" fmla="*/ 1317990 h 1387475"/>
                <a:gd name="T108" fmla="*/ 397510 w 2006600"/>
                <a:gd name="T109" fmla="*/ 1210114 h 1387475"/>
                <a:gd name="T110" fmla="*/ 216852 w 2006600"/>
                <a:gd name="T111" fmla="*/ 1061309 h 1387475"/>
                <a:gd name="T112" fmla="*/ 75882 w 2006600"/>
                <a:gd name="T113" fmla="*/ 879189 h 1387475"/>
                <a:gd name="T114" fmla="*/ 22225 w 2006600"/>
                <a:gd name="T115" fmla="*/ 666610 h 1387475"/>
                <a:gd name="T116" fmla="*/ 140970 w 2006600"/>
                <a:gd name="T117" fmla="*/ 451810 h 1387475"/>
                <a:gd name="T118" fmla="*/ 302260 w 2006600"/>
                <a:gd name="T119" fmla="*/ 270324 h 1387475"/>
                <a:gd name="T120" fmla="*/ 500380 w 2006600"/>
                <a:gd name="T121" fmla="*/ 128817 h 1387475"/>
                <a:gd name="T122" fmla="*/ 728980 w 2006600"/>
                <a:gd name="T123" fmla="*/ 36487 h 1387475"/>
                <a:gd name="T124" fmla="*/ 981393 w 2006600"/>
                <a:gd name="T125" fmla="*/ 317 h 1387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06600" h="1387475">
                  <a:moveTo>
                    <a:pt x="1003300" y="323850"/>
                  </a:moveTo>
                  <a:lnTo>
                    <a:pt x="1019520" y="324168"/>
                  </a:lnTo>
                  <a:lnTo>
                    <a:pt x="1035740" y="325120"/>
                  </a:lnTo>
                  <a:lnTo>
                    <a:pt x="1031924" y="332423"/>
                  </a:lnTo>
                  <a:lnTo>
                    <a:pt x="1028425" y="339090"/>
                  </a:lnTo>
                  <a:lnTo>
                    <a:pt x="1025245" y="346075"/>
                  </a:lnTo>
                  <a:lnTo>
                    <a:pt x="1022065" y="353378"/>
                  </a:lnTo>
                  <a:lnTo>
                    <a:pt x="1019202" y="360680"/>
                  </a:lnTo>
                  <a:lnTo>
                    <a:pt x="1016658" y="367983"/>
                  </a:lnTo>
                  <a:lnTo>
                    <a:pt x="1014113" y="375285"/>
                  </a:lnTo>
                  <a:lnTo>
                    <a:pt x="1011887" y="383223"/>
                  </a:lnTo>
                  <a:lnTo>
                    <a:pt x="1009661" y="391160"/>
                  </a:lnTo>
                  <a:lnTo>
                    <a:pt x="1008071" y="398780"/>
                  </a:lnTo>
                  <a:lnTo>
                    <a:pt x="1006480" y="406718"/>
                  </a:lnTo>
                  <a:lnTo>
                    <a:pt x="1005526" y="414655"/>
                  </a:lnTo>
                  <a:lnTo>
                    <a:pt x="1004572" y="422910"/>
                  </a:lnTo>
                  <a:lnTo>
                    <a:pt x="1003618" y="430848"/>
                  </a:lnTo>
                  <a:lnTo>
                    <a:pt x="1003300" y="439103"/>
                  </a:lnTo>
                  <a:lnTo>
                    <a:pt x="1003300" y="447358"/>
                  </a:lnTo>
                  <a:lnTo>
                    <a:pt x="1003618" y="460058"/>
                  </a:lnTo>
                  <a:lnTo>
                    <a:pt x="1004572" y="472758"/>
                  </a:lnTo>
                  <a:lnTo>
                    <a:pt x="1006162" y="485140"/>
                  </a:lnTo>
                  <a:lnTo>
                    <a:pt x="1008389" y="497205"/>
                  </a:lnTo>
                  <a:lnTo>
                    <a:pt x="1011251" y="509270"/>
                  </a:lnTo>
                  <a:lnTo>
                    <a:pt x="1014432" y="521018"/>
                  </a:lnTo>
                  <a:lnTo>
                    <a:pt x="1018248" y="532448"/>
                  </a:lnTo>
                  <a:lnTo>
                    <a:pt x="1022701" y="543560"/>
                  </a:lnTo>
                  <a:lnTo>
                    <a:pt x="1027471" y="554673"/>
                  </a:lnTo>
                  <a:lnTo>
                    <a:pt x="1033196" y="565150"/>
                  </a:lnTo>
                  <a:lnTo>
                    <a:pt x="1038921" y="575628"/>
                  </a:lnTo>
                  <a:lnTo>
                    <a:pt x="1045600" y="585470"/>
                  </a:lnTo>
                  <a:lnTo>
                    <a:pt x="1052597" y="595313"/>
                  </a:lnTo>
                  <a:lnTo>
                    <a:pt x="1059594" y="604838"/>
                  </a:lnTo>
                  <a:lnTo>
                    <a:pt x="1067545" y="613728"/>
                  </a:lnTo>
                  <a:lnTo>
                    <a:pt x="1075814" y="622300"/>
                  </a:lnTo>
                  <a:lnTo>
                    <a:pt x="1084401" y="630555"/>
                  </a:lnTo>
                  <a:lnTo>
                    <a:pt x="1093306" y="638175"/>
                  </a:lnTo>
                  <a:lnTo>
                    <a:pt x="1102848" y="645478"/>
                  </a:lnTo>
                  <a:lnTo>
                    <a:pt x="1112389" y="652463"/>
                  </a:lnTo>
                  <a:lnTo>
                    <a:pt x="1122566" y="658813"/>
                  </a:lnTo>
                  <a:lnTo>
                    <a:pt x="1132744" y="664845"/>
                  </a:lnTo>
                  <a:lnTo>
                    <a:pt x="1143557" y="670243"/>
                  </a:lnTo>
                  <a:lnTo>
                    <a:pt x="1154689" y="675323"/>
                  </a:lnTo>
                  <a:lnTo>
                    <a:pt x="1165820" y="679450"/>
                  </a:lnTo>
                  <a:lnTo>
                    <a:pt x="1177270" y="683578"/>
                  </a:lnTo>
                  <a:lnTo>
                    <a:pt x="1189037" y="686753"/>
                  </a:lnTo>
                  <a:lnTo>
                    <a:pt x="1201123" y="689610"/>
                  </a:lnTo>
                  <a:lnTo>
                    <a:pt x="1213209" y="691833"/>
                  </a:lnTo>
                  <a:lnTo>
                    <a:pt x="1225613" y="693420"/>
                  </a:lnTo>
                  <a:lnTo>
                    <a:pt x="1238016" y="694055"/>
                  </a:lnTo>
                  <a:lnTo>
                    <a:pt x="1251056" y="694690"/>
                  </a:lnTo>
                  <a:lnTo>
                    <a:pt x="1259325" y="694690"/>
                  </a:lnTo>
                  <a:lnTo>
                    <a:pt x="1267276" y="694055"/>
                  </a:lnTo>
                  <a:lnTo>
                    <a:pt x="1275545" y="693420"/>
                  </a:lnTo>
                  <a:lnTo>
                    <a:pt x="1283815" y="692468"/>
                  </a:lnTo>
                  <a:lnTo>
                    <a:pt x="1291766" y="691198"/>
                  </a:lnTo>
                  <a:lnTo>
                    <a:pt x="1299399" y="689928"/>
                  </a:lnTo>
                  <a:lnTo>
                    <a:pt x="1307350" y="688023"/>
                  </a:lnTo>
                  <a:lnTo>
                    <a:pt x="1315301" y="686118"/>
                  </a:lnTo>
                  <a:lnTo>
                    <a:pt x="1322616" y="683895"/>
                  </a:lnTo>
                  <a:lnTo>
                    <a:pt x="1330249" y="681355"/>
                  </a:lnTo>
                  <a:lnTo>
                    <a:pt x="1337564" y="678815"/>
                  </a:lnTo>
                  <a:lnTo>
                    <a:pt x="1345197" y="675958"/>
                  </a:lnTo>
                  <a:lnTo>
                    <a:pt x="1352194" y="672783"/>
                  </a:lnTo>
                  <a:lnTo>
                    <a:pt x="1359509" y="669608"/>
                  </a:lnTo>
                  <a:lnTo>
                    <a:pt x="1366188" y="666115"/>
                  </a:lnTo>
                  <a:lnTo>
                    <a:pt x="1372867" y="661988"/>
                  </a:lnTo>
                  <a:lnTo>
                    <a:pt x="1374139" y="678498"/>
                  </a:lnTo>
                  <a:lnTo>
                    <a:pt x="1374775" y="694690"/>
                  </a:lnTo>
                  <a:lnTo>
                    <a:pt x="1374457" y="704215"/>
                  </a:lnTo>
                  <a:lnTo>
                    <a:pt x="1374139" y="713740"/>
                  </a:lnTo>
                  <a:lnTo>
                    <a:pt x="1373821" y="722948"/>
                  </a:lnTo>
                  <a:lnTo>
                    <a:pt x="1372549" y="732790"/>
                  </a:lnTo>
                  <a:lnTo>
                    <a:pt x="1371595" y="741998"/>
                  </a:lnTo>
                  <a:lnTo>
                    <a:pt x="1370640" y="751205"/>
                  </a:lnTo>
                  <a:lnTo>
                    <a:pt x="1368732" y="760413"/>
                  </a:lnTo>
                  <a:lnTo>
                    <a:pt x="1366824" y="769303"/>
                  </a:lnTo>
                  <a:lnTo>
                    <a:pt x="1365234" y="778193"/>
                  </a:lnTo>
                  <a:lnTo>
                    <a:pt x="1363007" y="787083"/>
                  </a:lnTo>
                  <a:lnTo>
                    <a:pt x="1360463" y="795973"/>
                  </a:lnTo>
                  <a:lnTo>
                    <a:pt x="1357919" y="804863"/>
                  </a:lnTo>
                  <a:lnTo>
                    <a:pt x="1355056" y="813435"/>
                  </a:lnTo>
                  <a:lnTo>
                    <a:pt x="1351876" y="822008"/>
                  </a:lnTo>
                  <a:lnTo>
                    <a:pt x="1348695" y="830580"/>
                  </a:lnTo>
                  <a:lnTo>
                    <a:pt x="1345515" y="839153"/>
                  </a:lnTo>
                  <a:lnTo>
                    <a:pt x="1342017" y="847408"/>
                  </a:lnTo>
                  <a:lnTo>
                    <a:pt x="1337882" y="855663"/>
                  </a:lnTo>
                  <a:lnTo>
                    <a:pt x="1334065" y="863283"/>
                  </a:lnTo>
                  <a:lnTo>
                    <a:pt x="1329931" y="871538"/>
                  </a:lnTo>
                  <a:lnTo>
                    <a:pt x="1325478" y="879158"/>
                  </a:lnTo>
                  <a:lnTo>
                    <a:pt x="1321026" y="886778"/>
                  </a:lnTo>
                  <a:lnTo>
                    <a:pt x="1316255" y="894398"/>
                  </a:lnTo>
                  <a:lnTo>
                    <a:pt x="1311166" y="901700"/>
                  </a:lnTo>
                  <a:lnTo>
                    <a:pt x="1306396" y="909320"/>
                  </a:lnTo>
                  <a:lnTo>
                    <a:pt x="1300989" y="916305"/>
                  </a:lnTo>
                  <a:lnTo>
                    <a:pt x="1289857" y="930276"/>
                  </a:lnTo>
                  <a:lnTo>
                    <a:pt x="1278090" y="943928"/>
                  </a:lnTo>
                  <a:lnTo>
                    <a:pt x="1266004" y="956628"/>
                  </a:lnTo>
                  <a:lnTo>
                    <a:pt x="1252964" y="969011"/>
                  </a:lnTo>
                  <a:lnTo>
                    <a:pt x="1239606" y="980758"/>
                  </a:lnTo>
                  <a:lnTo>
                    <a:pt x="1225295" y="991553"/>
                  </a:lnTo>
                  <a:lnTo>
                    <a:pt x="1218297" y="996951"/>
                  </a:lnTo>
                  <a:lnTo>
                    <a:pt x="1210983" y="1002031"/>
                  </a:lnTo>
                  <a:lnTo>
                    <a:pt x="1203667" y="1006793"/>
                  </a:lnTo>
                  <a:lnTo>
                    <a:pt x="1195716" y="1011873"/>
                  </a:lnTo>
                  <a:lnTo>
                    <a:pt x="1188083" y="1016318"/>
                  </a:lnTo>
                  <a:lnTo>
                    <a:pt x="1180450" y="1020763"/>
                  </a:lnTo>
                  <a:lnTo>
                    <a:pt x="1172499" y="1024573"/>
                  </a:lnTo>
                  <a:lnTo>
                    <a:pt x="1164230" y="1029018"/>
                  </a:lnTo>
                  <a:lnTo>
                    <a:pt x="1155961" y="1032511"/>
                  </a:lnTo>
                  <a:lnTo>
                    <a:pt x="1148010" y="1036003"/>
                  </a:lnTo>
                  <a:lnTo>
                    <a:pt x="1139423" y="1039813"/>
                  </a:lnTo>
                  <a:lnTo>
                    <a:pt x="1131154" y="1042988"/>
                  </a:lnTo>
                  <a:lnTo>
                    <a:pt x="1122566" y="1046163"/>
                  </a:lnTo>
                  <a:lnTo>
                    <a:pt x="1113661" y="1048703"/>
                  </a:lnTo>
                  <a:lnTo>
                    <a:pt x="1105074" y="1051561"/>
                  </a:lnTo>
                  <a:lnTo>
                    <a:pt x="1096169" y="1053466"/>
                  </a:lnTo>
                  <a:lnTo>
                    <a:pt x="1087264" y="1056006"/>
                  </a:lnTo>
                  <a:lnTo>
                    <a:pt x="1078358" y="1057911"/>
                  </a:lnTo>
                  <a:lnTo>
                    <a:pt x="1069135" y="1059498"/>
                  </a:lnTo>
                  <a:lnTo>
                    <a:pt x="1059594" y="1061086"/>
                  </a:lnTo>
                  <a:lnTo>
                    <a:pt x="1050370" y="1062356"/>
                  </a:lnTo>
                  <a:lnTo>
                    <a:pt x="1041147" y="1063626"/>
                  </a:lnTo>
                  <a:lnTo>
                    <a:pt x="1031924" y="1064261"/>
                  </a:lnTo>
                  <a:lnTo>
                    <a:pt x="1022383" y="1064896"/>
                  </a:lnTo>
                  <a:lnTo>
                    <a:pt x="1012841" y="1065213"/>
                  </a:lnTo>
                  <a:lnTo>
                    <a:pt x="1003300" y="1065213"/>
                  </a:lnTo>
                  <a:lnTo>
                    <a:pt x="993759" y="1065213"/>
                  </a:lnTo>
                  <a:lnTo>
                    <a:pt x="984218" y="1064896"/>
                  </a:lnTo>
                  <a:lnTo>
                    <a:pt x="974676" y="1064261"/>
                  </a:lnTo>
                  <a:lnTo>
                    <a:pt x="965135" y="1063626"/>
                  </a:lnTo>
                  <a:lnTo>
                    <a:pt x="955912" y="1062356"/>
                  </a:lnTo>
                  <a:lnTo>
                    <a:pt x="946688" y="1061086"/>
                  </a:lnTo>
                  <a:lnTo>
                    <a:pt x="937783" y="1059498"/>
                  </a:lnTo>
                  <a:lnTo>
                    <a:pt x="928560" y="1057911"/>
                  </a:lnTo>
                  <a:lnTo>
                    <a:pt x="919655" y="1056006"/>
                  </a:lnTo>
                  <a:lnTo>
                    <a:pt x="910750" y="1053466"/>
                  </a:lnTo>
                  <a:lnTo>
                    <a:pt x="901526" y="1051561"/>
                  </a:lnTo>
                  <a:lnTo>
                    <a:pt x="892621" y="1048703"/>
                  </a:lnTo>
                  <a:lnTo>
                    <a:pt x="884034" y="1046163"/>
                  </a:lnTo>
                  <a:lnTo>
                    <a:pt x="875765" y="1042988"/>
                  </a:lnTo>
                  <a:lnTo>
                    <a:pt x="867178" y="1039813"/>
                  </a:lnTo>
                  <a:lnTo>
                    <a:pt x="858908" y="1036003"/>
                  </a:lnTo>
                  <a:lnTo>
                    <a:pt x="850321" y="1032511"/>
                  </a:lnTo>
                  <a:lnTo>
                    <a:pt x="842370" y="1029018"/>
                  </a:lnTo>
                  <a:lnTo>
                    <a:pt x="834101" y="1024573"/>
                  </a:lnTo>
                  <a:lnTo>
                    <a:pt x="826468" y="1020763"/>
                  </a:lnTo>
                  <a:lnTo>
                    <a:pt x="818517" y="1016318"/>
                  </a:lnTo>
                  <a:lnTo>
                    <a:pt x="810566" y="1011873"/>
                  </a:lnTo>
                  <a:lnTo>
                    <a:pt x="803251" y="1006793"/>
                  </a:lnTo>
                  <a:lnTo>
                    <a:pt x="795618" y="1002031"/>
                  </a:lnTo>
                  <a:lnTo>
                    <a:pt x="788303" y="996951"/>
                  </a:lnTo>
                  <a:lnTo>
                    <a:pt x="780988" y="991553"/>
                  </a:lnTo>
                  <a:lnTo>
                    <a:pt x="767312" y="980758"/>
                  </a:lnTo>
                  <a:lnTo>
                    <a:pt x="753636" y="969011"/>
                  </a:lnTo>
                  <a:lnTo>
                    <a:pt x="740914" y="956628"/>
                  </a:lnTo>
                  <a:lnTo>
                    <a:pt x="728192" y="943928"/>
                  </a:lnTo>
                  <a:lnTo>
                    <a:pt x="716743" y="930276"/>
                  </a:lnTo>
                  <a:lnTo>
                    <a:pt x="705929" y="916305"/>
                  </a:lnTo>
                  <a:lnTo>
                    <a:pt x="700523" y="909320"/>
                  </a:lnTo>
                  <a:lnTo>
                    <a:pt x="695434" y="901700"/>
                  </a:lnTo>
                  <a:lnTo>
                    <a:pt x="690345" y="894398"/>
                  </a:lnTo>
                  <a:lnTo>
                    <a:pt x="685893" y="886778"/>
                  </a:lnTo>
                  <a:lnTo>
                    <a:pt x="681122" y="879158"/>
                  </a:lnTo>
                  <a:lnTo>
                    <a:pt x="676669" y="871538"/>
                  </a:lnTo>
                  <a:lnTo>
                    <a:pt x="672535" y="863283"/>
                  </a:lnTo>
                  <a:lnTo>
                    <a:pt x="668718" y="855663"/>
                  </a:lnTo>
                  <a:lnTo>
                    <a:pt x="664902" y="847408"/>
                  </a:lnTo>
                  <a:lnTo>
                    <a:pt x="661085" y="839153"/>
                  </a:lnTo>
                  <a:lnTo>
                    <a:pt x="657587" y="830580"/>
                  </a:lnTo>
                  <a:lnTo>
                    <a:pt x="654406" y="822008"/>
                  </a:lnTo>
                  <a:lnTo>
                    <a:pt x="651544" y="813435"/>
                  </a:lnTo>
                  <a:lnTo>
                    <a:pt x="648682" y="804863"/>
                  </a:lnTo>
                  <a:lnTo>
                    <a:pt x="645819" y="795973"/>
                  </a:lnTo>
                  <a:lnTo>
                    <a:pt x="643593" y="787083"/>
                  </a:lnTo>
                  <a:lnTo>
                    <a:pt x="641367" y="778193"/>
                  </a:lnTo>
                  <a:lnTo>
                    <a:pt x="639458" y="769303"/>
                  </a:lnTo>
                  <a:lnTo>
                    <a:pt x="637550" y="760413"/>
                  </a:lnTo>
                  <a:lnTo>
                    <a:pt x="636278" y="751205"/>
                  </a:lnTo>
                  <a:lnTo>
                    <a:pt x="634688" y="741998"/>
                  </a:lnTo>
                  <a:lnTo>
                    <a:pt x="633734" y="732790"/>
                  </a:lnTo>
                  <a:lnTo>
                    <a:pt x="633097" y="722948"/>
                  </a:lnTo>
                  <a:lnTo>
                    <a:pt x="632143" y="713740"/>
                  </a:lnTo>
                  <a:lnTo>
                    <a:pt x="631825" y="704215"/>
                  </a:lnTo>
                  <a:lnTo>
                    <a:pt x="631825" y="694690"/>
                  </a:lnTo>
                  <a:lnTo>
                    <a:pt x="631825" y="684848"/>
                  </a:lnTo>
                  <a:lnTo>
                    <a:pt x="632143" y="675640"/>
                  </a:lnTo>
                  <a:lnTo>
                    <a:pt x="633097" y="666115"/>
                  </a:lnTo>
                  <a:lnTo>
                    <a:pt x="633734" y="656908"/>
                  </a:lnTo>
                  <a:lnTo>
                    <a:pt x="634688" y="647383"/>
                  </a:lnTo>
                  <a:lnTo>
                    <a:pt x="636278" y="638175"/>
                  </a:lnTo>
                  <a:lnTo>
                    <a:pt x="637550" y="628968"/>
                  </a:lnTo>
                  <a:lnTo>
                    <a:pt x="639458" y="620078"/>
                  </a:lnTo>
                  <a:lnTo>
                    <a:pt x="641367" y="610870"/>
                  </a:lnTo>
                  <a:lnTo>
                    <a:pt x="643593" y="601980"/>
                  </a:lnTo>
                  <a:lnTo>
                    <a:pt x="645819" y="593090"/>
                  </a:lnTo>
                  <a:lnTo>
                    <a:pt x="648682" y="584518"/>
                  </a:lnTo>
                  <a:lnTo>
                    <a:pt x="651544" y="575628"/>
                  </a:lnTo>
                  <a:lnTo>
                    <a:pt x="654406" y="567055"/>
                  </a:lnTo>
                  <a:lnTo>
                    <a:pt x="657587" y="558800"/>
                  </a:lnTo>
                  <a:lnTo>
                    <a:pt x="661085" y="550228"/>
                  </a:lnTo>
                  <a:lnTo>
                    <a:pt x="664902" y="541973"/>
                  </a:lnTo>
                  <a:lnTo>
                    <a:pt x="668718" y="534035"/>
                  </a:lnTo>
                  <a:lnTo>
                    <a:pt x="672535" y="525780"/>
                  </a:lnTo>
                  <a:lnTo>
                    <a:pt x="676669" y="517843"/>
                  </a:lnTo>
                  <a:lnTo>
                    <a:pt x="681122" y="509905"/>
                  </a:lnTo>
                  <a:lnTo>
                    <a:pt x="685893" y="502603"/>
                  </a:lnTo>
                  <a:lnTo>
                    <a:pt x="690345" y="494665"/>
                  </a:lnTo>
                  <a:lnTo>
                    <a:pt x="695434" y="487363"/>
                  </a:lnTo>
                  <a:lnTo>
                    <a:pt x="700523" y="480060"/>
                  </a:lnTo>
                  <a:lnTo>
                    <a:pt x="705929" y="472758"/>
                  </a:lnTo>
                  <a:lnTo>
                    <a:pt x="716743" y="458788"/>
                  </a:lnTo>
                  <a:lnTo>
                    <a:pt x="728192" y="445135"/>
                  </a:lnTo>
                  <a:lnTo>
                    <a:pt x="740914" y="432435"/>
                  </a:lnTo>
                  <a:lnTo>
                    <a:pt x="753636" y="420370"/>
                  </a:lnTo>
                  <a:lnTo>
                    <a:pt x="767312" y="408623"/>
                  </a:lnTo>
                  <a:lnTo>
                    <a:pt x="780988" y="397510"/>
                  </a:lnTo>
                  <a:lnTo>
                    <a:pt x="788303" y="392113"/>
                  </a:lnTo>
                  <a:lnTo>
                    <a:pt x="795618" y="387033"/>
                  </a:lnTo>
                  <a:lnTo>
                    <a:pt x="803251" y="382270"/>
                  </a:lnTo>
                  <a:lnTo>
                    <a:pt x="810566" y="377508"/>
                  </a:lnTo>
                  <a:lnTo>
                    <a:pt x="818517" y="373063"/>
                  </a:lnTo>
                  <a:lnTo>
                    <a:pt x="826468" y="368618"/>
                  </a:lnTo>
                  <a:lnTo>
                    <a:pt x="834101" y="364490"/>
                  </a:lnTo>
                  <a:lnTo>
                    <a:pt x="842370" y="360363"/>
                  </a:lnTo>
                  <a:lnTo>
                    <a:pt x="850321" y="356553"/>
                  </a:lnTo>
                  <a:lnTo>
                    <a:pt x="858908" y="353060"/>
                  </a:lnTo>
                  <a:lnTo>
                    <a:pt x="867178" y="349885"/>
                  </a:lnTo>
                  <a:lnTo>
                    <a:pt x="875765" y="346710"/>
                  </a:lnTo>
                  <a:lnTo>
                    <a:pt x="884034" y="343218"/>
                  </a:lnTo>
                  <a:lnTo>
                    <a:pt x="892621" y="340360"/>
                  </a:lnTo>
                  <a:lnTo>
                    <a:pt x="901526" y="338138"/>
                  </a:lnTo>
                  <a:lnTo>
                    <a:pt x="910750" y="335598"/>
                  </a:lnTo>
                  <a:lnTo>
                    <a:pt x="919655" y="333375"/>
                  </a:lnTo>
                  <a:lnTo>
                    <a:pt x="928560" y="331470"/>
                  </a:lnTo>
                  <a:lnTo>
                    <a:pt x="937783" y="329883"/>
                  </a:lnTo>
                  <a:lnTo>
                    <a:pt x="946688" y="327978"/>
                  </a:lnTo>
                  <a:lnTo>
                    <a:pt x="955912" y="327025"/>
                  </a:lnTo>
                  <a:lnTo>
                    <a:pt x="965135" y="326073"/>
                  </a:lnTo>
                  <a:lnTo>
                    <a:pt x="974676" y="324803"/>
                  </a:lnTo>
                  <a:lnTo>
                    <a:pt x="984218" y="324485"/>
                  </a:lnTo>
                  <a:lnTo>
                    <a:pt x="993759" y="324168"/>
                  </a:lnTo>
                  <a:lnTo>
                    <a:pt x="1003300" y="323850"/>
                  </a:lnTo>
                  <a:close/>
                  <a:moveTo>
                    <a:pt x="990283" y="189417"/>
                  </a:moveTo>
                  <a:lnTo>
                    <a:pt x="977265" y="190052"/>
                  </a:lnTo>
                  <a:lnTo>
                    <a:pt x="964565" y="190687"/>
                  </a:lnTo>
                  <a:lnTo>
                    <a:pt x="951865" y="191956"/>
                  </a:lnTo>
                  <a:lnTo>
                    <a:pt x="939165" y="193225"/>
                  </a:lnTo>
                  <a:lnTo>
                    <a:pt x="926465" y="195129"/>
                  </a:lnTo>
                  <a:lnTo>
                    <a:pt x="914083" y="197349"/>
                  </a:lnTo>
                  <a:lnTo>
                    <a:pt x="901383" y="199888"/>
                  </a:lnTo>
                  <a:lnTo>
                    <a:pt x="889318" y="202109"/>
                  </a:lnTo>
                  <a:lnTo>
                    <a:pt x="877253" y="205282"/>
                  </a:lnTo>
                  <a:lnTo>
                    <a:pt x="865188" y="208772"/>
                  </a:lnTo>
                  <a:lnTo>
                    <a:pt x="853440" y="212262"/>
                  </a:lnTo>
                  <a:lnTo>
                    <a:pt x="841693" y="216069"/>
                  </a:lnTo>
                  <a:lnTo>
                    <a:pt x="829945" y="219877"/>
                  </a:lnTo>
                  <a:lnTo>
                    <a:pt x="818515" y="224319"/>
                  </a:lnTo>
                  <a:lnTo>
                    <a:pt x="807085" y="228760"/>
                  </a:lnTo>
                  <a:lnTo>
                    <a:pt x="795655" y="233837"/>
                  </a:lnTo>
                  <a:lnTo>
                    <a:pt x="784543" y="239231"/>
                  </a:lnTo>
                  <a:lnTo>
                    <a:pt x="773748" y="244625"/>
                  </a:lnTo>
                  <a:lnTo>
                    <a:pt x="762953" y="250336"/>
                  </a:lnTo>
                  <a:lnTo>
                    <a:pt x="752158" y="256364"/>
                  </a:lnTo>
                  <a:lnTo>
                    <a:pt x="741680" y="262392"/>
                  </a:lnTo>
                  <a:lnTo>
                    <a:pt x="731203" y="269055"/>
                  </a:lnTo>
                  <a:lnTo>
                    <a:pt x="721360" y="275401"/>
                  </a:lnTo>
                  <a:lnTo>
                    <a:pt x="711200" y="282698"/>
                  </a:lnTo>
                  <a:lnTo>
                    <a:pt x="701358" y="289679"/>
                  </a:lnTo>
                  <a:lnTo>
                    <a:pt x="691833" y="297293"/>
                  </a:lnTo>
                  <a:lnTo>
                    <a:pt x="682308" y="304591"/>
                  </a:lnTo>
                  <a:lnTo>
                    <a:pt x="673100" y="312523"/>
                  </a:lnTo>
                  <a:lnTo>
                    <a:pt x="663893" y="320772"/>
                  </a:lnTo>
                  <a:lnTo>
                    <a:pt x="655003" y="329022"/>
                  </a:lnTo>
                  <a:lnTo>
                    <a:pt x="646430" y="337588"/>
                  </a:lnTo>
                  <a:lnTo>
                    <a:pt x="637858" y="346155"/>
                  </a:lnTo>
                  <a:lnTo>
                    <a:pt x="629602" y="355039"/>
                  </a:lnTo>
                  <a:lnTo>
                    <a:pt x="621665" y="363923"/>
                  </a:lnTo>
                  <a:lnTo>
                    <a:pt x="613727" y="373124"/>
                  </a:lnTo>
                  <a:lnTo>
                    <a:pt x="606107" y="382642"/>
                  </a:lnTo>
                  <a:lnTo>
                    <a:pt x="598805" y="392161"/>
                  </a:lnTo>
                  <a:lnTo>
                    <a:pt x="591502" y="401997"/>
                  </a:lnTo>
                  <a:lnTo>
                    <a:pt x="584835" y="411832"/>
                  </a:lnTo>
                  <a:lnTo>
                    <a:pt x="578167" y="422303"/>
                  </a:lnTo>
                  <a:lnTo>
                    <a:pt x="571817" y="432456"/>
                  </a:lnTo>
                  <a:lnTo>
                    <a:pt x="565150" y="442926"/>
                  </a:lnTo>
                  <a:lnTo>
                    <a:pt x="559435" y="453396"/>
                  </a:lnTo>
                  <a:lnTo>
                    <a:pt x="553720" y="464501"/>
                  </a:lnTo>
                  <a:lnTo>
                    <a:pt x="548005" y="475289"/>
                  </a:lnTo>
                  <a:lnTo>
                    <a:pt x="543242" y="486711"/>
                  </a:lnTo>
                  <a:lnTo>
                    <a:pt x="538162" y="497499"/>
                  </a:lnTo>
                  <a:lnTo>
                    <a:pt x="533400" y="508921"/>
                  </a:lnTo>
                  <a:lnTo>
                    <a:pt x="529272" y="520660"/>
                  </a:lnTo>
                  <a:lnTo>
                    <a:pt x="525145" y="532082"/>
                  </a:lnTo>
                  <a:lnTo>
                    <a:pt x="521017" y="543822"/>
                  </a:lnTo>
                  <a:lnTo>
                    <a:pt x="517525" y="555878"/>
                  </a:lnTo>
                  <a:lnTo>
                    <a:pt x="514350" y="568252"/>
                  </a:lnTo>
                  <a:lnTo>
                    <a:pt x="511492" y="580309"/>
                  </a:lnTo>
                  <a:lnTo>
                    <a:pt x="508635" y="592366"/>
                  </a:lnTo>
                  <a:lnTo>
                    <a:pt x="506412" y="604740"/>
                  </a:lnTo>
                  <a:lnTo>
                    <a:pt x="504190" y="617114"/>
                  </a:lnTo>
                  <a:lnTo>
                    <a:pt x="502602" y="629805"/>
                  </a:lnTo>
                  <a:lnTo>
                    <a:pt x="501015" y="642496"/>
                  </a:lnTo>
                  <a:lnTo>
                    <a:pt x="500062" y="654870"/>
                  </a:lnTo>
                  <a:lnTo>
                    <a:pt x="499110" y="668196"/>
                  </a:lnTo>
                  <a:lnTo>
                    <a:pt x="498792" y="680888"/>
                  </a:lnTo>
                  <a:lnTo>
                    <a:pt x="498157" y="693896"/>
                  </a:lnTo>
                  <a:lnTo>
                    <a:pt x="498792" y="706905"/>
                  </a:lnTo>
                  <a:lnTo>
                    <a:pt x="499110" y="719596"/>
                  </a:lnTo>
                  <a:lnTo>
                    <a:pt x="500062" y="732605"/>
                  </a:lnTo>
                  <a:lnTo>
                    <a:pt x="501015" y="745296"/>
                  </a:lnTo>
                  <a:lnTo>
                    <a:pt x="502602" y="758304"/>
                  </a:lnTo>
                  <a:lnTo>
                    <a:pt x="504190" y="770678"/>
                  </a:lnTo>
                  <a:lnTo>
                    <a:pt x="506412" y="783052"/>
                  </a:lnTo>
                  <a:lnTo>
                    <a:pt x="508635" y="795426"/>
                  </a:lnTo>
                  <a:lnTo>
                    <a:pt x="511492" y="807800"/>
                  </a:lnTo>
                  <a:lnTo>
                    <a:pt x="514350" y="819857"/>
                  </a:lnTo>
                  <a:lnTo>
                    <a:pt x="517525" y="831914"/>
                  </a:lnTo>
                  <a:lnTo>
                    <a:pt x="521017" y="843653"/>
                  </a:lnTo>
                  <a:lnTo>
                    <a:pt x="525145" y="855393"/>
                  </a:lnTo>
                  <a:lnTo>
                    <a:pt x="529272" y="867132"/>
                  </a:lnTo>
                  <a:lnTo>
                    <a:pt x="533400" y="878554"/>
                  </a:lnTo>
                  <a:lnTo>
                    <a:pt x="538162" y="889977"/>
                  </a:lnTo>
                  <a:lnTo>
                    <a:pt x="543242" y="901399"/>
                  </a:lnTo>
                  <a:lnTo>
                    <a:pt x="548005" y="912186"/>
                  </a:lnTo>
                  <a:lnTo>
                    <a:pt x="553720" y="923291"/>
                  </a:lnTo>
                  <a:lnTo>
                    <a:pt x="559435" y="934079"/>
                  </a:lnTo>
                  <a:lnTo>
                    <a:pt x="565150" y="944549"/>
                  </a:lnTo>
                  <a:lnTo>
                    <a:pt x="571817" y="955337"/>
                  </a:lnTo>
                  <a:lnTo>
                    <a:pt x="578167" y="965807"/>
                  </a:lnTo>
                  <a:lnTo>
                    <a:pt x="584835" y="975643"/>
                  </a:lnTo>
                  <a:lnTo>
                    <a:pt x="591502" y="985479"/>
                  </a:lnTo>
                  <a:lnTo>
                    <a:pt x="598805" y="995632"/>
                  </a:lnTo>
                  <a:lnTo>
                    <a:pt x="606107" y="1005150"/>
                  </a:lnTo>
                  <a:lnTo>
                    <a:pt x="613727" y="1014351"/>
                  </a:lnTo>
                  <a:lnTo>
                    <a:pt x="621665" y="1023552"/>
                  </a:lnTo>
                  <a:lnTo>
                    <a:pt x="629602" y="1033071"/>
                  </a:lnTo>
                  <a:lnTo>
                    <a:pt x="637858" y="1041955"/>
                  </a:lnTo>
                  <a:lnTo>
                    <a:pt x="646430" y="1050521"/>
                  </a:lnTo>
                  <a:lnTo>
                    <a:pt x="655003" y="1059088"/>
                  </a:lnTo>
                  <a:lnTo>
                    <a:pt x="663893" y="1067020"/>
                  </a:lnTo>
                  <a:lnTo>
                    <a:pt x="673100" y="1074952"/>
                  </a:lnTo>
                  <a:lnTo>
                    <a:pt x="682308" y="1082884"/>
                  </a:lnTo>
                  <a:lnTo>
                    <a:pt x="691833" y="1090499"/>
                  </a:lnTo>
                  <a:lnTo>
                    <a:pt x="701358" y="1098114"/>
                  </a:lnTo>
                  <a:lnTo>
                    <a:pt x="711200" y="1105094"/>
                  </a:lnTo>
                  <a:lnTo>
                    <a:pt x="721360" y="1112074"/>
                  </a:lnTo>
                  <a:lnTo>
                    <a:pt x="731203" y="1118737"/>
                  </a:lnTo>
                  <a:lnTo>
                    <a:pt x="741680" y="1125083"/>
                  </a:lnTo>
                  <a:lnTo>
                    <a:pt x="752158" y="1131111"/>
                  </a:lnTo>
                  <a:lnTo>
                    <a:pt x="762953" y="1137139"/>
                  </a:lnTo>
                  <a:lnTo>
                    <a:pt x="773748" y="1142850"/>
                  </a:lnTo>
                  <a:lnTo>
                    <a:pt x="784543" y="1148562"/>
                  </a:lnTo>
                  <a:lnTo>
                    <a:pt x="795655" y="1153638"/>
                  </a:lnTo>
                  <a:lnTo>
                    <a:pt x="807085" y="1158715"/>
                  </a:lnTo>
                  <a:lnTo>
                    <a:pt x="818515" y="1163157"/>
                  </a:lnTo>
                  <a:lnTo>
                    <a:pt x="829945" y="1167599"/>
                  </a:lnTo>
                  <a:lnTo>
                    <a:pt x="841693" y="1171723"/>
                  </a:lnTo>
                  <a:lnTo>
                    <a:pt x="853440" y="1175531"/>
                  </a:lnTo>
                  <a:lnTo>
                    <a:pt x="865188" y="1179338"/>
                  </a:lnTo>
                  <a:lnTo>
                    <a:pt x="877253" y="1182511"/>
                  </a:lnTo>
                  <a:lnTo>
                    <a:pt x="889318" y="1185366"/>
                  </a:lnTo>
                  <a:lnTo>
                    <a:pt x="901383" y="1188222"/>
                  </a:lnTo>
                  <a:lnTo>
                    <a:pt x="914083" y="1190126"/>
                  </a:lnTo>
                  <a:lnTo>
                    <a:pt x="926465" y="1192347"/>
                  </a:lnTo>
                  <a:lnTo>
                    <a:pt x="939165" y="1194250"/>
                  </a:lnTo>
                  <a:lnTo>
                    <a:pt x="951865" y="1195519"/>
                  </a:lnTo>
                  <a:lnTo>
                    <a:pt x="964565" y="1196788"/>
                  </a:lnTo>
                  <a:lnTo>
                    <a:pt x="977265" y="1197740"/>
                  </a:lnTo>
                  <a:lnTo>
                    <a:pt x="990283" y="1198058"/>
                  </a:lnTo>
                  <a:lnTo>
                    <a:pt x="1003300" y="1198375"/>
                  </a:lnTo>
                  <a:lnTo>
                    <a:pt x="1016317" y="1198058"/>
                  </a:lnTo>
                  <a:lnTo>
                    <a:pt x="1029335" y="1197740"/>
                  </a:lnTo>
                  <a:lnTo>
                    <a:pt x="1042035" y="1196788"/>
                  </a:lnTo>
                  <a:lnTo>
                    <a:pt x="1055053" y="1195519"/>
                  </a:lnTo>
                  <a:lnTo>
                    <a:pt x="1067435" y="1194250"/>
                  </a:lnTo>
                  <a:lnTo>
                    <a:pt x="1079817" y="1192347"/>
                  </a:lnTo>
                  <a:lnTo>
                    <a:pt x="1092517" y="1190126"/>
                  </a:lnTo>
                  <a:lnTo>
                    <a:pt x="1104900" y="1188222"/>
                  </a:lnTo>
                  <a:lnTo>
                    <a:pt x="1116965" y="1185366"/>
                  </a:lnTo>
                  <a:lnTo>
                    <a:pt x="1129347" y="1182511"/>
                  </a:lnTo>
                  <a:lnTo>
                    <a:pt x="1141095" y="1179338"/>
                  </a:lnTo>
                  <a:lnTo>
                    <a:pt x="1153160" y="1175531"/>
                  </a:lnTo>
                  <a:lnTo>
                    <a:pt x="1164907" y="1171723"/>
                  </a:lnTo>
                  <a:lnTo>
                    <a:pt x="1176973" y="1167599"/>
                  </a:lnTo>
                  <a:lnTo>
                    <a:pt x="1188085" y="1163157"/>
                  </a:lnTo>
                  <a:lnTo>
                    <a:pt x="1199515" y="1158715"/>
                  </a:lnTo>
                  <a:lnTo>
                    <a:pt x="1210945" y="1153638"/>
                  </a:lnTo>
                  <a:lnTo>
                    <a:pt x="1222057" y="1148562"/>
                  </a:lnTo>
                  <a:lnTo>
                    <a:pt x="1232853" y="1142850"/>
                  </a:lnTo>
                  <a:lnTo>
                    <a:pt x="1243647" y="1137139"/>
                  </a:lnTo>
                  <a:lnTo>
                    <a:pt x="1254443" y="1131111"/>
                  </a:lnTo>
                  <a:lnTo>
                    <a:pt x="1264920" y="1125083"/>
                  </a:lnTo>
                  <a:lnTo>
                    <a:pt x="1275080" y="1118737"/>
                  </a:lnTo>
                  <a:lnTo>
                    <a:pt x="1285557" y="1112074"/>
                  </a:lnTo>
                  <a:lnTo>
                    <a:pt x="1295400" y="1105094"/>
                  </a:lnTo>
                  <a:lnTo>
                    <a:pt x="1304925" y="1098114"/>
                  </a:lnTo>
                  <a:lnTo>
                    <a:pt x="1314767" y="1090499"/>
                  </a:lnTo>
                  <a:lnTo>
                    <a:pt x="1324293" y="1082884"/>
                  </a:lnTo>
                  <a:lnTo>
                    <a:pt x="1333500" y="1074952"/>
                  </a:lnTo>
                  <a:lnTo>
                    <a:pt x="1342390" y="1067020"/>
                  </a:lnTo>
                  <a:lnTo>
                    <a:pt x="1351280" y="1059088"/>
                  </a:lnTo>
                  <a:lnTo>
                    <a:pt x="1359853" y="1050521"/>
                  </a:lnTo>
                  <a:lnTo>
                    <a:pt x="1368425" y="1041955"/>
                  </a:lnTo>
                  <a:lnTo>
                    <a:pt x="1376680" y="1033071"/>
                  </a:lnTo>
                  <a:lnTo>
                    <a:pt x="1384935" y="1023552"/>
                  </a:lnTo>
                  <a:lnTo>
                    <a:pt x="1392555" y="1014351"/>
                  </a:lnTo>
                  <a:lnTo>
                    <a:pt x="1400175" y="1005150"/>
                  </a:lnTo>
                  <a:lnTo>
                    <a:pt x="1407477" y="995632"/>
                  </a:lnTo>
                  <a:lnTo>
                    <a:pt x="1414780" y="985479"/>
                  </a:lnTo>
                  <a:lnTo>
                    <a:pt x="1421765" y="975643"/>
                  </a:lnTo>
                  <a:lnTo>
                    <a:pt x="1428433" y="965807"/>
                  </a:lnTo>
                  <a:lnTo>
                    <a:pt x="1435100" y="955337"/>
                  </a:lnTo>
                  <a:lnTo>
                    <a:pt x="1441133" y="944549"/>
                  </a:lnTo>
                  <a:lnTo>
                    <a:pt x="1447165" y="934079"/>
                  </a:lnTo>
                  <a:lnTo>
                    <a:pt x="1452880" y="923291"/>
                  </a:lnTo>
                  <a:lnTo>
                    <a:pt x="1458277" y="912186"/>
                  </a:lnTo>
                  <a:lnTo>
                    <a:pt x="1463675" y="901399"/>
                  </a:lnTo>
                  <a:lnTo>
                    <a:pt x="1468437" y="889977"/>
                  </a:lnTo>
                  <a:lnTo>
                    <a:pt x="1473200" y="878554"/>
                  </a:lnTo>
                  <a:lnTo>
                    <a:pt x="1477327" y="867132"/>
                  </a:lnTo>
                  <a:lnTo>
                    <a:pt x="1481455" y="855393"/>
                  </a:lnTo>
                  <a:lnTo>
                    <a:pt x="1485265" y="843653"/>
                  </a:lnTo>
                  <a:lnTo>
                    <a:pt x="1488757" y="831914"/>
                  </a:lnTo>
                  <a:lnTo>
                    <a:pt x="1491933" y="819857"/>
                  </a:lnTo>
                  <a:lnTo>
                    <a:pt x="1495107" y="807800"/>
                  </a:lnTo>
                  <a:lnTo>
                    <a:pt x="1497647" y="795426"/>
                  </a:lnTo>
                  <a:lnTo>
                    <a:pt x="1500187" y="783052"/>
                  </a:lnTo>
                  <a:lnTo>
                    <a:pt x="1502410" y="770678"/>
                  </a:lnTo>
                  <a:lnTo>
                    <a:pt x="1503997" y="758304"/>
                  </a:lnTo>
                  <a:lnTo>
                    <a:pt x="1505585" y="745296"/>
                  </a:lnTo>
                  <a:lnTo>
                    <a:pt x="1506537" y="732605"/>
                  </a:lnTo>
                  <a:lnTo>
                    <a:pt x="1507490" y="719596"/>
                  </a:lnTo>
                  <a:lnTo>
                    <a:pt x="1508125" y="706905"/>
                  </a:lnTo>
                  <a:lnTo>
                    <a:pt x="1508125" y="693896"/>
                  </a:lnTo>
                  <a:lnTo>
                    <a:pt x="1508125" y="680888"/>
                  </a:lnTo>
                  <a:lnTo>
                    <a:pt x="1507490" y="668196"/>
                  </a:lnTo>
                  <a:lnTo>
                    <a:pt x="1506537" y="654870"/>
                  </a:lnTo>
                  <a:lnTo>
                    <a:pt x="1505585" y="642496"/>
                  </a:lnTo>
                  <a:lnTo>
                    <a:pt x="1503997" y="629805"/>
                  </a:lnTo>
                  <a:lnTo>
                    <a:pt x="1502410" y="617114"/>
                  </a:lnTo>
                  <a:lnTo>
                    <a:pt x="1500187" y="604740"/>
                  </a:lnTo>
                  <a:lnTo>
                    <a:pt x="1497647" y="592366"/>
                  </a:lnTo>
                  <a:lnTo>
                    <a:pt x="1495107" y="580309"/>
                  </a:lnTo>
                  <a:lnTo>
                    <a:pt x="1491933" y="568252"/>
                  </a:lnTo>
                  <a:lnTo>
                    <a:pt x="1488757" y="555878"/>
                  </a:lnTo>
                  <a:lnTo>
                    <a:pt x="1485265" y="543822"/>
                  </a:lnTo>
                  <a:lnTo>
                    <a:pt x="1481455" y="532082"/>
                  </a:lnTo>
                  <a:lnTo>
                    <a:pt x="1477327" y="520660"/>
                  </a:lnTo>
                  <a:lnTo>
                    <a:pt x="1473200" y="508921"/>
                  </a:lnTo>
                  <a:lnTo>
                    <a:pt x="1468437" y="497499"/>
                  </a:lnTo>
                  <a:lnTo>
                    <a:pt x="1463675" y="486711"/>
                  </a:lnTo>
                  <a:lnTo>
                    <a:pt x="1458277" y="475289"/>
                  </a:lnTo>
                  <a:lnTo>
                    <a:pt x="1452880" y="464501"/>
                  </a:lnTo>
                  <a:lnTo>
                    <a:pt x="1447165" y="453396"/>
                  </a:lnTo>
                  <a:lnTo>
                    <a:pt x="1441133" y="442926"/>
                  </a:lnTo>
                  <a:lnTo>
                    <a:pt x="1435100" y="432456"/>
                  </a:lnTo>
                  <a:lnTo>
                    <a:pt x="1428433" y="422303"/>
                  </a:lnTo>
                  <a:lnTo>
                    <a:pt x="1421765" y="411832"/>
                  </a:lnTo>
                  <a:lnTo>
                    <a:pt x="1414780" y="401997"/>
                  </a:lnTo>
                  <a:lnTo>
                    <a:pt x="1407477" y="392161"/>
                  </a:lnTo>
                  <a:lnTo>
                    <a:pt x="1400175" y="382642"/>
                  </a:lnTo>
                  <a:lnTo>
                    <a:pt x="1392555" y="373124"/>
                  </a:lnTo>
                  <a:lnTo>
                    <a:pt x="1384935" y="363923"/>
                  </a:lnTo>
                  <a:lnTo>
                    <a:pt x="1376680" y="355039"/>
                  </a:lnTo>
                  <a:lnTo>
                    <a:pt x="1368425" y="346155"/>
                  </a:lnTo>
                  <a:lnTo>
                    <a:pt x="1359853" y="337588"/>
                  </a:lnTo>
                  <a:lnTo>
                    <a:pt x="1351280" y="329022"/>
                  </a:lnTo>
                  <a:lnTo>
                    <a:pt x="1342390" y="320772"/>
                  </a:lnTo>
                  <a:lnTo>
                    <a:pt x="1333500" y="312523"/>
                  </a:lnTo>
                  <a:lnTo>
                    <a:pt x="1324293" y="304591"/>
                  </a:lnTo>
                  <a:lnTo>
                    <a:pt x="1314767" y="297293"/>
                  </a:lnTo>
                  <a:lnTo>
                    <a:pt x="1304925" y="289679"/>
                  </a:lnTo>
                  <a:lnTo>
                    <a:pt x="1295400" y="282698"/>
                  </a:lnTo>
                  <a:lnTo>
                    <a:pt x="1285557" y="275401"/>
                  </a:lnTo>
                  <a:lnTo>
                    <a:pt x="1275080" y="269055"/>
                  </a:lnTo>
                  <a:lnTo>
                    <a:pt x="1264920" y="262392"/>
                  </a:lnTo>
                  <a:lnTo>
                    <a:pt x="1254443" y="256364"/>
                  </a:lnTo>
                  <a:lnTo>
                    <a:pt x="1243647" y="250336"/>
                  </a:lnTo>
                  <a:lnTo>
                    <a:pt x="1232853" y="244625"/>
                  </a:lnTo>
                  <a:lnTo>
                    <a:pt x="1222057" y="239231"/>
                  </a:lnTo>
                  <a:lnTo>
                    <a:pt x="1210945" y="233837"/>
                  </a:lnTo>
                  <a:lnTo>
                    <a:pt x="1199515" y="228760"/>
                  </a:lnTo>
                  <a:lnTo>
                    <a:pt x="1188085" y="224319"/>
                  </a:lnTo>
                  <a:lnTo>
                    <a:pt x="1176973" y="219877"/>
                  </a:lnTo>
                  <a:lnTo>
                    <a:pt x="1164907" y="216069"/>
                  </a:lnTo>
                  <a:lnTo>
                    <a:pt x="1153160" y="212262"/>
                  </a:lnTo>
                  <a:lnTo>
                    <a:pt x="1141095" y="208772"/>
                  </a:lnTo>
                  <a:lnTo>
                    <a:pt x="1129347" y="205282"/>
                  </a:lnTo>
                  <a:lnTo>
                    <a:pt x="1116965" y="202109"/>
                  </a:lnTo>
                  <a:lnTo>
                    <a:pt x="1104900" y="199888"/>
                  </a:lnTo>
                  <a:lnTo>
                    <a:pt x="1092517" y="197349"/>
                  </a:lnTo>
                  <a:lnTo>
                    <a:pt x="1079817" y="195129"/>
                  </a:lnTo>
                  <a:lnTo>
                    <a:pt x="1067435" y="193225"/>
                  </a:lnTo>
                  <a:lnTo>
                    <a:pt x="1055053" y="191956"/>
                  </a:lnTo>
                  <a:lnTo>
                    <a:pt x="1042035" y="190687"/>
                  </a:lnTo>
                  <a:lnTo>
                    <a:pt x="1029335" y="190052"/>
                  </a:lnTo>
                  <a:lnTo>
                    <a:pt x="1016317" y="189417"/>
                  </a:lnTo>
                  <a:lnTo>
                    <a:pt x="1003300" y="189417"/>
                  </a:lnTo>
                  <a:lnTo>
                    <a:pt x="990283" y="189417"/>
                  </a:lnTo>
                  <a:close/>
                  <a:moveTo>
                    <a:pt x="1003300" y="0"/>
                  </a:moveTo>
                  <a:lnTo>
                    <a:pt x="1024573" y="317"/>
                  </a:lnTo>
                  <a:lnTo>
                    <a:pt x="1046163" y="1269"/>
                  </a:lnTo>
                  <a:lnTo>
                    <a:pt x="1067117" y="2221"/>
                  </a:lnTo>
                  <a:lnTo>
                    <a:pt x="1088390" y="3490"/>
                  </a:lnTo>
                  <a:lnTo>
                    <a:pt x="1109345" y="5711"/>
                  </a:lnTo>
                  <a:lnTo>
                    <a:pt x="1130935" y="8249"/>
                  </a:lnTo>
                  <a:lnTo>
                    <a:pt x="1151890" y="11105"/>
                  </a:lnTo>
                  <a:lnTo>
                    <a:pt x="1172845" y="14278"/>
                  </a:lnTo>
                  <a:lnTo>
                    <a:pt x="1193483" y="17768"/>
                  </a:lnTo>
                  <a:lnTo>
                    <a:pt x="1214120" y="21892"/>
                  </a:lnTo>
                  <a:lnTo>
                    <a:pt x="1234757" y="26334"/>
                  </a:lnTo>
                  <a:lnTo>
                    <a:pt x="1255395" y="31411"/>
                  </a:lnTo>
                  <a:lnTo>
                    <a:pt x="1276033" y="36487"/>
                  </a:lnTo>
                  <a:lnTo>
                    <a:pt x="1296353" y="42199"/>
                  </a:lnTo>
                  <a:lnTo>
                    <a:pt x="1316355" y="48227"/>
                  </a:lnTo>
                  <a:lnTo>
                    <a:pt x="1336675" y="54573"/>
                  </a:lnTo>
                  <a:lnTo>
                    <a:pt x="1356677" y="61553"/>
                  </a:lnTo>
                  <a:lnTo>
                    <a:pt x="1376363" y="68850"/>
                  </a:lnTo>
                  <a:lnTo>
                    <a:pt x="1395730" y="76148"/>
                  </a:lnTo>
                  <a:lnTo>
                    <a:pt x="1415415" y="84080"/>
                  </a:lnTo>
                  <a:lnTo>
                    <a:pt x="1434783" y="92329"/>
                  </a:lnTo>
                  <a:lnTo>
                    <a:pt x="1453833" y="101213"/>
                  </a:lnTo>
                  <a:lnTo>
                    <a:pt x="1472883" y="110097"/>
                  </a:lnTo>
                  <a:lnTo>
                    <a:pt x="1491297" y="119298"/>
                  </a:lnTo>
                  <a:lnTo>
                    <a:pt x="1509713" y="128817"/>
                  </a:lnTo>
                  <a:lnTo>
                    <a:pt x="1528445" y="138970"/>
                  </a:lnTo>
                  <a:lnTo>
                    <a:pt x="1546543" y="149440"/>
                  </a:lnTo>
                  <a:lnTo>
                    <a:pt x="1564323" y="160228"/>
                  </a:lnTo>
                  <a:lnTo>
                    <a:pt x="1582103" y="171015"/>
                  </a:lnTo>
                  <a:lnTo>
                    <a:pt x="1599565" y="182437"/>
                  </a:lnTo>
                  <a:lnTo>
                    <a:pt x="1616710" y="194177"/>
                  </a:lnTo>
                  <a:lnTo>
                    <a:pt x="1633855" y="205916"/>
                  </a:lnTo>
                  <a:lnTo>
                    <a:pt x="1650683" y="218290"/>
                  </a:lnTo>
                  <a:lnTo>
                    <a:pt x="1666875" y="230664"/>
                  </a:lnTo>
                  <a:lnTo>
                    <a:pt x="1683067" y="243355"/>
                  </a:lnTo>
                  <a:lnTo>
                    <a:pt x="1698943" y="256681"/>
                  </a:lnTo>
                  <a:lnTo>
                    <a:pt x="1714500" y="270324"/>
                  </a:lnTo>
                  <a:lnTo>
                    <a:pt x="1730057" y="283650"/>
                  </a:lnTo>
                  <a:lnTo>
                    <a:pt x="1745297" y="297611"/>
                  </a:lnTo>
                  <a:lnTo>
                    <a:pt x="1759903" y="311888"/>
                  </a:lnTo>
                  <a:lnTo>
                    <a:pt x="1774507" y="326483"/>
                  </a:lnTo>
                  <a:lnTo>
                    <a:pt x="1788477" y="341396"/>
                  </a:lnTo>
                  <a:lnTo>
                    <a:pt x="1802130" y="356308"/>
                  </a:lnTo>
                  <a:lnTo>
                    <a:pt x="1815783" y="371537"/>
                  </a:lnTo>
                  <a:lnTo>
                    <a:pt x="1829117" y="387402"/>
                  </a:lnTo>
                  <a:lnTo>
                    <a:pt x="1841817" y="402948"/>
                  </a:lnTo>
                  <a:lnTo>
                    <a:pt x="1854200" y="419130"/>
                  </a:lnTo>
                  <a:lnTo>
                    <a:pt x="1866265" y="435311"/>
                  </a:lnTo>
                  <a:lnTo>
                    <a:pt x="1878013" y="451810"/>
                  </a:lnTo>
                  <a:lnTo>
                    <a:pt x="1889443" y="468309"/>
                  </a:lnTo>
                  <a:lnTo>
                    <a:pt x="1900555" y="485442"/>
                  </a:lnTo>
                  <a:lnTo>
                    <a:pt x="1911350" y="502575"/>
                  </a:lnTo>
                  <a:lnTo>
                    <a:pt x="1921510" y="520026"/>
                  </a:lnTo>
                  <a:lnTo>
                    <a:pt x="1931670" y="537793"/>
                  </a:lnTo>
                  <a:lnTo>
                    <a:pt x="1940877" y="555561"/>
                  </a:lnTo>
                  <a:lnTo>
                    <a:pt x="1950085" y="573329"/>
                  </a:lnTo>
                  <a:lnTo>
                    <a:pt x="1958657" y="592049"/>
                  </a:lnTo>
                  <a:lnTo>
                    <a:pt x="1966913" y="610134"/>
                  </a:lnTo>
                  <a:lnTo>
                    <a:pt x="1974533" y="628536"/>
                  </a:lnTo>
                  <a:lnTo>
                    <a:pt x="1981835" y="647573"/>
                  </a:lnTo>
                  <a:lnTo>
                    <a:pt x="1988820" y="666610"/>
                  </a:lnTo>
                  <a:lnTo>
                    <a:pt x="1995170" y="685647"/>
                  </a:lnTo>
                  <a:lnTo>
                    <a:pt x="2000885" y="704684"/>
                  </a:lnTo>
                  <a:lnTo>
                    <a:pt x="2006600" y="724355"/>
                  </a:lnTo>
                  <a:lnTo>
                    <a:pt x="2000885" y="742123"/>
                  </a:lnTo>
                  <a:lnTo>
                    <a:pt x="1995170" y="759891"/>
                  </a:lnTo>
                  <a:lnTo>
                    <a:pt x="1988820" y="777341"/>
                  </a:lnTo>
                  <a:lnTo>
                    <a:pt x="1981835" y="794792"/>
                  </a:lnTo>
                  <a:lnTo>
                    <a:pt x="1974533" y="811925"/>
                  </a:lnTo>
                  <a:lnTo>
                    <a:pt x="1966913" y="829058"/>
                  </a:lnTo>
                  <a:lnTo>
                    <a:pt x="1958657" y="845874"/>
                  </a:lnTo>
                  <a:lnTo>
                    <a:pt x="1950085" y="862373"/>
                  </a:lnTo>
                  <a:lnTo>
                    <a:pt x="1940877" y="879189"/>
                  </a:lnTo>
                  <a:lnTo>
                    <a:pt x="1931670" y="895053"/>
                  </a:lnTo>
                  <a:lnTo>
                    <a:pt x="1921510" y="911552"/>
                  </a:lnTo>
                  <a:lnTo>
                    <a:pt x="1911350" y="927099"/>
                  </a:lnTo>
                  <a:lnTo>
                    <a:pt x="1900555" y="943280"/>
                  </a:lnTo>
                  <a:lnTo>
                    <a:pt x="1889443" y="958510"/>
                  </a:lnTo>
                  <a:lnTo>
                    <a:pt x="1878013" y="973739"/>
                  </a:lnTo>
                  <a:lnTo>
                    <a:pt x="1866265" y="989286"/>
                  </a:lnTo>
                  <a:lnTo>
                    <a:pt x="1854200" y="1004198"/>
                  </a:lnTo>
                  <a:lnTo>
                    <a:pt x="1841817" y="1018793"/>
                  </a:lnTo>
                  <a:lnTo>
                    <a:pt x="1829117" y="1033388"/>
                  </a:lnTo>
                  <a:lnTo>
                    <a:pt x="1815783" y="1047666"/>
                  </a:lnTo>
                  <a:lnTo>
                    <a:pt x="1802130" y="1061309"/>
                  </a:lnTo>
                  <a:lnTo>
                    <a:pt x="1788477" y="1075269"/>
                  </a:lnTo>
                  <a:lnTo>
                    <a:pt x="1774507" y="1088913"/>
                  </a:lnTo>
                  <a:lnTo>
                    <a:pt x="1759903" y="1101921"/>
                  </a:lnTo>
                  <a:lnTo>
                    <a:pt x="1745297" y="1115247"/>
                  </a:lnTo>
                  <a:lnTo>
                    <a:pt x="1730057" y="1127938"/>
                  </a:lnTo>
                  <a:lnTo>
                    <a:pt x="1714500" y="1140312"/>
                  </a:lnTo>
                  <a:lnTo>
                    <a:pt x="1698943" y="1152686"/>
                  </a:lnTo>
                  <a:lnTo>
                    <a:pt x="1683067" y="1164743"/>
                  </a:lnTo>
                  <a:lnTo>
                    <a:pt x="1666875" y="1176482"/>
                  </a:lnTo>
                  <a:lnTo>
                    <a:pt x="1650683" y="1187905"/>
                  </a:lnTo>
                  <a:lnTo>
                    <a:pt x="1633855" y="1199009"/>
                  </a:lnTo>
                  <a:lnTo>
                    <a:pt x="1616710" y="1210114"/>
                  </a:lnTo>
                  <a:lnTo>
                    <a:pt x="1599565" y="1220902"/>
                  </a:lnTo>
                  <a:lnTo>
                    <a:pt x="1582103" y="1231055"/>
                  </a:lnTo>
                  <a:lnTo>
                    <a:pt x="1564323" y="1241208"/>
                  </a:lnTo>
                  <a:lnTo>
                    <a:pt x="1546543" y="1250726"/>
                  </a:lnTo>
                  <a:lnTo>
                    <a:pt x="1528445" y="1260245"/>
                  </a:lnTo>
                  <a:lnTo>
                    <a:pt x="1509713" y="1269763"/>
                  </a:lnTo>
                  <a:lnTo>
                    <a:pt x="1491297" y="1278647"/>
                  </a:lnTo>
                  <a:lnTo>
                    <a:pt x="1472883" y="1287214"/>
                  </a:lnTo>
                  <a:lnTo>
                    <a:pt x="1453833" y="1295146"/>
                  </a:lnTo>
                  <a:lnTo>
                    <a:pt x="1434783" y="1303078"/>
                  </a:lnTo>
                  <a:lnTo>
                    <a:pt x="1415415" y="1310693"/>
                  </a:lnTo>
                  <a:lnTo>
                    <a:pt x="1395730" y="1317990"/>
                  </a:lnTo>
                  <a:lnTo>
                    <a:pt x="1376363" y="1324653"/>
                  </a:lnTo>
                  <a:lnTo>
                    <a:pt x="1356677" y="1331316"/>
                  </a:lnTo>
                  <a:lnTo>
                    <a:pt x="1336675" y="1337662"/>
                  </a:lnTo>
                  <a:lnTo>
                    <a:pt x="1316355" y="1343373"/>
                  </a:lnTo>
                  <a:lnTo>
                    <a:pt x="1296353" y="1349084"/>
                  </a:lnTo>
                  <a:lnTo>
                    <a:pt x="1276033" y="1354478"/>
                  </a:lnTo>
                  <a:lnTo>
                    <a:pt x="1255395" y="1358920"/>
                  </a:lnTo>
                  <a:lnTo>
                    <a:pt x="1234757" y="1363679"/>
                  </a:lnTo>
                  <a:lnTo>
                    <a:pt x="1214120" y="1367486"/>
                  </a:lnTo>
                  <a:lnTo>
                    <a:pt x="1193483" y="1371294"/>
                  </a:lnTo>
                  <a:lnTo>
                    <a:pt x="1172845" y="1374784"/>
                  </a:lnTo>
                  <a:lnTo>
                    <a:pt x="1151890" y="1377639"/>
                  </a:lnTo>
                  <a:lnTo>
                    <a:pt x="1130935" y="1380178"/>
                  </a:lnTo>
                  <a:lnTo>
                    <a:pt x="1109345" y="1382399"/>
                  </a:lnTo>
                  <a:lnTo>
                    <a:pt x="1088390" y="1384302"/>
                  </a:lnTo>
                  <a:lnTo>
                    <a:pt x="1067117" y="1385571"/>
                  </a:lnTo>
                  <a:lnTo>
                    <a:pt x="1046163" y="1386840"/>
                  </a:lnTo>
                  <a:lnTo>
                    <a:pt x="1024573" y="1387475"/>
                  </a:lnTo>
                  <a:lnTo>
                    <a:pt x="1003300" y="1387475"/>
                  </a:lnTo>
                  <a:lnTo>
                    <a:pt x="981393" y="1387475"/>
                  </a:lnTo>
                  <a:lnTo>
                    <a:pt x="959485" y="1386840"/>
                  </a:lnTo>
                  <a:lnTo>
                    <a:pt x="937895" y="1385571"/>
                  </a:lnTo>
                  <a:lnTo>
                    <a:pt x="916305" y="1384302"/>
                  </a:lnTo>
                  <a:lnTo>
                    <a:pt x="895033" y="1382399"/>
                  </a:lnTo>
                  <a:lnTo>
                    <a:pt x="873760" y="1380178"/>
                  </a:lnTo>
                  <a:lnTo>
                    <a:pt x="852805" y="1377639"/>
                  </a:lnTo>
                  <a:lnTo>
                    <a:pt x="831533" y="1374784"/>
                  </a:lnTo>
                  <a:lnTo>
                    <a:pt x="810578" y="1371294"/>
                  </a:lnTo>
                  <a:lnTo>
                    <a:pt x="789940" y="1367486"/>
                  </a:lnTo>
                  <a:lnTo>
                    <a:pt x="769303" y="1363679"/>
                  </a:lnTo>
                  <a:lnTo>
                    <a:pt x="748983" y="1358920"/>
                  </a:lnTo>
                  <a:lnTo>
                    <a:pt x="728980" y="1354478"/>
                  </a:lnTo>
                  <a:lnTo>
                    <a:pt x="708660" y="1349084"/>
                  </a:lnTo>
                  <a:lnTo>
                    <a:pt x="689293" y="1343373"/>
                  </a:lnTo>
                  <a:lnTo>
                    <a:pt x="669290" y="1337662"/>
                  </a:lnTo>
                  <a:lnTo>
                    <a:pt x="649605" y="1331316"/>
                  </a:lnTo>
                  <a:lnTo>
                    <a:pt x="630555" y="1324653"/>
                  </a:lnTo>
                  <a:lnTo>
                    <a:pt x="611187" y="1317990"/>
                  </a:lnTo>
                  <a:lnTo>
                    <a:pt x="592455" y="1310693"/>
                  </a:lnTo>
                  <a:lnTo>
                    <a:pt x="573722" y="1303078"/>
                  </a:lnTo>
                  <a:lnTo>
                    <a:pt x="554990" y="1295146"/>
                  </a:lnTo>
                  <a:lnTo>
                    <a:pt x="536892" y="1287214"/>
                  </a:lnTo>
                  <a:lnTo>
                    <a:pt x="518477" y="1278647"/>
                  </a:lnTo>
                  <a:lnTo>
                    <a:pt x="500380" y="1269763"/>
                  </a:lnTo>
                  <a:lnTo>
                    <a:pt x="482917" y="1260245"/>
                  </a:lnTo>
                  <a:lnTo>
                    <a:pt x="465137" y="1250726"/>
                  </a:lnTo>
                  <a:lnTo>
                    <a:pt x="447992" y="1241208"/>
                  </a:lnTo>
                  <a:lnTo>
                    <a:pt x="430847" y="1231055"/>
                  </a:lnTo>
                  <a:lnTo>
                    <a:pt x="414020" y="1220902"/>
                  </a:lnTo>
                  <a:lnTo>
                    <a:pt x="397510" y="1210114"/>
                  </a:lnTo>
                  <a:lnTo>
                    <a:pt x="381000" y="1199009"/>
                  </a:lnTo>
                  <a:lnTo>
                    <a:pt x="364807" y="1187905"/>
                  </a:lnTo>
                  <a:lnTo>
                    <a:pt x="348615" y="1176482"/>
                  </a:lnTo>
                  <a:lnTo>
                    <a:pt x="333057" y="1164743"/>
                  </a:lnTo>
                  <a:lnTo>
                    <a:pt x="317817" y="1152686"/>
                  </a:lnTo>
                  <a:lnTo>
                    <a:pt x="302260" y="1140312"/>
                  </a:lnTo>
                  <a:lnTo>
                    <a:pt x="287337" y="1127938"/>
                  </a:lnTo>
                  <a:lnTo>
                    <a:pt x="272732" y="1115247"/>
                  </a:lnTo>
                  <a:lnTo>
                    <a:pt x="258445" y="1101921"/>
                  </a:lnTo>
                  <a:lnTo>
                    <a:pt x="244475" y="1088913"/>
                  </a:lnTo>
                  <a:lnTo>
                    <a:pt x="230505" y="1075269"/>
                  </a:lnTo>
                  <a:lnTo>
                    <a:pt x="216852" y="1061309"/>
                  </a:lnTo>
                  <a:lnTo>
                    <a:pt x="203517" y="1047666"/>
                  </a:lnTo>
                  <a:lnTo>
                    <a:pt x="190182" y="1033388"/>
                  </a:lnTo>
                  <a:lnTo>
                    <a:pt x="177800" y="1018793"/>
                  </a:lnTo>
                  <a:lnTo>
                    <a:pt x="164782" y="1004198"/>
                  </a:lnTo>
                  <a:lnTo>
                    <a:pt x="152717" y="989286"/>
                  </a:lnTo>
                  <a:lnTo>
                    <a:pt x="140970" y="973739"/>
                  </a:lnTo>
                  <a:lnTo>
                    <a:pt x="129222" y="958510"/>
                  </a:lnTo>
                  <a:lnTo>
                    <a:pt x="117792" y="943280"/>
                  </a:lnTo>
                  <a:lnTo>
                    <a:pt x="106997" y="927099"/>
                  </a:lnTo>
                  <a:lnTo>
                    <a:pt x="96202" y="911552"/>
                  </a:lnTo>
                  <a:lnTo>
                    <a:pt x="85725" y="895053"/>
                  </a:lnTo>
                  <a:lnTo>
                    <a:pt x="75882" y="879189"/>
                  </a:lnTo>
                  <a:lnTo>
                    <a:pt x="66040" y="862373"/>
                  </a:lnTo>
                  <a:lnTo>
                    <a:pt x="56515" y="845874"/>
                  </a:lnTo>
                  <a:lnTo>
                    <a:pt x="47307" y="829058"/>
                  </a:lnTo>
                  <a:lnTo>
                    <a:pt x="38735" y="811925"/>
                  </a:lnTo>
                  <a:lnTo>
                    <a:pt x="30162" y="794792"/>
                  </a:lnTo>
                  <a:lnTo>
                    <a:pt x="22225" y="777341"/>
                  </a:lnTo>
                  <a:lnTo>
                    <a:pt x="14287" y="759891"/>
                  </a:lnTo>
                  <a:lnTo>
                    <a:pt x="6667" y="742123"/>
                  </a:lnTo>
                  <a:lnTo>
                    <a:pt x="0" y="724355"/>
                  </a:lnTo>
                  <a:lnTo>
                    <a:pt x="6667" y="704684"/>
                  </a:lnTo>
                  <a:lnTo>
                    <a:pt x="14287" y="685647"/>
                  </a:lnTo>
                  <a:lnTo>
                    <a:pt x="22225" y="666610"/>
                  </a:lnTo>
                  <a:lnTo>
                    <a:pt x="30162" y="647573"/>
                  </a:lnTo>
                  <a:lnTo>
                    <a:pt x="38735" y="628536"/>
                  </a:lnTo>
                  <a:lnTo>
                    <a:pt x="47307" y="610134"/>
                  </a:lnTo>
                  <a:lnTo>
                    <a:pt x="56515" y="592049"/>
                  </a:lnTo>
                  <a:lnTo>
                    <a:pt x="66040" y="573329"/>
                  </a:lnTo>
                  <a:lnTo>
                    <a:pt x="75882" y="555561"/>
                  </a:lnTo>
                  <a:lnTo>
                    <a:pt x="85725" y="537793"/>
                  </a:lnTo>
                  <a:lnTo>
                    <a:pt x="96202" y="520026"/>
                  </a:lnTo>
                  <a:lnTo>
                    <a:pt x="106997" y="502575"/>
                  </a:lnTo>
                  <a:lnTo>
                    <a:pt x="117792" y="485442"/>
                  </a:lnTo>
                  <a:lnTo>
                    <a:pt x="129222" y="468309"/>
                  </a:lnTo>
                  <a:lnTo>
                    <a:pt x="140970" y="451810"/>
                  </a:lnTo>
                  <a:lnTo>
                    <a:pt x="152717" y="435311"/>
                  </a:lnTo>
                  <a:lnTo>
                    <a:pt x="164782" y="419130"/>
                  </a:lnTo>
                  <a:lnTo>
                    <a:pt x="177800" y="402948"/>
                  </a:lnTo>
                  <a:lnTo>
                    <a:pt x="190182" y="387402"/>
                  </a:lnTo>
                  <a:lnTo>
                    <a:pt x="203517" y="371537"/>
                  </a:lnTo>
                  <a:lnTo>
                    <a:pt x="216852" y="356308"/>
                  </a:lnTo>
                  <a:lnTo>
                    <a:pt x="230505" y="341396"/>
                  </a:lnTo>
                  <a:lnTo>
                    <a:pt x="244475" y="326483"/>
                  </a:lnTo>
                  <a:lnTo>
                    <a:pt x="258445" y="311888"/>
                  </a:lnTo>
                  <a:lnTo>
                    <a:pt x="272732" y="297611"/>
                  </a:lnTo>
                  <a:lnTo>
                    <a:pt x="287337" y="283650"/>
                  </a:lnTo>
                  <a:lnTo>
                    <a:pt x="302260" y="270324"/>
                  </a:lnTo>
                  <a:lnTo>
                    <a:pt x="317817" y="256681"/>
                  </a:lnTo>
                  <a:lnTo>
                    <a:pt x="333057" y="243355"/>
                  </a:lnTo>
                  <a:lnTo>
                    <a:pt x="348615" y="230664"/>
                  </a:lnTo>
                  <a:lnTo>
                    <a:pt x="364807" y="218290"/>
                  </a:lnTo>
                  <a:lnTo>
                    <a:pt x="381000" y="205916"/>
                  </a:lnTo>
                  <a:lnTo>
                    <a:pt x="397510" y="194177"/>
                  </a:lnTo>
                  <a:lnTo>
                    <a:pt x="414020" y="182437"/>
                  </a:lnTo>
                  <a:lnTo>
                    <a:pt x="430847" y="171015"/>
                  </a:lnTo>
                  <a:lnTo>
                    <a:pt x="447992" y="160228"/>
                  </a:lnTo>
                  <a:lnTo>
                    <a:pt x="465137" y="149440"/>
                  </a:lnTo>
                  <a:lnTo>
                    <a:pt x="482917" y="138970"/>
                  </a:lnTo>
                  <a:lnTo>
                    <a:pt x="500380" y="128817"/>
                  </a:lnTo>
                  <a:lnTo>
                    <a:pt x="518477" y="119298"/>
                  </a:lnTo>
                  <a:lnTo>
                    <a:pt x="536892" y="110097"/>
                  </a:lnTo>
                  <a:lnTo>
                    <a:pt x="554990" y="101213"/>
                  </a:lnTo>
                  <a:lnTo>
                    <a:pt x="573722" y="92329"/>
                  </a:lnTo>
                  <a:lnTo>
                    <a:pt x="592455" y="84080"/>
                  </a:lnTo>
                  <a:lnTo>
                    <a:pt x="611187" y="76148"/>
                  </a:lnTo>
                  <a:lnTo>
                    <a:pt x="630555" y="68850"/>
                  </a:lnTo>
                  <a:lnTo>
                    <a:pt x="649605" y="61553"/>
                  </a:lnTo>
                  <a:lnTo>
                    <a:pt x="669290" y="54573"/>
                  </a:lnTo>
                  <a:lnTo>
                    <a:pt x="689293" y="48227"/>
                  </a:lnTo>
                  <a:lnTo>
                    <a:pt x="708660" y="42199"/>
                  </a:lnTo>
                  <a:lnTo>
                    <a:pt x="728980" y="36487"/>
                  </a:lnTo>
                  <a:lnTo>
                    <a:pt x="748983" y="31411"/>
                  </a:lnTo>
                  <a:lnTo>
                    <a:pt x="769303" y="26334"/>
                  </a:lnTo>
                  <a:lnTo>
                    <a:pt x="789940" y="21892"/>
                  </a:lnTo>
                  <a:lnTo>
                    <a:pt x="810578" y="17768"/>
                  </a:lnTo>
                  <a:lnTo>
                    <a:pt x="831533" y="14278"/>
                  </a:lnTo>
                  <a:lnTo>
                    <a:pt x="852805" y="11105"/>
                  </a:lnTo>
                  <a:lnTo>
                    <a:pt x="873760" y="8249"/>
                  </a:lnTo>
                  <a:lnTo>
                    <a:pt x="895033" y="5711"/>
                  </a:lnTo>
                  <a:lnTo>
                    <a:pt x="916305" y="3490"/>
                  </a:lnTo>
                  <a:lnTo>
                    <a:pt x="937895" y="2221"/>
                  </a:lnTo>
                  <a:lnTo>
                    <a:pt x="959485" y="1269"/>
                  </a:lnTo>
                  <a:lnTo>
                    <a:pt x="981393" y="317"/>
                  </a:lnTo>
                  <a:lnTo>
                    <a:pt x="1003300" y="0"/>
                  </a:lnTo>
                  <a:close/>
                </a:path>
              </a:pathLst>
            </a:custGeom>
            <a:solidFill>
              <a:srgbClr val="FAAF3B"/>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25" name="椭圆 24"/>
            <p:cNvSpPr/>
            <p:nvPr/>
          </p:nvSpPr>
          <p:spPr>
            <a:xfrm>
              <a:off x="13675582" y="2465383"/>
              <a:ext cx="914400" cy="914400"/>
            </a:xfrm>
            <a:prstGeom prst="ellipse">
              <a:avLst/>
            </a:prstGeom>
            <a:noFill/>
            <a:ln>
              <a:solidFill>
                <a:srgbClr val="FAAF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27" name="直接连接符 26"/>
          <p:cNvCxnSpPr/>
          <p:nvPr/>
        </p:nvCxnSpPr>
        <p:spPr>
          <a:xfrm>
            <a:off x="1657744" y="1882451"/>
            <a:ext cx="0" cy="185598"/>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657744" y="2609326"/>
            <a:ext cx="0" cy="185598"/>
          </a:xfrm>
          <a:prstGeom prst="line">
            <a:avLst/>
          </a:prstGeom>
          <a:ln>
            <a:solidFill>
              <a:srgbClr val="09839B"/>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1657744" y="3336200"/>
            <a:ext cx="0" cy="185598"/>
          </a:xfrm>
          <a:prstGeom prst="line">
            <a:avLst/>
          </a:prstGeom>
          <a:ln>
            <a:solidFill>
              <a:srgbClr val="09839B"/>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657744" y="4063075"/>
            <a:ext cx="0" cy="185598"/>
          </a:xfrm>
          <a:prstGeom prst="line">
            <a:avLst/>
          </a:prstGeom>
          <a:ln>
            <a:solidFill>
              <a:srgbClr val="09839B"/>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657744" y="4789951"/>
            <a:ext cx="0" cy="185598"/>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3" name="KSO_Shape"/>
          <p:cNvSpPr/>
          <p:nvPr/>
        </p:nvSpPr>
        <p:spPr bwMode="auto">
          <a:xfrm>
            <a:off x="1490376" y="2144564"/>
            <a:ext cx="386884" cy="410124"/>
          </a:xfrm>
          <a:custGeom>
            <a:avLst/>
            <a:gdLst>
              <a:gd name="T0" fmla="*/ 871762 w 2344738"/>
              <a:gd name="T1" fmla="*/ 2409190 h 2484437"/>
              <a:gd name="T2" fmla="*/ 1162059 w 2344738"/>
              <a:gd name="T3" fmla="*/ 2170588 h 2484437"/>
              <a:gd name="T4" fmla="*/ 1847045 w 2344738"/>
              <a:gd name="T5" fmla="*/ 1914799 h 2484437"/>
              <a:gd name="T6" fmla="*/ 1989223 w 2344738"/>
              <a:gd name="T7" fmla="*/ 2174222 h 2484437"/>
              <a:gd name="T8" fmla="*/ 2171725 w 2344738"/>
              <a:gd name="T9" fmla="*/ 2027497 h 2484437"/>
              <a:gd name="T10" fmla="*/ 577756 w 2344738"/>
              <a:gd name="T11" fmla="*/ 1710690 h 2484437"/>
              <a:gd name="T12" fmla="*/ 918226 w 2344738"/>
              <a:gd name="T13" fmla="*/ 1971358 h 2484437"/>
              <a:gd name="T14" fmla="*/ 916117 w 2344738"/>
              <a:gd name="T15" fmla="*/ 1782955 h 2484437"/>
              <a:gd name="T16" fmla="*/ 1163655 w 2344738"/>
              <a:gd name="T17" fmla="*/ 1791018 h 2484437"/>
              <a:gd name="T18" fmla="*/ 1369346 w 2344738"/>
              <a:gd name="T19" fmla="*/ 1978503 h 2484437"/>
              <a:gd name="T20" fmla="*/ 1844763 w 2344738"/>
              <a:gd name="T21" fmla="*/ 1695450 h 2484437"/>
              <a:gd name="T22" fmla="*/ 1613852 w 2344738"/>
              <a:gd name="T23" fmla="*/ 1757995 h 2484437"/>
              <a:gd name="T24" fmla="*/ 1466215 w 2344738"/>
              <a:gd name="T25" fmla="*/ 1665804 h 2484437"/>
              <a:gd name="T26" fmla="*/ 139383 w 2344738"/>
              <a:gd name="T27" fmla="*/ 1551132 h 2484437"/>
              <a:gd name="T28" fmla="*/ 121920 w 2344738"/>
              <a:gd name="T29" fmla="*/ 1806533 h 2484437"/>
              <a:gd name="T30" fmla="*/ 349213 w 2344738"/>
              <a:gd name="T31" fmla="*/ 1603596 h 2484437"/>
              <a:gd name="T32" fmla="*/ 904689 w 2344738"/>
              <a:gd name="T33" fmla="*/ 1386127 h 2484437"/>
              <a:gd name="T34" fmla="*/ 637223 w 2344738"/>
              <a:gd name="T35" fmla="*/ 1626218 h 2484437"/>
              <a:gd name="T36" fmla="*/ 468909 w 2344738"/>
              <a:gd name="T37" fmla="*/ 1265925 h 2484437"/>
              <a:gd name="T38" fmla="*/ 430842 w 2344738"/>
              <a:gd name="T39" fmla="*/ 1122045 h 2484437"/>
              <a:gd name="T40" fmla="*/ 1268838 w 2344738"/>
              <a:gd name="T41" fmla="*/ 1494705 h 2484437"/>
              <a:gd name="T42" fmla="*/ 1607502 w 2344738"/>
              <a:gd name="T43" fmla="*/ 1509397 h 2484437"/>
              <a:gd name="T44" fmla="*/ 1745572 w 2344738"/>
              <a:gd name="T45" fmla="*/ 1626218 h 2484437"/>
              <a:gd name="T46" fmla="*/ 1985330 w 2344738"/>
              <a:gd name="T47" fmla="*/ 1321435 h 2484437"/>
              <a:gd name="T48" fmla="*/ 959075 w 2344738"/>
              <a:gd name="T49" fmla="*/ 1223010 h 2484437"/>
              <a:gd name="T50" fmla="*/ 1590675 w 2344738"/>
              <a:gd name="T51" fmla="*/ 717903 h 2484437"/>
              <a:gd name="T52" fmla="*/ 1221105 w 2344738"/>
              <a:gd name="T53" fmla="*/ 1447738 h 2484437"/>
              <a:gd name="T54" fmla="*/ 1833657 w 2344738"/>
              <a:gd name="T55" fmla="*/ 772478 h 2484437"/>
              <a:gd name="T56" fmla="*/ 707217 w 2344738"/>
              <a:gd name="T57" fmla="*/ 636270 h 2484437"/>
              <a:gd name="T58" fmla="*/ 651510 w 2344738"/>
              <a:gd name="T59" fmla="*/ 1030166 h 2484437"/>
              <a:gd name="T60" fmla="*/ 1878779 w 2344738"/>
              <a:gd name="T61" fmla="*/ 599489 h 2484437"/>
              <a:gd name="T62" fmla="*/ 2173605 w 2344738"/>
              <a:gd name="T63" fmla="*/ 692847 h 2484437"/>
              <a:gd name="T64" fmla="*/ 2093597 w 2344738"/>
              <a:gd name="T65" fmla="*/ 537027 h 2484437"/>
              <a:gd name="T66" fmla="*/ 260298 w 2344738"/>
              <a:gd name="T67" fmla="*/ 577256 h 2484437"/>
              <a:gd name="T68" fmla="*/ 273014 w 2344738"/>
              <a:gd name="T69" fmla="*/ 751147 h 2484437"/>
              <a:gd name="T70" fmla="*/ 532634 w 2344738"/>
              <a:gd name="T71" fmla="*/ 599489 h 2484437"/>
              <a:gd name="T72" fmla="*/ 932432 w 2344738"/>
              <a:gd name="T73" fmla="*/ 577533 h 2484437"/>
              <a:gd name="T74" fmla="*/ 1226230 w 2344738"/>
              <a:gd name="T75" fmla="*/ 474027 h 2484437"/>
              <a:gd name="T76" fmla="*/ 1322388 w 2344738"/>
              <a:gd name="T77" fmla="*/ 712503 h 2484437"/>
              <a:gd name="T78" fmla="*/ 1595994 w 2344738"/>
              <a:gd name="T79" fmla="*/ 561340 h 2484437"/>
              <a:gd name="T80" fmla="*/ 1022828 w 2344738"/>
              <a:gd name="T81" fmla="*/ 100965 h 2484437"/>
              <a:gd name="T82" fmla="*/ 1158106 w 2344738"/>
              <a:gd name="T83" fmla="*/ 312420 h 2484437"/>
              <a:gd name="T84" fmla="*/ 1118615 w 2344738"/>
              <a:gd name="T85" fmla="*/ 67628 h 2484437"/>
              <a:gd name="T86" fmla="*/ 1343177 w 2344738"/>
              <a:gd name="T87" fmla="*/ 191770 h 2484437"/>
              <a:gd name="T88" fmla="*/ 1909128 w 2344738"/>
              <a:gd name="T89" fmla="*/ 458790 h 2484437"/>
              <a:gd name="T90" fmla="*/ 2231565 w 2344738"/>
              <a:gd name="T91" fmla="*/ 430530 h 2484437"/>
              <a:gd name="T92" fmla="*/ 2344738 w 2344738"/>
              <a:gd name="T93" fmla="*/ 562777 h 2484437"/>
              <a:gd name="T94" fmla="*/ 2230438 w 2344738"/>
              <a:gd name="T95" fmla="*/ 724605 h 2484437"/>
              <a:gd name="T96" fmla="*/ 2134871 w 2344738"/>
              <a:gd name="T97" fmla="*/ 1265400 h 2484437"/>
              <a:gd name="T98" fmla="*/ 2171407 w 2344738"/>
              <a:gd name="T99" fmla="*/ 1880454 h 2484437"/>
              <a:gd name="T100" fmla="*/ 2202512 w 2344738"/>
              <a:gd name="T101" fmla="*/ 2178986 h 2484437"/>
              <a:gd name="T102" fmla="*/ 1751813 w 2344738"/>
              <a:gd name="T103" fmla="*/ 2197723 h 2484437"/>
              <a:gd name="T104" fmla="*/ 1125316 w 2344738"/>
              <a:gd name="T105" fmla="*/ 2346007 h 2484437"/>
              <a:gd name="T106" fmla="*/ 852722 w 2344738"/>
              <a:gd name="T107" fmla="*/ 2471102 h 2484437"/>
              <a:gd name="T108" fmla="*/ 691196 w 2344738"/>
              <a:gd name="T109" fmla="*/ 2049780 h 2484437"/>
              <a:gd name="T110" fmla="*/ 149860 w 2344738"/>
              <a:gd name="T111" fmla="*/ 1882136 h 2484437"/>
              <a:gd name="T112" fmla="*/ 2540 w 2344738"/>
              <a:gd name="T113" fmla="*/ 1690904 h 2484437"/>
              <a:gd name="T114" fmla="*/ 276542 w 2344738"/>
              <a:gd name="T115" fmla="*/ 1265400 h 2484437"/>
              <a:gd name="T116" fmla="*/ 162385 w 2344738"/>
              <a:gd name="T117" fmla="*/ 796289 h 2484437"/>
              <a:gd name="T118" fmla="*/ 49212 w 2344738"/>
              <a:gd name="T119" fmla="*/ 664361 h 2484437"/>
              <a:gd name="T120" fmla="*/ 161613 w 2344738"/>
              <a:gd name="T121" fmla="*/ 520400 h 2484437"/>
              <a:gd name="T122" fmla="*/ 567447 w 2344738"/>
              <a:gd name="T123" fmla="*/ 475939 h 2484437"/>
              <a:gd name="T124" fmla="*/ 925454 w 2344738"/>
              <a:gd name="T125" fmla="*/ 141922 h 2484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44738" h="2484437">
                <a:moveTo>
                  <a:pt x="756092" y="2055731"/>
                </a:moveTo>
                <a:lnTo>
                  <a:pt x="756568" y="2065020"/>
                </a:lnTo>
                <a:lnTo>
                  <a:pt x="759424" y="2100897"/>
                </a:lnTo>
                <a:lnTo>
                  <a:pt x="761011" y="2118360"/>
                </a:lnTo>
                <a:lnTo>
                  <a:pt x="762915" y="2135187"/>
                </a:lnTo>
                <a:lnTo>
                  <a:pt x="765136" y="2151697"/>
                </a:lnTo>
                <a:lnTo>
                  <a:pt x="767675" y="2167255"/>
                </a:lnTo>
                <a:lnTo>
                  <a:pt x="770214" y="2183130"/>
                </a:lnTo>
                <a:lnTo>
                  <a:pt x="773070" y="2198052"/>
                </a:lnTo>
                <a:lnTo>
                  <a:pt x="775609" y="2212975"/>
                </a:lnTo>
                <a:lnTo>
                  <a:pt x="778782" y="2227262"/>
                </a:lnTo>
                <a:lnTo>
                  <a:pt x="781955" y="2241232"/>
                </a:lnTo>
                <a:lnTo>
                  <a:pt x="785129" y="2254250"/>
                </a:lnTo>
                <a:lnTo>
                  <a:pt x="788619" y="2267267"/>
                </a:lnTo>
                <a:lnTo>
                  <a:pt x="792427" y="2279650"/>
                </a:lnTo>
                <a:lnTo>
                  <a:pt x="796553" y="2291397"/>
                </a:lnTo>
                <a:lnTo>
                  <a:pt x="800678" y="2303145"/>
                </a:lnTo>
                <a:lnTo>
                  <a:pt x="804486" y="2314257"/>
                </a:lnTo>
                <a:lnTo>
                  <a:pt x="808929" y="2324735"/>
                </a:lnTo>
                <a:lnTo>
                  <a:pt x="813372" y="2334577"/>
                </a:lnTo>
                <a:lnTo>
                  <a:pt x="817815" y="2343785"/>
                </a:lnTo>
                <a:lnTo>
                  <a:pt x="822892" y="2352992"/>
                </a:lnTo>
                <a:lnTo>
                  <a:pt x="827969" y="2361247"/>
                </a:lnTo>
                <a:lnTo>
                  <a:pt x="833047" y="2369185"/>
                </a:lnTo>
                <a:lnTo>
                  <a:pt x="837807" y="2376487"/>
                </a:lnTo>
                <a:lnTo>
                  <a:pt x="843202" y="2383472"/>
                </a:lnTo>
                <a:lnTo>
                  <a:pt x="848596" y="2389505"/>
                </a:lnTo>
                <a:lnTo>
                  <a:pt x="854309" y="2395220"/>
                </a:lnTo>
                <a:lnTo>
                  <a:pt x="860021" y="2400617"/>
                </a:lnTo>
                <a:lnTo>
                  <a:pt x="866050" y="2405380"/>
                </a:lnTo>
                <a:lnTo>
                  <a:pt x="871762" y="2409190"/>
                </a:lnTo>
                <a:lnTo>
                  <a:pt x="877792" y="2412682"/>
                </a:lnTo>
                <a:lnTo>
                  <a:pt x="884138" y="2415540"/>
                </a:lnTo>
                <a:lnTo>
                  <a:pt x="890485" y="2417445"/>
                </a:lnTo>
                <a:lnTo>
                  <a:pt x="896515" y="2419350"/>
                </a:lnTo>
                <a:lnTo>
                  <a:pt x="904765" y="2420620"/>
                </a:lnTo>
                <a:lnTo>
                  <a:pt x="913334" y="2420937"/>
                </a:lnTo>
                <a:lnTo>
                  <a:pt x="921584" y="2420620"/>
                </a:lnTo>
                <a:lnTo>
                  <a:pt x="930470" y="2419032"/>
                </a:lnTo>
                <a:lnTo>
                  <a:pt x="939355" y="2417127"/>
                </a:lnTo>
                <a:lnTo>
                  <a:pt x="948241" y="2413635"/>
                </a:lnTo>
                <a:lnTo>
                  <a:pt x="957444" y="2409825"/>
                </a:lnTo>
                <a:lnTo>
                  <a:pt x="966964" y="2405380"/>
                </a:lnTo>
                <a:lnTo>
                  <a:pt x="976484" y="2399665"/>
                </a:lnTo>
                <a:lnTo>
                  <a:pt x="986004" y="2392997"/>
                </a:lnTo>
                <a:lnTo>
                  <a:pt x="996159" y="2386012"/>
                </a:lnTo>
                <a:lnTo>
                  <a:pt x="1005997" y="2378075"/>
                </a:lnTo>
                <a:lnTo>
                  <a:pt x="1016151" y="2368867"/>
                </a:lnTo>
                <a:lnTo>
                  <a:pt x="1026624" y="2359025"/>
                </a:lnTo>
                <a:lnTo>
                  <a:pt x="1036778" y="2348865"/>
                </a:lnTo>
                <a:lnTo>
                  <a:pt x="1047251" y="2337752"/>
                </a:lnTo>
                <a:lnTo>
                  <a:pt x="1057723" y="2325687"/>
                </a:lnTo>
                <a:lnTo>
                  <a:pt x="1067878" y="2312987"/>
                </a:lnTo>
                <a:lnTo>
                  <a:pt x="1078667" y="2299652"/>
                </a:lnTo>
                <a:lnTo>
                  <a:pt x="1089457" y="2285365"/>
                </a:lnTo>
                <a:lnTo>
                  <a:pt x="1100246" y="2270442"/>
                </a:lnTo>
                <a:lnTo>
                  <a:pt x="1111036" y="2254567"/>
                </a:lnTo>
                <a:lnTo>
                  <a:pt x="1121825" y="2238057"/>
                </a:lnTo>
                <a:lnTo>
                  <a:pt x="1132615" y="2221230"/>
                </a:lnTo>
                <a:lnTo>
                  <a:pt x="1143404" y="2203450"/>
                </a:lnTo>
                <a:lnTo>
                  <a:pt x="1153877" y="2185035"/>
                </a:lnTo>
                <a:lnTo>
                  <a:pt x="1162059" y="2170588"/>
                </a:lnTo>
                <a:lnTo>
                  <a:pt x="1158106" y="2170430"/>
                </a:lnTo>
                <a:lnTo>
                  <a:pt x="1134306" y="2168842"/>
                </a:lnTo>
                <a:lnTo>
                  <a:pt x="1110823" y="2166619"/>
                </a:lnTo>
                <a:lnTo>
                  <a:pt x="1087340" y="2164079"/>
                </a:lnTo>
                <a:lnTo>
                  <a:pt x="1063857" y="2160903"/>
                </a:lnTo>
                <a:lnTo>
                  <a:pt x="1041326" y="2157093"/>
                </a:lnTo>
                <a:lnTo>
                  <a:pt x="1018160" y="2152647"/>
                </a:lnTo>
                <a:lnTo>
                  <a:pt x="995629" y="2147884"/>
                </a:lnTo>
                <a:lnTo>
                  <a:pt x="973415" y="2142485"/>
                </a:lnTo>
                <a:lnTo>
                  <a:pt x="951519" y="2136134"/>
                </a:lnTo>
                <a:lnTo>
                  <a:pt x="928988" y="2129783"/>
                </a:lnTo>
                <a:lnTo>
                  <a:pt x="907727" y="2122797"/>
                </a:lnTo>
                <a:lnTo>
                  <a:pt x="886148" y="2115176"/>
                </a:lnTo>
                <a:lnTo>
                  <a:pt x="864886" y="2106919"/>
                </a:lnTo>
                <a:lnTo>
                  <a:pt x="843942" y="2098663"/>
                </a:lnTo>
                <a:lnTo>
                  <a:pt x="822997" y="2089454"/>
                </a:lnTo>
                <a:lnTo>
                  <a:pt x="802688" y="2079609"/>
                </a:lnTo>
                <a:lnTo>
                  <a:pt x="782378" y="2069765"/>
                </a:lnTo>
                <a:lnTo>
                  <a:pt x="762386" y="2059286"/>
                </a:lnTo>
                <a:lnTo>
                  <a:pt x="756092" y="2055731"/>
                </a:lnTo>
                <a:close/>
                <a:moveTo>
                  <a:pt x="1982350" y="1752593"/>
                </a:moveTo>
                <a:lnTo>
                  <a:pt x="1976519" y="1761420"/>
                </a:lnTo>
                <a:lnTo>
                  <a:pt x="1963826" y="1779838"/>
                </a:lnTo>
                <a:lnTo>
                  <a:pt x="1950498" y="1797939"/>
                </a:lnTo>
                <a:lnTo>
                  <a:pt x="1937169" y="1815722"/>
                </a:lnTo>
                <a:lnTo>
                  <a:pt x="1923207" y="1832870"/>
                </a:lnTo>
                <a:lnTo>
                  <a:pt x="1908609" y="1850335"/>
                </a:lnTo>
                <a:lnTo>
                  <a:pt x="1893694" y="1866848"/>
                </a:lnTo>
                <a:lnTo>
                  <a:pt x="1878779" y="1883043"/>
                </a:lnTo>
                <a:lnTo>
                  <a:pt x="1862912" y="1899239"/>
                </a:lnTo>
                <a:lnTo>
                  <a:pt x="1847045" y="1914799"/>
                </a:lnTo>
                <a:lnTo>
                  <a:pt x="1830544" y="1929724"/>
                </a:lnTo>
                <a:lnTo>
                  <a:pt x="1814043" y="1944966"/>
                </a:lnTo>
                <a:lnTo>
                  <a:pt x="1796906" y="1958939"/>
                </a:lnTo>
                <a:lnTo>
                  <a:pt x="1779453" y="1973229"/>
                </a:lnTo>
                <a:lnTo>
                  <a:pt x="1761999" y="1986884"/>
                </a:lnTo>
                <a:lnTo>
                  <a:pt x="1743911" y="1999903"/>
                </a:lnTo>
                <a:lnTo>
                  <a:pt x="1725505" y="2012923"/>
                </a:lnTo>
                <a:lnTo>
                  <a:pt x="1706465" y="2025308"/>
                </a:lnTo>
                <a:lnTo>
                  <a:pt x="1687742" y="2036740"/>
                </a:lnTo>
                <a:lnTo>
                  <a:pt x="1668385" y="2048172"/>
                </a:lnTo>
                <a:lnTo>
                  <a:pt x="1649027" y="2059286"/>
                </a:lnTo>
                <a:lnTo>
                  <a:pt x="1629035" y="2069765"/>
                </a:lnTo>
                <a:lnTo>
                  <a:pt x="1608725" y="2079609"/>
                </a:lnTo>
                <a:lnTo>
                  <a:pt x="1604716" y="2081523"/>
                </a:lnTo>
                <a:lnTo>
                  <a:pt x="1636599" y="2093237"/>
                </a:lnTo>
                <a:lnTo>
                  <a:pt x="1675639" y="2106893"/>
                </a:lnTo>
                <a:lnTo>
                  <a:pt x="1714043" y="2119279"/>
                </a:lnTo>
                <a:lnTo>
                  <a:pt x="1751496" y="2130395"/>
                </a:lnTo>
                <a:lnTo>
                  <a:pt x="1787679" y="2140558"/>
                </a:lnTo>
                <a:lnTo>
                  <a:pt x="1822275" y="2149450"/>
                </a:lnTo>
                <a:lnTo>
                  <a:pt x="1839096" y="2153261"/>
                </a:lnTo>
                <a:lnTo>
                  <a:pt x="1855918" y="2156755"/>
                </a:lnTo>
                <a:lnTo>
                  <a:pt x="1872105" y="2159613"/>
                </a:lnTo>
                <a:lnTo>
                  <a:pt x="1887975" y="2162789"/>
                </a:lnTo>
                <a:lnTo>
                  <a:pt x="1903527" y="2165329"/>
                </a:lnTo>
                <a:lnTo>
                  <a:pt x="1919079" y="2167870"/>
                </a:lnTo>
                <a:lnTo>
                  <a:pt x="1933679" y="2169776"/>
                </a:lnTo>
                <a:lnTo>
                  <a:pt x="1948280" y="2171364"/>
                </a:lnTo>
                <a:lnTo>
                  <a:pt x="1962245" y="2172634"/>
                </a:lnTo>
                <a:lnTo>
                  <a:pt x="1975893" y="2173587"/>
                </a:lnTo>
                <a:lnTo>
                  <a:pt x="1989223" y="2174222"/>
                </a:lnTo>
                <a:lnTo>
                  <a:pt x="2002237" y="2175175"/>
                </a:lnTo>
                <a:lnTo>
                  <a:pt x="2014615" y="2175175"/>
                </a:lnTo>
                <a:lnTo>
                  <a:pt x="2026993" y="2175175"/>
                </a:lnTo>
                <a:lnTo>
                  <a:pt x="2038737" y="2174222"/>
                </a:lnTo>
                <a:lnTo>
                  <a:pt x="2049845" y="2173587"/>
                </a:lnTo>
                <a:lnTo>
                  <a:pt x="2060637" y="2172634"/>
                </a:lnTo>
                <a:lnTo>
                  <a:pt x="2071111" y="2171364"/>
                </a:lnTo>
                <a:lnTo>
                  <a:pt x="2080950" y="2169776"/>
                </a:lnTo>
                <a:lnTo>
                  <a:pt x="2090789" y="2167870"/>
                </a:lnTo>
                <a:lnTo>
                  <a:pt x="2099994" y="2165329"/>
                </a:lnTo>
                <a:lnTo>
                  <a:pt x="2108246" y="2162789"/>
                </a:lnTo>
                <a:lnTo>
                  <a:pt x="2116815" y="2159930"/>
                </a:lnTo>
                <a:lnTo>
                  <a:pt x="2124433" y="2156755"/>
                </a:lnTo>
                <a:lnTo>
                  <a:pt x="2131415" y="2153261"/>
                </a:lnTo>
                <a:lnTo>
                  <a:pt x="2138398" y="2149768"/>
                </a:lnTo>
                <a:lnTo>
                  <a:pt x="2144429" y="2145321"/>
                </a:lnTo>
                <a:lnTo>
                  <a:pt x="2150142" y="2141193"/>
                </a:lnTo>
                <a:lnTo>
                  <a:pt x="2155537" y="2136747"/>
                </a:lnTo>
                <a:lnTo>
                  <a:pt x="2160298" y="2131665"/>
                </a:lnTo>
                <a:lnTo>
                  <a:pt x="2164425" y="2126266"/>
                </a:lnTo>
                <a:lnTo>
                  <a:pt x="2167916" y="2120867"/>
                </a:lnTo>
                <a:lnTo>
                  <a:pt x="2171725" y="2113563"/>
                </a:lnTo>
                <a:lnTo>
                  <a:pt x="2174899" y="2105941"/>
                </a:lnTo>
                <a:lnTo>
                  <a:pt x="2177120" y="2097683"/>
                </a:lnTo>
                <a:lnTo>
                  <a:pt x="2178707" y="2089109"/>
                </a:lnTo>
                <a:lnTo>
                  <a:pt x="2179025" y="2079581"/>
                </a:lnTo>
                <a:lnTo>
                  <a:pt x="2179025" y="2070053"/>
                </a:lnTo>
                <a:lnTo>
                  <a:pt x="2178390" y="2060208"/>
                </a:lnTo>
                <a:lnTo>
                  <a:pt x="2176803" y="2049728"/>
                </a:lnTo>
                <a:lnTo>
                  <a:pt x="2174899" y="2038930"/>
                </a:lnTo>
                <a:lnTo>
                  <a:pt x="2171725" y="2027497"/>
                </a:lnTo>
                <a:lnTo>
                  <a:pt x="2167916" y="2016064"/>
                </a:lnTo>
                <a:lnTo>
                  <a:pt x="2163790" y="2003996"/>
                </a:lnTo>
                <a:lnTo>
                  <a:pt x="2158394" y="1991292"/>
                </a:lnTo>
                <a:lnTo>
                  <a:pt x="2152681" y="1978589"/>
                </a:lnTo>
                <a:lnTo>
                  <a:pt x="2146016" y="1965568"/>
                </a:lnTo>
                <a:lnTo>
                  <a:pt x="2138716" y="1952229"/>
                </a:lnTo>
                <a:lnTo>
                  <a:pt x="2130781" y="1938255"/>
                </a:lnTo>
                <a:lnTo>
                  <a:pt x="2121894" y="1924281"/>
                </a:lnTo>
                <a:lnTo>
                  <a:pt x="2112689" y="1909672"/>
                </a:lnTo>
                <a:lnTo>
                  <a:pt x="2102533" y="1895063"/>
                </a:lnTo>
                <a:lnTo>
                  <a:pt x="2091741" y="1880137"/>
                </a:lnTo>
                <a:lnTo>
                  <a:pt x="2080315" y="1865210"/>
                </a:lnTo>
                <a:lnTo>
                  <a:pt x="2068572" y="1849331"/>
                </a:lnTo>
                <a:lnTo>
                  <a:pt x="2055241" y="1834087"/>
                </a:lnTo>
                <a:lnTo>
                  <a:pt x="2042228" y="1817890"/>
                </a:lnTo>
                <a:lnTo>
                  <a:pt x="2027945" y="1801693"/>
                </a:lnTo>
                <a:lnTo>
                  <a:pt x="2013345" y="1785814"/>
                </a:lnTo>
                <a:lnTo>
                  <a:pt x="1998110" y="1768982"/>
                </a:lnTo>
                <a:lnTo>
                  <a:pt x="1982350" y="1752593"/>
                </a:lnTo>
                <a:close/>
                <a:moveTo>
                  <a:pt x="704690" y="1683845"/>
                </a:moveTo>
                <a:lnTo>
                  <a:pt x="688658" y="1685924"/>
                </a:lnTo>
                <a:lnTo>
                  <a:pt x="671195" y="1688464"/>
                </a:lnTo>
                <a:lnTo>
                  <a:pt x="654368" y="1690052"/>
                </a:lnTo>
                <a:lnTo>
                  <a:pt x="638175" y="1691323"/>
                </a:lnTo>
                <a:lnTo>
                  <a:pt x="621983" y="1692593"/>
                </a:lnTo>
                <a:lnTo>
                  <a:pt x="606425" y="1693228"/>
                </a:lnTo>
                <a:lnTo>
                  <a:pt x="590550" y="1693863"/>
                </a:lnTo>
                <a:lnTo>
                  <a:pt x="575628" y="1693228"/>
                </a:lnTo>
                <a:lnTo>
                  <a:pt x="564912" y="1692995"/>
                </a:lnTo>
                <a:lnTo>
                  <a:pt x="566650" y="1695450"/>
                </a:lnTo>
                <a:lnTo>
                  <a:pt x="577756" y="1710690"/>
                </a:lnTo>
                <a:lnTo>
                  <a:pt x="589179" y="1725295"/>
                </a:lnTo>
                <a:lnTo>
                  <a:pt x="601236" y="1740535"/>
                </a:lnTo>
                <a:lnTo>
                  <a:pt x="612977" y="1754505"/>
                </a:lnTo>
                <a:lnTo>
                  <a:pt x="625669" y="1768793"/>
                </a:lnTo>
                <a:lnTo>
                  <a:pt x="638361" y="1782445"/>
                </a:lnTo>
                <a:lnTo>
                  <a:pt x="651371" y="1796098"/>
                </a:lnTo>
                <a:lnTo>
                  <a:pt x="665015" y="1809115"/>
                </a:lnTo>
                <a:lnTo>
                  <a:pt x="678659" y="1821815"/>
                </a:lnTo>
                <a:lnTo>
                  <a:pt x="692323" y="1833968"/>
                </a:lnTo>
                <a:lnTo>
                  <a:pt x="692466" y="1831022"/>
                </a:lnTo>
                <a:lnTo>
                  <a:pt x="695322" y="1784985"/>
                </a:lnTo>
                <a:lnTo>
                  <a:pt x="699130" y="1737995"/>
                </a:lnTo>
                <a:lnTo>
                  <a:pt x="703890" y="1691005"/>
                </a:lnTo>
                <a:lnTo>
                  <a:pt x="704690" y="1683845"/>
                </a:lnTo>
                <a:close/>
                <a:moveTo>
                  <a:pt x="769029" y="1673012"/>
                </a:moveTo>
                <a:lnTo>
                  <a:pt x="768310" y="1678622"/>
                </a:lnTo>
                <a:lnTo>
                  <a:pt x="763232" y="1726565"/>
                </a:lnTo>
                <a:lnTo>
                  <a:pt x="759424" y="1773555"/>
                </a:lnTo>
                <a:lnTo>
                  <a:pt x="756568" y="1819275"/>
                </a:lnTo>
                <a:lnTo>
                  <a:pt x="754029" y="1863725"/>
                </a:lnTo>
                <a:lnTo>
                  <a:pt x="753619" y="1882342"/>
                </a:lnTo>
                <a:lnTo>
                  <a:pt x="767505" y="1891983"/>
                </a:lnTo>
                <a:lnTo>
                  <a:pt x="783053" y="1902143"/>
                </a:lnTo>
                <a:lnTo>
                  <a:pt x="799236" y="1912303"/>
                </a:lnTo>
                <a:lnTo>
                  <a:pt x="815419" y="1921828"/>
                </a:lnTo>
                <a:lnTo>
                  <a:pt x="831919" y="1931035"/>
                </a:lnTo>
                <a:lnTo>
                  <a:pt x="848736" y="1939925"/>
                </a:lnTo>
                <a:lnTo>
                  <a:pt x="865870" y="1948498"/>
                </a:lnTo>
                <a:lnTo>
                  <a:pt x="883005" y="1956435"/>
                </a:lnTo>
                <a:lnTo>
                  <a:pt x="900774" y="1964055"/>
                </a:lnTo>
                <a:lnTo>
                  <a:pt x="918226" y="1971358"/>
                </a:lnTo>
                <a:lnTo>
                  <a:pt x="935995" y="1978025"/>
                </a:lnTo>
                <a:lnTo>
                  <a:pt x="954399" y="1984375"/>
                </a:lnTo>
                <a:lnTo>
                  <a:pt x="972486" y="1990090"/>
                </a:lnTo>
                <a:lnTo>
                  <a:pt x="990889" y="1996123"/>
                </a:lnTo>
                <a:lnTo>
                  <a:pt x="1009928" y="2000885"/>
                </a:lnTo>
                <a:lnTo>
                  <a:pt x="1028649" y="2005648"/>
                </a:lnTo>
                <a:lnTo>
                  <a:pt x="1047687" y="2009775"/>
                </a:lnTo>
                <a:lnTo>
                  <a:pt x="1067043" y="2013268"/>
                </a:lnTo>
                <a:lnTo>
                  <a:pt x="1086082" y="2016760"/>
                </a:lnTo>
                <a:lnTo>
                  <a:pt x="1105755" y="2019300"/>
                </a:lnTo>
                <a:lnTo>
                  <a:pt x="1125428" y="2021840"/>
                </a:lnTo>
                <a:lnTo>
                  <a:pt x="1145418" y="2023428"/>
                </a:lnTo>
                <a:lnTo>
                  <a:pt x="1165409" y="2024380"/>
                </a:lnTo>
                <a:lnTo>
                  <a:pt x="1185399" y="2025333"/>
                </a:lnTo>
                <a:lnTo>
                  <a:pt x="1205707" y="2025650"/>
                </a:lnTo>
                <a:lnTo>
                  <a:pt x="1226014" y="2025333"/>
                </a:lnTo>
                <a:lnTo>
                  <a:pt x="1246005" y="2024380"/>
                </a:lnTo>
                <a:lnTo>
                  <a:pt x="1265995" y="2023428"/>
                </a:lnTo>
                <a:lnTo>
                  <a:pt x="1285985" y="2021840"/>
                </a:lnTo>
                <a:lnTo>
                  <a:pt x="1305658" y="2019300"/>
                </a:lnTo>
                <a:lnTo>
                  <a:pt x="1309126" y="2018845"/>
                </a:lnTo>
                <a:lnTo>
                  <a:pt x="1285562" y="2006536"/>
                </a:lnTo>
                <a:lnTo>
                  <a:pt x="1242397" y="1983988"/>
                </a:lnTo>
                <a:lnTo>
                  <a:pt x="1199231" y="1960486"/>
                </a:lnTo>
                <a:lnTo>
                  <a:pt x="1156701" y="1936350"/>
                </a:lnTo>
                <a:lnTo>
                  <a:pt x="1114487" y="1911260"/>
                </a:lnTo>
                <a:lnTo>
                  <a:pt x="1074178" y="1886806"/>
                </a:lnTo>
                <a:lnTo>
                  <a:pt x="1033869" y="1861717"/>
                </a:lnTo>
                <a:lnTo>
                  <a:pt x="994195" y="1835992"/>
                </a:lnTo>
                <a:lnTo>
                  <a:pt x="955156" y="1809633"/>
                </a:lnTo>
                <a:lnTo>
                  <a:pt x="916117" y="1782955"/>
                </a:lnTo>
                <a:lnTo>
                  <a:pt x="877712" y="1755643"/>
                </a:lnTo>
                <a:lnTo>
                  <a:pt x="840577" y="1728013"/>
                </a:lnTo>
                <a:lnTo>
                  <a:pt x="803759" y="1700383"/>
                </a:lnTo>
                <a:lnTo>
                  <a:pt x="769029" y="1673012"/>
                </a:lnTo>
                <a:close/>
                <a:moveTo>
                  <a:pt x="1070070" y="1580060"/>
                </a:moveTo>
                <a:lnTo>
                  <a:pt x="1056640" y="1585250"/>
                </a:lnTo>
                <a:lnTo>
                  <a:pt x="1014730" y="1600812"/>
                </a:lnTo>
                <a:lnTo>
                  <a:pt x="973773" y="1615421"/>
                </a:lnTo>
                <a:lnTo>
                  <a:pt x="933450" y="1628441"/>
                </a:lnTo>
                <a:lnTo>
                  <a:pt x="893445" y="1640827"/>
                </a:lnTo>
                <a:lnTo>
                  <a:pt x="873443" y="1646544"/>
                </a:lnTo>
                <a:lnTo>
                  <a:pt x="854393" y="1651942"/>
                </a:lnTo>
                <a:lnTo>
                  <a:pt x="846810" y="1653777"/>
                </a:lnTo>
                <a:lnTo>
                  <a:pt x="858351" y="1662590"/>
                </a:lnTo>
                <a:lnTo>
                  <a:pt x="895169" y="1690855"/>
                </a:lnTo>
                <a:lnTo>
                  <a:pt x="933891" y="1718485"/>
                </a:lnTo>
                <a:lnTo>
                  <a:pt x="973882" y="1746433"/>
                </a:lnTo>
                <a:lnTo>
                  <a:pt x="1014826" y="1774381"/>
                </a:lnTo>
                <a:lnTo>
                  <a:pt x="1057674" y="1802328"/>
                </a:lnTo>
                <a:lnTo>
                  <a:pt x="1101792" y="1829958"/>
                </a:lnTo>
                <a:lnTo>
                  <a:pt x="1146861" y="1857271"/>
                </a:lnTo>
                <a:lnTo>
                  <a:pt x="1194471" y="1885218"/>
                </a:lnTo>
                <a:lnTo>
                  <a:pt x="1229421" y="1905168"/>
                </a:lnTo>
                <a:lnTo>
                  <a:pt x="1229311" y="1905000"/>
                </a:lnTo>
                <a:lnTo>
                  <a:pt x="1219795" y="1889760"/>
                </a:lnTo>
                <a:lnTo>
                  <a:pt x="1209963" y="1874203"/>
                </a:lnTo>
                <a:lnTo>
                  <a:pt x="1200447" y="1858645"/>
                </a:lnTo>
                <a:lnTo>
                  <a:pt x="1191249" y="1842135"/>
                </a:lnTo>
                <a:lnTo>
                  <a:pt x="1182051" y="1825625"/>
                </a:lnTo>
                <a:lnTo>
                  <a:pt x="1172853" y="1808163"/>
                </a:lnTo>
                <a:lnTo>
                  <a:pt x="1163655" y="1791018"/>
                </a:lnTo>
                <a:lnTo>
                  <a:pt x="1154457" y="1772920"/>
                </a:lnTo>
                <a:lnTo>
                  <a:pt x="1145576" y="1754823"/>
                </a:lnTo>
                <a:lnTo>
                  <a:pt x="1136695" y="1736408"/>
                </a:lnTo>
                <a:lnTo>
                  <a:pt x="1119250" y="1698308"/>
                </a:lnTo>
                <a:lnTo>
                  <a:pt x="1102122" y="1658938"/>
                </a:lnTo>
                <a:lnTo>
                  <a:pt x="1085312" y="1619250"/>
                </a:lnTo>
                <a:lnTo>
                  <a:pt x="1070070" y="1580060"/>
                </a:lnTo>
                <a:close/>
                <a:moveTo>
                  <a:pt x="1191479" y="1530183"/>
                </a:moveTo>
                <a:lnTo>
                  <a:pt x="1183323" y="1533802"/>
                </a:lnTo>
                <a:lnTo>
                  <a:pt x="1141095" y="1551904"/>
                </a:lnTo>
                <a:lnTo>
                  <a:pt x="1128914" y="1556814"/>
                </a:lnTo>
                <a:lnTo>
                  <a:pt x="1137012" y="1577658"/>
                </a:lnTo>
                <a:lnTo>
                  <a:pt x="1152871" y="1616393"/>
                </a:lnTo>
                <a:lnTo>
                  <a:pt x="1169047" y="1653858"/>
                </a:lnTo>
                <a:lnTo>
                  <a:pt x="1185223" y="1689418"/>
                </a:lnTo>
                <a:lnTo>
                  <a:pt x="1201716" y="1723708"/>
                </a:lnTo>
                <a:lnTo>
                  <a:pt x="1218209" y="1756410"/>
                </a:lnTo>
                <a:lnTo>
                  <a:pt x="1234703" y="1787525"/>
                </a:lnTo>
                <a:lnTo>
                  <a:pt x="1251196" y="1816735"/>
                </a:lnTo>
                <a:lnTo>
                  <a:pt x="1268006" y="1844675"/>
                </a:lnTo>
                <a:lnTo>
                  <a:pt x="1284500" y="1870710"/>
                </a:lnTo>
                <a:lnTo>
                  <a:pt x="1300993" y="1895158"/>
                </a:lnTo>
                <a:lnTo>
                  <a:pt x="1309557" y="1906905"/>
                </a:lnTo>
                <a:lnTo>
                  <a:pt x="1317486" y="1918018"/>
                </a:lnTo>
                <a:lnTo>
                  <a:pt x="1326050" y="1928495"/>
                </a:lnTo>
                <a:lnTo>
                  <a:pt x="1333979" y="1938973"/>
                </a:lnTo>
                <a:lnTo>
                  <a:pt x="1342226" y="1948815"/>
                </a:lnTo>
                <a:lnTo>
                  <a:pt x="1350473" y="1958023"/>
                </a:lnTo>
                <a:lnTo>
                  <a:pt x="1358719" y="1966913"/>
                </a:lnTo>
                <a:lnTo>
                  <a:pt x="1366331" y="1975485"/>
                </a:lnTo>
                <a:lnTo>
                  <a:pt x="1369346" y="1978503"/>
                </a:lnTo>
                <a:lnTo>
                  <a:pt x="1380463" y="1983988"/>
                </a:lnTo>
                <a:lnTo>
                  <a:pt x="1410560" y="1998615"/>
                </a:lnTo>
                <a:lnTo>
                  <a:pt x="1420523" y="1996123"/>
                </a:lnTo>
                <a:lnTo>
                  <a:pt x="1438927" y="1990090"/>
                </a:lnTo>
                <a:lnTo>
                  <a:pt x="1456697" y="1984375"/>
                </a:lnTo>
                <a:lnTo>
                  <a:pt x="1475418" y="1978025"/>
                </a:lnTo>
                <a:lnTo>
                  <a:pt x="1492869" y="1971358"/>
                </a:lnTo>
                <a:lnTo>
                  <a:pt x="1510639" y="1964055"/>
                </a:lnTo>
                <a:lnTo>
                  <a:pt x="1528408" y="1956435"/>
                </a:lnTo>
                <a:lnTo>
                  <a:pt x="1545543" y="1948498"/>
                </a:lnTo>
                <a:lnTo>
                  <a:pt x="1562360" y="1939925"/>
                </a:lnTo>
                <a:lnTo>
                  <a:pt x="1579494" y="1931035"/>
                </a:lnTo>
                <a:lnTo>
                  <a:pt x="1595994" y="1921828"/>
                </a:lnTo>
                <a:lnTo>
                  <a:pt x="1612177" y="1912303"/>
                </a:lnTo>
                <a:lnTo>
                  <a:pt x="1628042" y="1902143"/>
                </a:lnTo>
                <a:lnTo>
                  <a:pt x="1643908" y="1891983"/>
                </a:lnTo>
                <a:lnTo>
                  <a:pt x="1659139" y="1881188"/>
                </a:lnTo>
                <a:lnTo>
                  <a:pt x="1674687" y="1870075"/>
                </a:lnTo>
                <a:lnTo>
                  <a:pt x="1689600" y="1858328"/>
                </a:lnTo>
                <a:lnTo>
                  <a:pt x="1704196" y="1846580"/>
                </a:lnTo>
                <a:lnTo>
                  <a:pt x="1718475" y="1834515"/>
                </a:lnTo>
                <a:lnTo>
                  <a:pt x="1732754" y="1821815"/>
                </a:lnTo>
                <a:lnTo>
                  <a:pt x="1746398" y="1809115"/>
                </a:lnTo>
                <a:lnTo>
                  <a:pt x="1760042" y="1796098"/>
                </a:lnTo>
                <a:lnTo>
                  <a:pt x="1773052" y="1782445"/>
                </a:lnTo>
                <a:lnTo>
                  <a:pt x="1785744" y="1768793"/>
                </a:lnTo>
                <a:lnTo>
                  <a:pt x="1798436" y="1754505"/>
                </a:lnTo>
                <a:lnTo>
                  <a:pt x="1810177" y="1740535"/>
                </a:lnTo>
                <a:lnTo>
                  <a:pt x="1822234" y="1725295"/>
                </a:lnTo>
                <a:lnTo>
                  <a:pt x="1833657" y="1710690"/>
                </a:lnTo>
                <a:lnTo>
                  <a:pt x="1844763" y="1695450"/>
                </a:lnTo>
                <a:lnTo>
                  <a:pt x="1847759" y="1691218"/>
                </a:lnTo>
                <a:lnTo>
                  <a:pt x="1836392" y="1692275"/>
                </a:lnTo>
                <a:lnTo>
                  <a:pt x="1822102" y="1692910"/>
                </a:lnTo>
                <a:lnTo>
                  <a:pt x="1807177" y="1693228"/>
                </a:lnTo>
                <a:lnTo>
                  <a:pt x="1792252" y="1693863"/>
                </a:lnTo>
                <a:lnTo>
                  <a:pt x="1776692" y="1693228"/>
                </a:lnTo>
                <a:lnTo>
                  <a:pt x="1761132" y="1692593"/>
                </a:lnTo>
                <a:lnTo>
                  <a:pt x="1744937" y="1691323"/>
                </a:lnTo>
                <a:lnTo>
                  <a:pt x="1728424" y="1690052"/>
                </a:lnTo>
                <a:lnTo>
                  <a:pt x="1711276" y="1688464"/>
                </a:lnTo>
                <a:lnTo>
                  <a:pt x="1702865" y="1687195"/>
                </a:lnTo>
                <a:lnTo>
                  <a:pt x="1701800" y="1689328"/>
                </a:lnTo>
                <a:lnTo>
                  <a:pt x="1699260" y="1694733"/>
                </a:lnTo>
                <a:lnTo>
                  <a:pt x="1696085" y="1699501"/>
                </a:lnTo>
                <a:lnTo>
                  <a:pt x="1692910" y="1704906"/>
                </a:lnTo>
                <a:lnTo>
                  <a:pt x="1689100" y="1709992"/>
                </a:lnTo>
                <a:lnTo>
                  <a:pt x="1685607" y="1714760"/>
                </a:lnTo>
                <a:lnTo>
                  <a:pt x="1681480" y="1719211"/>
                </a:lnTo>
                <a:lnTo>
                  <a:pt x="1677670" y="1723344"/>
                </a:lnTo>
                <a:lnTo>
                  <a:pt x="1673225" y="1727794"/>
                </a:lnTo>
                <a:lnTo>
                  <a:pt x="1668462" y="1731927"/>
                </a:lnTo>
                <a:lnTo>
                  <a:pt x="1664017" y="1735424"/>
                </a:lnTo>
                <a:lnTo>
                  <a:pt x="1658937" y="1738921"/>
                </a:lnTo>
                <a:lnTo>
                  <a:pt x="1653857" y="1742418"/>
                </a:lnTo>
                <a:lnTo>
                  <a:pt x="1648460" y="1745279"/>
                </a:lnTo>
                <a:lnTo>
                  <a:pt x="1643062" y="1748140"/>
                </a:lnTo>
                <a:lnTo>
                  <a:pt x="1637347" y="1750683"/>
                </a:lnTo>
                <a:lnTo>
                  <a:pt x="1631632" y="1752591"/>
                </a:lnTo>
                <a:lnTo>
                  <a:pt x="1625917" y="1755134"/>
                </a:lnTo>
                <a:lnTo>
                  <a:pt x="1620202" y="1756723"/>
                </a:lnTo>
                <a:lnTo>
                  <a:pt x="1613852" y="1757995"/>
                </a:lnTo>
                <a:lnTo>
                  <a:pt x="1607502" y="1759267"/>
                </a:lnTo>
                <a:lnTo>
                  <a:pt x="1601152" y="1759902"/>
                </a:lnTo>
                <a:lnTo>
                  <a:pt x="1594802" y="1760538"/>
                </a:lnTo>
                <a:lnTo>
                  <a:pt x="1588452" y="1760538"/>
                </a:lnTo>
                <a:lnTo>
                  <a:pt x="1582102" y="1760538"/>
                </a:lnTo>
                <a:lnTo>
                  <a:pt x="1575435" y="1759902"/>
                </a:lnTo>
                <a:lnTo>
                  <a:pt x="1569402" y="1759267"/>
                </a:lnTo>
                <a:lnTo>
                  <a:pt x="1562735" y="1757995"/>
                </a:lnTo>
                <a:lnTo>
                  <a:pt x="1557020" y="1756723"/>
                </a:lnTo>
                <a:lnTo>
                  <a:pt x="1550987" y="1755134"/>
                </a:lnTo>
                <a:lnTo>
                  <a:pt x="1544955" y="1752591"/>
                </a:lnTo>
                <a:lnTo>
                  <a:pt x="1539240" y="1750683"/>
                </a:lnTo>
                <a:lnTo>
                  <a:pt x="1533525" y="1748140"/>
                </a:lnTo>
                <a:lnTo>
                  <a:pt x="1528127" y="1745279"/>
                </a:lnTo>
                <a:lnTo>
                  <a:pt x="1522730" y="1742418"/>
                </a:lnTo>
                <a:lnTo>
                  <a:pt x="1517967" y="1738921"/>
                </a:lnTo>
                <a:lnTo>
                  <a:pt x="1512887" y="1735424"/>
                </a:lnTo>
                <a:lnTo>
                  <a:pt x="1508125" y="1731927"/>
                </a:lnTo>
                <a:lnTo>
                  <a:pt x="1503680" y="1727794"/>
                </a:lnTo>
                <a:lnTo>
                  <a:pt x="1499235" y="1723344"/>
                </a:lnTo>
                <a:lnTo>
                  <a:pt x="1495107" y="1719211"/>
                </a:lnTo>
                <a:lnTo>
                  <a:pt x="1490980" y="1714760"/>
                </a:lnTo>
                <a:lnTo>
                  <a:pt x="1487487" y="1709992"/>
                </a:lnTo>
                <a:lnTo>
                  <a:pt x="1483677" y="1704906"/>
                </a:lnTo>
                <a:lnTo>
                  <a:pt x="1480502" y="1699501"/>
                </a:lnTo>
                <a:lnTo>
                  <a:pt x="1477327" y="1694733"/>
                </a:lnTo>
                <a:lnTo>
                  <a:pt x="1474787" y="1689328"/>
                </a:lnTo>
                <a:lnTo>
                  <a:pt x="1471930" y="1683606"/>
                </a:lnTo>
                <a:lnTo>
                  <a:pt x="1469707" y="1677566"/>
                </a:lnTo>
                <a:lnTo>
                  <a:pt x="1467802" y="1671844"/>
                </a:lnTo>
                <a:lnTo>
                  <a:pt x="1466215" y="1665804"/>
                </a:lnTo>
                <a:lnTo>
                  <a:pt x="1464627" y="1659446"/>
                </a:lnTo>
                <a:lnTo>
                  <a:pt x="1463675" y="1653406"/>
                </a:lnTo>
                <a:lnTo>
                  <a:pt x="1462722" y="1647366"/>
                </a:lnTo>
                <a:lnTo>
                  <a:pt x="1462405" y="1640690"/>
                </a:lnTo>
                <a:lnTo>
                  <a:pt x="1462087" y="1634332"/>
                </a:lnTo>
                <a:lnTo>
                  <a:pt x="1462182" y="1632333"/>
                </a:lnTo>
                <a:lnTo>
                  <a:pt x="1449611" y="1628441"/>
                </a:lnTo>
                <a:lnTo>
                  <a:pt x="1408965" y="1615421"/>
                </a:lnTo>
                <a:lnTo>
                  <a:pt x="1367683" y="1600812"/>
                </a:lnTo>
                <a:lnTo>
                  <a:pt x="1326401" y="1585250"/>
                </a:lnTo>
                <a:lnTo>
                  <a:pt x="1284483" y="1569054"/>
                </a:lnTo>
                <a:lnTo>
                  <a:pt x="1241931" y="1551904"/>
                </a:lnTo>
                <a:lnTo>
                  <a:pt x="1199697" y="1533802"/>
                </a:lnTo>
                <a:lnTo>
                  <a:pt x="1191479" y="1530183"/>
                </a:lnTo>
                <a:close/>
                <a:moveTo>
                  <a:pt x="1104493" y="1490234"/>
                </a:moveTo>
                <a:lnTo>
                  <a:pt x="1106563" y="1496060"/>
                </a:lnTo>
                <a:lnTo>
                  <a:pt x="1107088" y="1497526"/>
                </a:lnTo>
                <a:lnTo>
                  <a:pt x="1113937" y="1494744"/>
                </a:lnTo>
                <a:lnTo>
                  <a:pt x="1104493" y="1490234"/>
                </a:lnTo>
                <a:close/>
                <a:moveTo>
                  <a:pt x="287237" y="1385930"/>
                </a:moveTo>
                <a:lnTo>
                  <a:pt x="272098" y="1400560"/>
                </a:lnTo>
                <a:lnTo>
                  <a:pt x="245428" y="1426926"/>
                </a:lnTo>
                <a:lnTo>
                  <a:pt x="220980" y="1452657"/>
                </a:lnTo>
                <a:lnTo>
                  <a:pt x="208915" y="1465681"/>
                </a:lnTo>
                <a:lnTo>
                  <a:pt x="197803" y="1478387"/>
                </a:lnTo>
                <a:lnTo>
                  <a:pt x="187008" y="1490776"/>
                </a:lnTo>
                <a:lnTo>
                  <a:pt x="176530" y="1503165"/>
                </a:lnTo>
                <a:lnTo>
                  <a:pt x="166370" y="1515554"/>
                </a:lnTo>
                <a:lnTo>
                  <a:pt x="157163" y="1527625"/>
                </a:lnTo>
                <a:lnTo>
                  <a:pt x="147955" y="1539696"/>
                </a:lnTo>
                <a:lnTo>
                  <a:pt x="139383" y="1551132"/>
                </a:lnTo>
                <a:lnTo>
                  <a:pt x="131128" y="1563203"/>
                </a:lnTo>
                <a:lnTo>
                  <a:pt x="123190" y="1574321"/>
                </a:lnTo>
                <a:lnTo>
                  <a:pt x="115888" y="1585440"/>
                </a:lnTo>
                <a:lnTo>
                  <a:pt x="109538" y="1596558"/>
                </a:lnTo>
                <a:lnTo>
                  <a:pt x="102870" y="1607358"/>
                </a:lnTo>
                <a:lnTo>
                  <a:pt x="97155" y="1618159"/>
                </a:lnTo>
                <a:lnTo>
                  <a:pt x="91758" y="1628324"/>
                </a:lnTo>
                <a:lnTo>
                  <a:pt x="86678" y="1638807"/>
                </a:lnTo>
                <a:lnTo>
                  <a:pt x="82233" y="1648337"/>
                </a:lnTo>
                <a:lnTo>
                  <a:pt x="78423" y="1658502"/>
                </a:lnTo>
                <a:lnTo>
                  <a:pt x="74930" y="1668032"/>
                </a:lnTo>
                <a:lnTo>
                  <a:pt x="71755" y="1677244"/>
                </a:lnTo>
                <a:lnTo>
                  <a:pt x="69215" y="1686139"/>
                </a:lnTo>
                <a:lnTo>
                  <a:pt x="67310" y="1695033"/>
                </a:lnTo>
                <a:lnTo>
                  <a:pt x="65723" y="1703292"/>
                </a:lnTo>
                <a:lnTo>
                  <a:pt x="64453" y="1711869"/>
                </a:lnTo>
                <a:lnTo>
                  <a:pt x="64135" y="1719493"/>
                </a:lnTo>
                <a:lnTo>
                  <a:pt x="64135" y="1727435"/>
                </a:lnTo>
                <a:lnTo>
                  <a:pt x="64453" y="1735059"/>
                </a:lnTo>
                <a:lnTo>
                  <a:pt x="65405" y="1742047"/>
                </a:lnTo>
                <a:lnTo>
                  <a:pt x="66993" y="1748718"/>
                </a:lnTo>
                <a:lnTo>
                  <a:pt x="68898" y="1755389"/>
                </a:lnTo>
                <a:lnTo>
                  <a:pt x="71438" y="1761425"/>
                </a:lnTo>
                <a:lnTo>
                  <a:pt x="74295" y="1767143"/>
                </a:lnTo>
                <a:lnTo>
                  <a:pt x="78740" y="1774131"/>
                </a:lnTo>
                <a:lnTo>
                  <a:pt x="83820" y="1780802"/>
                </a:lnTo>
                <a:lnTo>
                  <a:pt x="89853" y="1786838"/>
                </a:lnTo>
                <a:lnTo>
                  <a:pt x="96838" y="1792238"/>
                </a:lnTo>
                <a:lnTo>
                  <a:pt x="104458" y="1797638"/>
                </a:lnTo>
                <a:lnTo>
                  <a:pt x="112713" y="1802403"/>
                </a:lnTo>
                <a:lnTo>
                  <a:pt x="121920" y="1806533"/>
                </a:lnTo>
                <a:lnTo>
                  <a:pt x="131763" y="1810345"/>
                </a:lnTo>
                <a:lnTo>
                  <a:pt x="142240" y="1813839"/>
                </a:lnTo>
                <a:lnTo>
                  <a:pt x="153353" y="1817016"/>
                </a:lnTo>
                <a:lnTo>
                  <a:pt x="165735" y="1819239"/>
                </a:lnTo>
                <a:lnTo>
                  <a:pt x="177800" y="1821463"/>
                </a:lnTo>
                <a:lnTo>
                  <a:pt x="191453" y="1823051"/>
                </a:lnTo>
                <a:lnTo>
                  <a:pt x="205740" y="1824322"/>
                </a:lnTo>
                <a:lnTo>
                  <a:pt x="220345" y="1824957"/>
                </a:lnTo>
                <a:lnTo>
                  <a:pt x="235585" y="1825275"/>
                </a:lnTo>
                <a:lnTo>
                  <a:pt x="251460" y="1825275"/>
                </a:lnTo>
                <a:lnTo>
                  <a:pt x="267970" y="1824639"/>
                </a:lnTo>
                <a:lnTo>
                  <a:pt x="285115" y="1823686"/>
                </a:lnTo>
                <a:lnTo>
                  <a:pt x="302895" y="1822098"/>
                </a:lnTo>
                <a:lnTo>
                  <a:pt x="320993" y="1820192"/>
                </a:lnTo>
                <a:lnTo>
                  <a:pt x="339725" y="1817968"/>
                </a:lnTo>
                <a:lnTo>
                  <a:pt x="359410" y="1814792"/>
                </a:lnTo>
                <a:lnTo>
                  <a:pt x="379413" y="1811615"/>
                </a:lnTo>
                <a:lnTo>
                  <a:pt x="399733" y="1808121"/>
                </a:lnTo>
                <a:lnTo>
                  <a:pt x="420370" y="1803674"/>
                </a:lnTo>
                <a:lnTo>
                  <a:pt x="441960" y="1798909"/>
                </a:lnTo>
                <a:lnTo>
                  <a:pt x="458716" y="1795021"/>
                </a:lnTo>
                <a:lnTo>
                  <a:pt x="447270" y="1779838"/>
                </a:lnTo>
                <a:lnTo>
                  <a:pt x="434894" y="1761420"/>
                </a:lnTo>
                <a:lnTo>
                  <a:pt x="422518" y="1742684"/>
                </a:lnTo>
                <a:lnTo>
                  <a:pt x="410459" y="1723949"/>
                </a:lnTo>
                <a:lnTo>
                  <a:pt x="399352" y="1704260"/>
                </a:lnTo>
                <a:lnTo>
                  <a:pt x="388245" y="1684572"/>
                </a:lnTo>
                <a:lnTo>
                  <a:pt x="377773" y="1664884"/>
                </a:lnTo>
                <a:lnTo>
                  <a:pt x="367936" y="1644560"/>
                </a:lnTo>
                <a:lnTo>
                  <a:pt x="358415" y="1624237"/>
                </a:lnTo>
                <a:lnTo>
                  <a:pt x="349213" y="1603596"/>
                </a:lnTo>
                <a:lnTo>
                  <a:pt x="340645" y="1582320"/>
                </a:lnTo>
                <a:lnTo>
                  <a:pt x="332711" y="1561361"/>
                </a:lnTo>
                <a:lnTo>
                  <a:pt x="324778" y="1539767"/>
                </a:lnTo>
                <a:lnTo>
                  <a:pt x="318114" y="1517856"/>
                </a:lnTo>
                <a:lnTo>
                  <a:pt x="311449" y="1495945"/>
                </a:lnTo>
                <a:lnTo>
                  <a:pt x="305420" y="1474034"/>
                </a:lnTo>
                <a:lnTo>
                  <a:pt x="300025" y="1451170"/>
                </a:lnTo>
                <a:lnTo>
                  <a:pt x="294948" y="1428941"/>
                </a:lnTo>
                <a:lnTo>
                  <a:pt x="290823" y="1406077"/>
                </a:lnTo>
                <a:lnTo>
                  <a:pt x="287237" y="1385930"/>
                </a:lnTo>
                <a:close/>
                <a:moveTo>
                  <a:pt x="825882" y="1340155"/>
                </a:moveTo>
                <a:lnTo>
                  <a:pt x="819719" y="1367155"/>
                </a:lnTo>
                <a:lnTo>
                  <a:pt x="808612" y="1421447"/>
                </a:lnTo>
                <a:lnTo>
                  <a:pt x="798457" y="1474787"/>
                </a:lnTo>
                <a:lnTo>
                  <a:pt x="789571" y="1527175"/>
                </a:lnTo>
                <a:lnTo>
                  <a:pt x="781321" y="1578610"/>
                </a:lnTo>
                <a:lnTo>
                  <a:pt x="778588" y="1599316"/>
                </a:lnTo>
                <a:lnTo>
                  <a:pt x="782951" y="1602926"/>
                </a:lnTo>
                <a:lnTo>
                  <a:pt x="789940" y="1601447"/>
                </a:lnTo>
                <a:lnTo>
                  <a:pt x="824230" y="1593190"/>
                </a:lnTo>
                <a:lnTo>
                  <a:pt x="859473" y="1583662"/>
                </a:lnTo>
                <a:lnTo>
                  <a:pt x="895985" y="1573182"/>
                </a:lnTo>
                <a:lnTo>
                  <a:pt x="933768" y="1561432"/>
                </a:lnTo>
                <a:lnTo>
                  <a:pt x="972185" y="1548729"/>
                </a:lnTo>
                <a:lnTo>
                  <a:pt x="1011555" y="1535073"/>
                </a:lnTo>
                <a:lnTo>
                  <a:pt x="1048349" y="1520873"/>
                </a:lnTo>
                <a:lnTo>
                  <a:pt x="1038369" y="1492568"/>
                </a:lnTo>
                <a:lnTo>
                  <a:pt x="1024413" y="1450656"/>
                </a:lnTo>
                <a:lnTo>
                  <a:pt x="987571" y="1431541"/>
                </a:lnTo>
                <a:lnTo>
                  <a:pt x="945971" y="1409310"/>
                </a:lnTo>
                <a:lnTo>
                  <a:pt x="904689" y="1386127"/>
                </a:lnTo>
                <a:lnTo>
                  <a:pt x="862455" y="1361991"/>
                </a:lnTo>
                <a:lnTo>
                  <a:pt x="825882" y="1340155"/>
                </a:lnTo>
                <a:close/>
                <a:moveTo>
                  <a:pt x="426033" y="1320824"/>
                </a:moveTo>
                <a:lnTo>
                  <a:pt x="426083" y="1321435"/>
                </a:lnTo>
                <a:lnTo>
                  <a:pt x="428304" y="1341438"/>
                </a:lnTo>
                <a:lnTo>
                  <a:pt x="430842" y="1361123"/>
                </a:lnTo>
                <a:lnTo>
                  <a:pt x="434333" y="1380490"/>
                </a:lnTo>
                <a:lnTo>
                  <a:pt x="437823" y="1399540"/>
                </a:lnTo>
                <a:lnTo>
                  <a:pt x="442265" y="1418908"/>
                </a:lnTo>
                <a:lnTo>
                  <a:pt x="446708" y="1437640"/>
                </a:lnTo>
                <a:lnTo>
                  <a:pt x="451785" y="1456055"/>
                </a:lnTo>
                <a:lnTo>
                  <a:pt x="457179" y="1474788"/>
                </a:lnTo>
                <a:lnTo>
                  <a:pt x="463208" y="1492885"/>
                </a:lnTo>
                <a:lnTo>
                  <a:pt x="469236" y="1510983"/>
                </a:lnTo>
                <a:lnTo>
                  <a:pt x="476217" y="1529080"/>
                </a:lnTo>
                <a:lnTo>
                  <a:pt x="483515" y="1546860"/>
                </a:lnTo>
                <a:lnTo>
                  <a:pt x="491131" y="1564005"/>
                </a:lnTo>
                <a:lnTo>
                  <a:pt x="499381" y="1581468"/>
                </a:lnTo>
                <a:lnTo>
                  <a:pt x="507631" y="1598613"/>
                </a:lnTo>
                <a:lnTo>
                  <a:pt x="516515" y="1615123"/>
                </a:lnTo>
                <a:lnTo>
                  <a:pt x="521451" y="1623979"/>
                </a:lnTo>
                <a:lnTo>
                  <a:pt x="528955" y="1624948"/>
                </a:lnTo>
                <a:lnTo>
                  <a:pt x="539433" y="1626218"/>
                </a:lnTo>
                <a:lnTo>
                  <a:pt x="550545" y="1627171"/>
                </a:lnTo>
                <a:lnTo>
                  <a:pt x="561658" y="1628124"/>
                </a:lnTo>
                <a:lnTo>
                  <a:pt x="573405" y="1628441"/>
                </a:lnTo>
                <a:lnTo>
                  <a:pt x="585470" y="1628441"/>
                </a:lnTo>
                <a:lnTo>
                  <a:pt x="597853" y="1628124"/>
                </a:lnTo>
                <a:lnTo>
                  <a:pt x="610553" y="1627489"/>
                </a:lnTo>
                <a:lnTo>
                  <a:pt x="623570" y="1626854"/>
                </a:lnTo>
                <a:lnTo>
                  <a:pt x="637223" y="1626218"/>
                </a:lnTo>
                <a:lnTo>
                  <a:pt x="650875" y="1624948"/>
                </a:lnTo>
                <a:lnTo>
                  <a:pt x="665163" y="1623360"/>
                </a:lnTo>
                <a:lnTo>
                  <a:pt x="694373" y="1619549"/>
                </a:lnTo>
                <a:lnTo>
                  <a:pt x="702748" y="1618167"/>
                </a:lnTo>
                <a:lnTo>
                  <a:pt x="699337" y="1615270"/>
                </a:lnTo>
                <a:lnTo>
                  <a:pt x="666011" y="1586687"/>
                </a:lnTo>
                <a:lnTo>
                  <a:pt x="634589" y="1557787"/>
                </a:lnTo>
                <a:lnTo>
                  <a:pt x="604436" y="1529204"/>
                </a:lnTo>
                <a:lnTo>
                  <a:pt x="589836" y="1514595"/>
                </a:lnTo>
                <a:lnTo>
                  <a:pt x="575236" y="1500304"/>
                </a:lnTo>
                <a:lnTo>
                  <a:pt x="561271" y="1486330"/>
                </a:lnTo>
                <a:lnTo>
                  <a:pt x="547940" y="1472038"/>
                </a:lnTo>
                <a:lnTo>
                  <a:pt x="534292" y="1457747"/>
                </a:lnTo>
                <a:lnTo>
                  <a:pt x="521597" y="1443456"/>
                </a:lnTo>
                <a:lnTo>
                  <a:pt x="508901" y="1429164"/>
                </a:lnTo>
                <a:lnTo>
                  <a:pt x="497157" y="1415508"/>
                </a:lnTo>
                <a:lnTo>
                  <a:pt x="485731" y="1401217"/>
                </a:lnTo>
                <a:lnTo>
                  <a:pt x="473988" y="1387561"/>
                </a:lnTo>
                <a:lnTo>
                  <a:pt x="463196" y="1373587"/>
                </a:lnTo>
                <a:lnTo>
                  <a:pt x="453357" y="1359613"/>
                </a:lnTo>
                <a:lnTo>
                  <a:pt x="443201" y="1345957"/>
                </a:lnTo>
                <a:lnTo>
                  <a:pt x="433679" y="1332300"/>
                </a:lnTo>
                <a:lnTo>
                  <a:pt x="426033" y="1320824"/>
                </a:lnTo>
                <a:close/>
                <a:moveTo>
                  <a:pt x="563522" y="1163592"/>
                </a:moveTo>
                <a:lnTo>
                  <a:pt x="542290" y="1178196"/>
                </a:lnTo>
                <a:lnTo>
                  <a:pt x="502920" y="1206786"/>
                </a:lnTo>
                <a:lnTo>
                  <a:pt x="465455" y="1234740"/>
                </a:lnTo>
                <a:lnTo>
                  <a:pt x="455660" y="1242410"/>
                </a:lnTo>
                <a:lnTo>
                  <a:pt x="456848" y="1244647"/>
                </a:lnTo>
                <a:lnTo>
                  <a:pt x="462562" y="1255445"/>
                </a:lnTo>
                <a:lnTo>
                  <a:pt x="468909" y="1265925"/>
                </a:lnTo>
                <a:lnTo>
                  <a:pt x="475575" y="1277040"/>
                </a:lnTo>
                <a:lnTo>
                  <a:pt x="482557" y="1287838"/>
                </a:lnTo>
                <a:lnTo>
                  <a:pt x="490175" y="1299271"/>
                </a:lnTo>
                <a:lnTo>
                  <a:pt x="498110" y="1310387"/>
                </a:lnTo>
                <a:lnTo>
                  <a:pt x="506362" y="1322138"/>
                </a:lnTo>
                <a:lnTo>
                  <a:pt x="524453" y="1345957"/>
                </a:lnTo>
                <a:lnTo>
                  <a:pt x="543497" y="1370093"/>
                </a:lnTo>
                <a:lnTo>
                  <a:pt x="564762" y="1394865"/>
                </a:lnTo>
                <a:lnTo>
                  <a:pt x="587297" y="1419954"/>
                </a:lnTo>
                <a:lnTo>
                  <a:pt x="611736" y="1445361"/>
                </a:lnTo>
                <a:lnTo>
                  <a:pt x="637445" y="1471721"/>
                </a:lnTo>
                <a:lnTo>
                  <a:pt x="664106" y="1498081"/>
                </a:lnTo>
                <a:lnTo>
                  <a:pt x="692989" y="1525075"/>
                </a:lnTo>
                <a:lnTo>
                  <a:pt x="721963" y="1551321"/>
                </a:lnTo>
                <a:lnTo>
                  <a:pt x="722613" y="1546860"/>
                </a:lnTo>
                <a:lnTo>
                  <a:pt x="730229" y="1498282"/>
                </a:lnTo>
                <a:lnTo>
                  <a:pt x="739115" y="1450340"/>
                </a:lnTo>
                <a:lnTo>
                  <a:pt x="748317" y="1401762"/>
                </a:lnTo>
                <a:lnTo>
                  <a:pt x="758472" y="1354137"/>
                </a:lnTo>
                <a:lnTo>
                  <a:pt x="768627" y="1308100"/>
                </a:lnTo>
                <a:lnTo>
                  <a:pt x="769341" y="1305052"/>
                </a:lnTo>
                <a:lnTo>
                  <a:pt x="737021" y="1284818"/>
                </a:lnTo>
                <a:lnTo>
                  <a:pt x="696374" y="1257824"/>
                </a:lnTo>
                <a:lnTo>
                  <a:pt x="656362" y="1230512"/>
                </a:lnTo>
                <a:lnTo>
                  <a:pt x="616985" y="1202882"/>
                </a:lnTo>
                <a:lnTo>
                  <a:pt x="578561" y="1174935"/>
                </a:lnTo>
                <a:lnTo>
                  <a:pt x="563522" y="1163592"/>
                </a:lnTo>
                <a:close/>
                <a:moveTo>
                  <a:pt x="441840" y="1066401"/>
                </a:moveTo>
                <a:lnTo>
                  <a:pt x="437823" y="1083628"/>
                </a:lnTo>
                <a:lnTo>
                  <a:pt x="434333" y="1102995"/>
                </a:lnTo>
                <a:lnTo>
                  <a:pt x="430842" y="1122045"/>
                </a:lnTo>
                <a:lnTo>
                  <a:pt x="428304" y="1141730"/>
                </a:lnTo>
                <a:lnTo>
                  <a:pt x="426083" y="1161415"/>
                </a:lnTo>
                <a:lnTo>
                  <a:pt x="425439" y="1169539"/>
                </a:lnTo>
                <a:lnTo>
                  <a:pt x="427648" y="1177001"/>
                </a:lnTo>
                <a:lnTo>
                  <a:pt x="429516" y="1183022"/>
                </a:lnTo>
                <a:lnTo>
                  <a:pt x="451485" y="1166443"/>
                </a:lnTo>
                <a:lnTo>
                  <a:pt x="489903" y="1138171"/>
                </a:lnTo>
                <a:lnTo>
                  <a:pt x="511337" y="1123125"/>
                </a:lnTo>
                <a:lnTo>
                  <a:pt x="504571" y="1117771"/>
                </a:lnTo>
                <a:lnTo>
                  <a:pt x="469005" y="1089506"/>
                </a:lnTo>
                <a:lnTo>
                  <a:pt x="441840" y="1066401"/>
                </a:lnTo>
                <a:close/>
                <a:moveTo>
                  <a:pt x="1964738" y="1045668"/>
                </a:moveTo>
                <a:lnTo>
                  <a:pt x="1964373" y="1045997"/>
                </a:lnTo>
                <a:lnTo>
                  <a:pt x="1947863" y="1060606"/>
                </a:lnTo>
                <a:lnTo>
                  <a:pt x="1913890" y="1089506"/>
                </a:lnTo>
                <a:lnTo>
                  <a:pt x="1878330" y="1117771"/>
                </a:lnTo>
                <a:lnTo>
                  <a:pt x="1841818" y="1146671"/>
                </a:lnTo>
                <a:lnTo>
                  <a:pt x="1804353" y="1174935"/>
                </a:lnTo>
                <a:lnTo>
                  <a:pt x="1765935" y="1202882"/>
                </a:lnTo>
                <a:lnTo>
                  <a:pt x="1726565" y="1230512"/>
                </a:lnTo>
                <a:lnTo>
                  <a:pt x="1686243" y="1257824"/>
                </a:lnTo>
                <a:lnTo>
                  <a:pt x="1645603" y="1284818"/>
                </a:lnTo>
                <a:lnTo>
                  <a:pt x="1604328" y="1310860"/>
                </a:lnTo>
                <a:lnTo>
                  <a:pt x="1562418" y="1336584"/>
                </a:lnTo>
                <a:lnTo>
                  <a:pt x="1520508" y="1361991"/>
                </a:lnTo>
                <a:lnTo>
                  <a:pt x="1477963" y="1386127"/>
                </a:lnTo>
                <a:lnTo>
                  <a:pt x="1437005" y="1409310"/>
                </a:lnTo>
                <a:lnTo>
                  <a:pt x="1395095" y="1431541"/>
                </a:lnTo>
                <a:lnTo>
                  <a:pt x="1353185" y="1453454"/>
                </a:lnTo>
                <a:lnTo>
                  <a:pt x="1310958" y="1474732"/>
                </a:lnTo>
                <a:lnTo>
                  <a:pt x="1268838" y="1494705"/>
                </a:lnTo>
                <a:lnTo>
                  <a:pt x="1289882" y="1503314"/>
                </a:lnTo>
                <a:lnTo>
                  <a:pt x="1330846" y="1519511"/>
                </a:lnTo>
                <a:lnTo>
                  <a:pt x="1371176" y="1535073"/>
                </a:lnTo>
                <a:lnTo>
                  <a:pt x="1410870" y="1548729"/>
                </a:lnTo>
                <a:lnTo>
                  <a:pt x="1449294" y="1561432"/>
                </a:lnTo>
                <a:lnTo>
                  <a:pt x="1479284" y="1570917"/>
                </a:lnTo>
                <a:lnTo>
                  <a:pt x="1480502" y="1568844"/>
                </a:lnTo>
                <a:lnTo>
                  <a:pt x="1483677" y="1563758"/>
                </a:lnTo>
                <a:lnTo>
                  <a:pt x="1487487" y="1558671"/>
                </a:lnTo>
                <a:lnTo>
                  <a:pt x="1490980" y="1554221"/>
                </a:lnTo>
                <a:lnTo>
                  <a:pt x="1495107" y="1549452"/>
                </a:lnTo>
                <a:lnTo>
                  <a:pt x="1499235" y="1545002"/>
                </a:lnTo>
                <a:lnTo>
                  <a:pt x="1503680" y="1540551"/>
                </a:lnTo>
                <a:lnTo>
                  <a:pt x="1508125" y="1536736"/>
                </a:lnTo>
                <a:lnTo>
                  <a:pt x="1512887" y="1532921"/>
                </a:lnTo>
                <a:lnTo>
                  <a:pt x="1517967" y="1529424"/>
                </a:lnTo>
                <a:lnTo>
                  <a:pt x="1522730" y="1526563"/>
                </a:lnTo>
                <a:lnTo>
                  <a:pt x="1528127" y="1523384"/>
                </a:lnTo>
                <a:lnTo>
                  <a:pt x="1533525" y="1520841"/>
                </a:lnTo>
                <a:lnTo>
                  <a:pt x="1539240" y="1517980"/>
                </a:lnTo>
                <a:lnTo>
                  <a:pt x="1544955" y="1515755"/>
                </a:lnTo>
                <a:lnTo>
                  <a:pt x="1550987" y="1513847"/>
                </a:lnTo>
                <a:lnTo>
                  <a:pt x="1557020" y="1512258"/>
                </a:lnTo>
                <a:lnTo>
                  <a:pt x="1562735" y="1510668"/>
                </a:lnTo>
                <a:lnTo>
                  <a:pt x="1569402" y="1509397"/>
                </a:lnTo>
                <a:lnTo>
                  <a:pt x="1575435" y="1508761"/>
                </a:lnTo>
                <a:lnTo>
                  <a:pt x="1582102" y="1508443"/>
                </a:lnTo>
                <a:lnTo>
                  <a:pt x="1588452" y="1508125"/>
                </a:lnTo>
                <a:lnTo>
                  <a:pt x="1594802" y="1508443"/>
                </a:lnTo>
                <a:lnTo>
                  <a:pt x="1601152" y="1508761"/>
                </a:lnTo>
                <a:lnTo>
                  <a:pt x="1607502" y="1509397"/>
                </a:lnTo>
                <a:lnTo>
                  <a:pt x="1613852" y="1510668"/>
                </a:lnTo>
                <a:lnTo>
                  <a:pt x="1620202" y="1512258"/>
                </a:lnTo>
                <a:lnTo>
                  <a:pt x="1625917" y="1513847"/>
                </a:lnTo>
                <a:lnTo>
                  <a:pt x="1631632" y="1515755"/>
                </a:lnTo>
                <a:lnTo>
                  <a:pt x="1637347" y="1517980"/>
                </a:lnTo>
                <a:lnTo>
                  <a:pt x="1643062" y="1520841"/>
                </a:lnTo>
                <a:lnTo>
                  <a:pt x="1648460" y="1523384"/>
                </a:lnTo>
                <a:lnTo>
                  <a:pt x="1653857" y="1526563"/>
                </a:lnTo>
                <a:lnTo>
                  <a:pt x="1658937" y="1529424"/>
                </a:lnTo>
                <a:lnTo>
                  <a:pt x="1664017" y="1532921"/>
                </a:lnTo>
                <a:lnTo>
                  <a:pt x="1668462" y="1536736"/>
                </a:lnTo>
                <a:lnTo>
                  <a:pt x="1673225" y="1540551"/>
                </a:lnTo>
                <a:lnTo>
                  <a:pt x="1677670" y="1545002"/>
                </a:lnTo>
                <a:lnTo>
                  <a:pt x="1681480" y="1549452"/>
                </a:lnTo>
                <a:lnTo>
                  <a:pt x="1685607" y="1554221"/>
                </a:lnTo>
                <a:lnTo>
                  <a:pt x="1689100" y="1558671"/>
                </a:lnTo>
                <a:lnTo>
                  <a:pt x="1692910" y="1563758"/>
                </a:lnTo>
                <a:lnTo>
                  <a:pt x="1696085" y="1568844"/>
                </a:lnTo>
                <a:lnTo>
                  <a:pt x="1699260" y="1574248"/>
                </a:lnTo>
                <a:lnTo>
                  <a:pt x="1701800" y="1579653"/>
                </a:lnTo>
                <a:lnTo>
                  <a:pt x="1704657" y="1585375"/>
                </a:lnTo>
                <a:lnTo>
                  <a:pt x="1706880" y="1591097"/>
                </a:lnTo>
                <a:lnTo>
                  <a:pt x="1708785" y="1596819"/>
                </a:lnTo>
                <a:lnTo>
                  <a:pt x="1710372" y="1602542"/>
                </a:lnTo>
                <a:lnTo>
                  <a:pt x="1711960" y="1608900"/>
                </a:lnTo>
                <a:lnTo>
                  <a:pt x="1712913" y="1614940"/>
                </a:lnTo>
                <a:lnTo>
                  <a:pt x="1713865" y="1621616"/>
                </a:lnTo>
                <a:lnTo>
                  <a:pt x="1713930" y="1622842"/>
                </a:lnTo>
                <a:lnTo>
                  <a:pt x="1717944" y="1623360"/>
                </a:lnTo>
                <a:lnTo>
                  <a:pt x="1731917" y="1624948"/>
                </a:lnTo>
                <a:lnTo>
                  <a:pt x="1745572" y="1626218"/>
                </a:lnTo>
                <a:lnTo>
                  <a:pt x="1759544" y="1626854"/>
                </a:lnTo>
                <a:lnTo>
                  <a:pt x="1772564" y="1627489"/>
                </a:lnTo>
                <a:lnTo>
                  <a:pt x="1785266" y="1628124"/>
                </a:lnTo>
                <a:lnTo>
                  <a:pt x="1797650" y="1628441"/>
                </a:lnTo>
                <a:lnTo>
                  <a:pt x="1809400" y="1628441"/>
                </a:lnTo>
                <a:lnTo>
                  <a:pt x="1821467" y="1628124"/>
                </a:lnTo>
                <a:lnTo>
                  <a:pt x="1832581" y="1627171"/>
                </a:lnTo>
                <a:lnTo>
                  <a:pt x="1843378" y="1626218"/>
                </a:lnTo>
                <a:lnTo>
                  <a:pt x="1853540" y="1624948"/>
                </a:lnTo>
                <a:lnTo>
                  <a:pt x="1864019" y="1623678"/>
                </a:lnTo>
                <a:lnTo>
                  <a:pt x="1873546" y="1621772"/>
                </a:lnTo>
                <a:lnTo>
                  <a:pt x="1882755" y="1619867"/>
                </a:lnTo>
                <a:lnTo>
                  <a:pt x="1891646" y="1617644"/>
                </a:lnTo>
                <a:lnTo>
                  <a:pt x="1893435" y="1617180"/>
                </a:lnTo>
                <a:lnTo>
                  <a:pt x="1894581" y="1615123"/>
                </a:lnTo>
                <a:lnTo>
                  <a:pt x="1903465" y="1598613"/>
                </a:lnTo>
                <a:lnTo>
                  <a:pt x="1912032" y="1581468"/>
                </a:lnTo>
                <a:lnTo>
                  <a:pt x="1919965" y="1564005"/>
                </a:lnTo>
                <a:lnTo>
                  <a:pt x="1927580" y="1546860"/>
                </a:lnTo>
                <a:lnTo>
                  <a:pt x="1934879" y="1529080"/>
                </a:lnTo>
                <a:lnTo>
                  <a:pt x="1941859" y="1510983"/>
                </a:lnTo>
                <a:lnTo>
                  <a:pt x="1948205" y="1492885"/>
                </a:lnTo>
                <a:lnTo>
                  <a:pt x="1954234" y="1474788"/>
                </a:lnTo>
                <a:lnTo>
                  <a:pt x="1959628" y="1456055"/>
                </a:lnTo>
                <a:lnTo>
                  <a:pt x="1964705" y="1437640"/>
                </a:lnTo>
                <a:lnTo>
                  <a:pt x="1969148" y="1418908"/>
                </a:lnTo>
                <a:lnTo>
                  <a:pt x="1973590" y="1399540"/>
                </a:lnTo>
                <a:lnTo>
                  <a:pt x="1977398" y="1380490"/>
                </a:lnTo>
                <a:lnTo>
                  <a:pt x="1980253" y="1361123"/>
                </a:lnTo>
                <a:lnTo>
                  <a:pt x="1983109" y="1341438"/>
                </a:lnTo>
                <a:lnTo>
                  <a:pt x="1985330" y="1321435"/>
                </a:lnTo>
                <a:lnTo>
                  <a:pt x="1986917" y="1302068"/>
                </a:lnTo>
                <a:lnTo>
                  <a:pt x="1988503" y="1282065"/>
                </a:lnTo>
                <a:lnTo>
                  <a:pt x="1989138" y="1261428"/>
                </a:lnTo>
                <a:lnTo>
                  <a:pt x="1989138" y="1241743"/>
                </a:lnTo>
                <a:lnTo>
                  <a:pt x="1989138" y="1221105"/>
                </a:lnTo>
                <a:lnTo>
                  <a:pt x="1988503" y="1201103"/>
                </a:lnTo>
                <a:lnTo>
                  <a:pt x="1986917" y="1181418"/>
                </a:lnTo>
                <a:lnTo>
                  <a:pt x="1985330" y="1161415"/>
                </a:lnTo>
                <a:lnTo>
                  <a:pt x="1983109" y="1141730"/>
                </a:lnTo>
                <a:lnTo>
                  <a:pt x="1980253" y="1122045"/>
                </a:lnTo>
                <a:lnTo>
                  <a:pt x="1977398" y="1102995"/>
                </a:lnTo>
                <a:lnTo>
                  <a:pt x="1973590" y="1083628"/>
                </a:lnTo>
                <a:lnTo>
                  <a:pt x="1969148" y="1064578"/>
                </a:lnTo>
                <a:lnTo>
                  <a:pt x="1964738" y="1045668"/>
                </a:lnTo>
                <a:close/>
                <a:moveTo>
                  <a:pt x="916037" y="1019660"/>
                </a:moveTo>
                <a:lnTo>
                  <a:pt x="912064" y="1031240"/>
                </a:lnTo>
                <a:lnTo>
                  <a:pt x="897467" y="1075690"/>
                </a:lnTo>
                <a:lnTo>
                  <a:pt x="883186" y="1121410"/>
                </a:lnTo>
                <a:lnTo>
                  <a:pt x="869541" y="1167765"/>
                </a:lnTo>
                <a:lnTo>
                  <a:pt x="856213" y="1215707"/>
                </a:lnTo>
                <a:lnTo>
                  <a:pt x="843519" y="1265555"/>
                </a:lnTo>
                <a:lnTo>
                  <a:pt x="841045" y="1275844"/>
                </a:lnTo>
                <a:lnTo>
                  <a:pt x="841178" y="1275926"/>
                </a:lnTo>
                <a:lnTo>
                  <a:pt x="887541" y="1303556"/>
                </a:lnTo>
                <a:lnTo>
                  <a:pt x="935809" y="1331185"/>
                </a:lnTo>
                <a:lnTo>
                  <a:pt x="981855" y="1356909"/>
                </a:lnTo>
                <a:lnTo>
                  <a:pt x="997943" y="1365625"/>
                </a:lnTo>
                <a:lnTo>
                  <a:pt x="996185" y="1359853"/>
                </a:lnTo>
                <a:lnTo>
                  <a:pt x="983180" y="1314450"/>
                </a:lnTo>
                <a:lnTo>
                  <a:pt x="970810" y="1268730"/>
                </a:lnTo>
                <a:lnTo>
                  <a:pt x="959075" y="1223010"/>
                </a:lnTo>
                <a:lnTo>
                  <a:pt x="948291" y="1176655"/>
                </a:lnTo>
                <a:lnTo>
                  <a:pt x="937824" y="1130618"/>
                </a:lnTo>
                <a:lnTo>
                  <a:pt x="927991" y="1082675"/>
                </a:lnTo>
                <a:lnTo>
                  <a:pt x="918793" y="1034733"/>
                </a:lnTo>
                <a:lnTo>
                  <a:pt x="916037" y="1019660"/>
                </a:lnTo>
                <a:close/>
                <a:moveTo>
                  <a:pt x="863289" y="979742"/>
                </a:moveTo>
                <a:lnTo>
                  <a:pt x="855028" y="984105"/>
                </a:lnTo>
                <a:lnTo>
                  <a:pt x="808990" y="1009835"/>
                </a:lnTo>
                <a:lnTo>
                  <a:pt x="761048" y="1037472"/>
                </a:lnTo>
                <a:lnTo>
                  <a:pt x="714375" y="1065426"/>
                </a:lnTo>
                <a:lnTo>
                  <a:pt x="668973" y="1093698"/>
                </a:lnTo>
                <a:lnTo>
                  <a:pt x="625158" y="1121652"/>
                </a:lnTo>
                <a:lnTo>
                  <a:pt x="618343" y="1126266"/>
                </a:lnTo>
                <a:lnTo>
                  <a:pt x="629688" y="1134920"/>
                </a:lnTo>
                <a:lnTo>
                  <a:pt x="669382" y="1162867"/>
                </a:lnTo>
                <a:lnTo>
                  <a:pt x="710029" y="1191450"/>
                </a:lnTo>
                <a:lnTo>
                  <a:pt x="752263" y="1219397"/>
                </a:lnTo>
                <a:lnTo>
                  <a:pt x="784932" y="1240860"/>
                </a:lnTo>
                <a:lnTo>
                  <a:pt x="791475" y="1215707"/>
                </a:lnTo>
                <a:lnTo>
                  <a:pt x="803852" y="1169987"/>
                </a:lnTo>
                <a:lnTo>
                  <a:pt x="816863" y="1124902"/>
                </a:lnTo>
                <a:lnTo>
                  <a:pt x="830191" y="1080135"/>
                </a:lnTo>
                <a:lnTo>
                  <a:pt x="844471" y="1035685"/>
                </a:lnTo>
                <a:lnTo>
                  <a:pt x="859069" y="991870"/>
                </a:lnTo>
                <a:lnTo>
                  <a:pt x="863289" y="979742"/>
                </a:lnTo>
                <a:close/>
                <a:moveTo>
                  <a:pt x="1657985" y="712821"/>
                </a:moveTo>
                <a:lnTo>
                  <a:pt x="1645285" y="713456"/>
                </a:lnTo>
                <a:lnTo>
                  <a:pt x="1632268" y="714092"/>
                </a:lnTo>
                <a:lnTo>
                  <a:pt x="1618615" y="715362"/>
                </a:lnTo>
                <a:lnTo>
                  <a:pt x="1604963" y="716315"/>
                </a:lnTo>
                <a:lnTo>
                  <a:pt x="1590675" y="717903"/>
                </a:lnTo>
                <a:lnTo>
                  <a:pt x="1561465" y="721715"/>
                </a:lnTo>
                <a:lnTo>
                  <a:pt x="1530668" y="726798"/>
                </a:lnTo>
                <a:lnTo>
                  <a:pt x="1498918" y="732516"/>
                </a:lnTo>
                <a:lnTo>
                  <a:pt x="1465898" y="739822"/>
                </a:lnTo>
                <a:lnTo>
                  <a:pt x="1431608" y="748081"/>
                </a:lnTo>
                <a:lnTo>
                  <a:pt x="1396048" y="757611"/>
                </a:lnTo>
                <a:lnTo>
                  <a:pt x="1359535" y="768094"/>
                </a:lnTo>
                <a:lnTo>
                  <a:pt x="1322070" y="779848"/>
                </a:lnTo>
                <a:lnTo>
                  <a:pt x="1283653" y="792554"/>
                </a:lnTo>
                <a:lnTo>
                  <a:pt x="1244283" y="806531"/>
                </a:lnTo>
                <a:lnTo>
                  <a:pt x="1203960" y="821461"/>
                </a:lnTo>
                <a:lnTo>
                  <a:pt x="1163003" y="837662"/>
                </a:lnTo>
                <a:lnTo>
                  <a:pt x="1121093" y="855134"/>
                </a:lnTo>
                <a:lnTo>
                  <a:pt x="1077913" y="873558"/>
                </a:lnTo>
                <a:lnTo>
                  <a:pt x="1035050" y="893253"/>
                </a:lnTo>
                <a:lnTo>
                  <a:pt x="990600" y="914537"/>
                </a:lnTo>
                <a:lnTo>
                  <a:pt x="964318" y="927496"/>
                </a:lnTo>
                <a:lnTo>
                  <a:pt x="968907" y="957263"/>
                </a:lnTo>
                <a:lnTo>
                  <a:pt x="978106" y="1009650"/>
                </a:lnTo>
                <a:lnTo>
                  <a:pt x="988255" y="1062990"/>
                </a:lnTo>
                <a:lnTo>
                  <a:pt x="999357" y="1117283"/>
                </a:lnTo>
                <a:lnTo>
                  <a:pt x="1010775" y="1168718"/>
                </a:lnTo>
                <a:lnTo>
                  <a:pt x="1023145" y="1219518"/>
                </a:lnTo>
                <a:lnTo>
                  <a:pt x="1035832" y="1268730"/>
                </a:lnTo>
                <a:lnTo>
                  <a:pt x="1049153" y="1316673"/>
                </a:lnTo>
                <a:lnTo>
                  <a:pt x="1062792" y="1363663"/>
                </a:lnTo>
                <a:lnTo>
                  <a:pt x="1075796" y="1405968"/>
                </a:lnTo>
                <a:lnTo>
                  <a:pt x="1117450" y="1427095"/>
                </a:lnTo>
                <a:lnTo>
                  <a:pt x="1161590" y="1447738"/>
                </a:lnTo>
                <a:lnTo>
                  <a:pt x="1191459" y="1461474"/>
                </a:lnTo>
                <a:lnTo>
                  <a:pt x="1221105" y="1447738"/>
                </a:lnTo>
                <a:lnTo>
                  <a:pt x="1264920" y="1427095"/>
                </a:lnTo>
                <a:lnTo>
                  <a:pt x="1309688" y="1404547"/>
                </a:lnTo>
                <a:lnTo>
                  <a:pt x="1355090" y="1381681"/>
                </a:lnTo>
                <a:lnTo>
                  <a:pt x="1400810" y="1356909"/>
                </a:lnTo>
                <a:lnTo>
                  <a:pt x="1446848" y="1331185"/>
                </a:lnTo>
                <a:lnTo>
                  <a:pt x="1494790" y="1303556"/>
                </a:lnTo>
                <a:lnTo>
                  <a:pt x="1541780" y="1275926"/>
                </a:lnTo>
                <a:lnTo>
                  <a:pt x="1586865" y="1247979"/>
                </a:lnTo>
                <a:lnTo>
                  <a:pt x="1630680" y="1219397"/>
                </a:lnTo>
                <a:lnTo>
                  <a:pt x="1672908" y="1191450"/>
                </a:lnTo>
                <a:lnTo>
                  <a:pt x="1713548" y="1162867"/>
                </a:lnTo>
                <a:lnTo>
                  <a:pt x="1752918" y="1134920"/>
                </a:lnTo>
                <a:lnTo>
                  <a:pt x="1790383" y="1106338"/>
                </a:lnTo>
                <a:lnTo>
                  <a:pt x="1826895" y="1078391"/>
                </a:lnTo>
                <a:lnTo>
                  <a:pt x="1861503" y="1050126"/>
                </a:lnTo>
                <a:lnTo>
                  <a:pt x="1894523" y="1022496"/>
                </a:lnTo>
                <a:lnTo>
                  <a:pt x="1925638" y="994867"/>
                </a:lnTo>
                <a:lnTo>
                  <a:pt x="1944123" y="978323"/>
                </a:lnTo>
                <a:lnTo>
                  <a:pt x="1941859" y="971868"/>
                </a:lnTo>
                <a:lnTo>
                  <a:pt x="1934879" y="954088"/>
                </a:lnTo>
                <a:lnTo>
                  <a:pt x="1927580" y="936308"/>
                </a:lnTo>
                <a:lnTo>
                  <a:pt x="1919965" y="918845"/>
                </a:lnTo>
                <a:lnTo>
                  <a:pt x="1912032" y="901383"/>
                </a:lnTo>
                <a:lnTo>
                  <a:pt x="1903465" y="884555"/>
                </a:lnTo>
                <a:lnTo>
                  <a:pt x="1894581" y="867728"/>
                </a:lnTo>
                <a:lnTo>
                  <a:pt x="1885379" y="851218"/>
                </a:lnTo>
                <a:lnTo>
                  <a:pt x="1875859" y="835025"/>
                </a:lnTo>
                <a:lnTo>
                  <a:pt x="1866023" y="818833"/>
                </a:lnTo>
                <a:lnTo>
                  <a:pt x="1855552" y="802958"/>
                </a:lnTo>
                <a:lnTo>
                  <a:pt x="1844763" y="787718"/>
                </a:lnTo>
                <a:lnTo>
                  <a:pt x="1833657" y="772478"/>
                </a:lnTo>
                <a:lnTo>
                  <a:pt x="1822234" y="757238"/>
                </a:lnTo>
                <a:lnTo>
                  <a:pt x="1812344" y="745258"/>
                </a:lnTo>
                <a:lnTo>
                  <a:pt x="1808481" y="742681"/>
                </a:lnTo>
                <a:lnTo>
                  <a:pt x="1802448" y="738869"/>
                </a:lnTo>
                <a:lnTo>
                  <a:pt x="1795463" y="734740"/>
                </a:lnTo>
                <a:lnTo>
                  <a:pt x="1788478" y="731881"/>
                </a:lnTo>
                <a:lnTo>
                  <a:pt x="1780858" y="728704"/>
                </a:lnTo>
                <a:lnTo>
                  <a:pt x="1772921" y="726163"/>
                </a:lnTo>
                <a:lnTo>
                  <a:pt x="1764348" y="723304"/>
                </a:lnTo>
                <a:lnTo>
                  <a:pt x="1755458" y="721080"/>
                </a:lnTo>
                <a:lnTo>
                  <a:pt x="1746251" y="719174"/>
                </a:lnTo>
                <a:lnTo>
                  <a:pt x="1736725" y="717586"/>
                </a:lnTo>
                <a:lnTo>
                  <a:pt x="1726565" y="715997"/>
                </a:lnTo>
                <a:lnTo>
                  <a:pt x="1716405" y="714727"/>
                </a:lnTo>
                <a:lnTo>
                  <a:pt x="1705293" y="714092"/>
                </a:lnTo>
                <a:lnTo>
                  <a:pt x="1694181" y="713456"/>
                </a:lnTo>
                <a:lnTo>
                  <a:pt x="1682433" y="712821"/>
                </a:lnTo>
                <a:lnTo>
                  <a:pt x="1670685" y="712821"/>
                </a:lnTo>
                <a:lnTo>
                  <a:pt x="1657985" y="712821"/>
                </a:lnTo>
                <a:close/>
                <a:moveTo>
                  <a:pt x="868468" y="533737"/>
                </a:moveTo>
                <a:lnTo>
                  <a:pt x="865870" y="534988"/>
                </a:lnTo>
                <a:lnTo>
                  <a:pt x="848736" y="543243"/>
                </a:lnTo>
                <a:lnTo>
                  <a:pt x="831919" y="552133"/>
                </a:lnTo>
                <a:lnTo>
                  <a:pt x="815419" y="561340"/>
                </a:lnTo>
                <a:lnTo>
                  <a:pt x="799236" y="570865"/>
                </a:lnTo>
                <a:lnTo>
                  <a:pt x="783053" y="581025"/>
                </a:lnTo>
                <a:lnTo>
                  <a:pt x="767505" y="591503"/>
                </a:lnTo>
                <a:lnTo>
                  <a:pt x="751957" y="601980"/>
                </a:lnTo>
                <a:lnTo>
                  <a:pt x="736726" y="613410"/>
                </a:lnTo>
                <a:lnTo>
                  <a:pt x="721813" y="624840"/>
                </a:lnTo>
                <a:lnTo>
                  <a:pt x="707217" y="636270"/>
                </a:lnTo>
                <a:lnTo>
                  <a:pt x="692938" y="648653"/>
                </a:lnTo>
                <a:lnTo>
                  <a:pt x="678659" y="661035"/>
                </a:lnTo>
                <a:lnTo>
                  <a:pt x="665015" y="674053"/>
                </a:lnTo>
                <a:lnTo>
                  <a:pt x="651371" y="687070"/>
                </a:lnTo>
                <a:lnTo>
                  <a:pt x="638361" y="700405"/>
                </a:lnTo>
                <a:lnTo>
                  <a:pt x="625669" y="714375"/>
                </a:lnTo>
                <a:lnTo>
                  <a:pt x="612977" y="728028"/>
                </a:lnTo>
                <a:lnTo>
                  <a:pt x="601236" y="742633"/>
                </a:lnTo>
                <a:lnTo>
                  <a:pt x="589179" y="757238"/>
                </a:lnTo>
                <a:lnTo>
                  <a:pt x="577756" y="772478"/>
                </a:lnTo>
                <a:lnTo>
                  <a:pt x="566650" y="787718"/>
                </a:lnTo>
                <a:lnTo>
                  <a:pt x="555861" y="802958"/>
                </a:lnTo>
                <a:lnTo>
                  <a:pt x="545390" y="818833"/>
                </a:lnTo>
                <a:lnTo>
                  <a:pt x="535554" y="835025"/>
                </a:lnTo>
                <a:lnTo>
                  <a:pt x="525717" y="851218"/>
                </a:lnTo>
                <a:lnTo>
                  <a:pt x="516515" y="867728"/>
                </a:lnTo>
                <a:lnTo>
                  <a:pt x="507631" y="884555"/>
                </a:lnTo>
                <a:lnTo>
                  <a:pt x="499381" y="901383"/>
                </a:lnTo>
                <a:lnTo>
                  <a:pt x="491131" y="918845"/>
                </a:lnTo>
                <a:lnTo>
                  <a:pt x="483515" y="936308"/>
                </a:lnTo>
                <a:lnTo>
                  <a:pt x="476217" y="954088"/>
                </a:lnTo>
                <a:lnTo>
                  <a:pt x="469236" y="971868"/>
                </a:lnTo>
                <a:lnTo>
                  <a:pt x="463208" y="989965"/>
                </a:lnTo>
                <a:lnTo>
                  <a:pt x="460561" y="998051"/>
                </a:lnTo>
                <a:lnTo>
                  <a:pt x="488376" y="1022496"/>
                </a:lnTo>
                <a:lnTo>
                  <a:pt x="521402" y="1050126"/>
                </a:lnTo>
                <a:lnTo>
                  <a:pt x="556015" y="1078391"/>
                </a:lnTo>
                <a:lnTo>
                  <a:pt x="565691" y="1085860"/>
                </a:lnTo>
                <a:lnTo>
                  <a:pt x="569595" y="1083215"/>
                </a:lnTo>
                <a:lnTo>
                  <a:pt x="610235" y="1056214"/>
                </a:lnTo>
                <a:lnTo>
                  <a:pt x="651510" y="1030166"/>
                </a:lnTo>
                <a:lnTo>
                  <a:pt x="693420" y="1004435"/>
                </a:lnTo>
                <a:lnTo>
                  <a:pt x="735013" y="979340"/>
                </a:lnTo>
                <a:lnTo>
                  <a:pt x="777875" y="954880"/>
                </a:lnTo>
                <a:lnTo>
                  <a:pt x="818833" y="932008"/>
                </a:lnTo>
                <a:lnTo>
                  <a:pt x="860743" y="909454"/>
                </a:lnTo>
                <a:lnTo>
                  <a:pt x="895555" y="891247"/>
                </a:lnTo>
                <a:lnTo>
                  <a:pt x="895322" y="889635"/>
                </a:lnTo>
                <a:lnTo>
                  <a:pt x="888661" y="841693"/>
                </a:lnTo>
                <a:lnTo>
                  <a:pt x="883269" y="794068"/>
                </a:lnTo>
                <a:lnTo>
                  <a:pt x="878829" y="746443"/>
                </a:lnTo>
                <a:lnTo>
                  <a:pt x="875023" y="699453"/>
                </a:lnTo>
                <a:lnTo>
                  <a:pt x="871851" y="653415"/>
                </a:lnTo>
                <a:lnTo>
                  <a:pt x="869948" y="608013"/>
                </a:lnTo>
                <a:lnTo>
                  <a:pt x="868679" y="562928"/>
                </a:lnTo>
                <a:lnTo>
                  <a:pt x="868468" y="533737"/>
                </a:lnTo>
                <a:close/>
                <a:moveTo>
                  <a:pt x="2020253" y="515954"/>
                </a:moveTo>
                <a:lnTo>
                  <a:pt x="2004378" y="516272"/>
                </a:lnTo>
                <a:lnTo>
                  <a:pt x="1987868" y="516589"/>
                </a:lnTo>
                <a:lnTo>
                  <a:pt x="1970723" y="517860"/>
                </a:lnTo>
                <a:lnTo>
                  <a:pt x="1952943" y="519448"/>
                </a:lnTo>
                <a:lnTo>
                  <a:pt x="1934845" y="521353"/>
                </a:lnTo>
                <a:lnTo>
                  <a:pt x="1916113" y="523576"/>
                </a:lnTo>
                <a:lnTo>
                  <a:pt x="1896428" y="526434"/>
                </a:lnTo>
                <a:lnTo>
                  <a:pt x="1876425" y="529610"/>
                </a:lnTo>
                <a:lnTo>
                  <a:pt x="1856105" y="533739"/>
                </a:lnTo>
                <a:lnTo>
                  <a:pt x="1835468" y="537867"/>
                </a:lnTo>
                <a:lnTo>
                  <a:pt x="1818071" y="541450"/>
                </a:lnTo>
                <a:lnTo>
                  <a:pt x="1830544" y="552491"/>
                </a:lnTo>
                <a:lnTo>
                  <a:pt x="1847045" y="568051"/>
                </a:lnTo>
                <a:lnTo>
                  <a:pt x="1862912" y="583929"/>
                </a:lnTo>
                <a:lnTo>
                  <a:pt x="1878779" y="599489"/>
                </a:lnTo>
                <a:lnTo>
                  <a:pt x="1893694" y="616002"/>
                </a:lnTo>
                <a:lnTo>
                  <a:pt x="1908609" y="632515"/>
                </a:lnTo>
                <a:lnTo>
                  <a:pt x="1923207" y="649345"/>
                </a:lnTo>
                <a:lnTo>
                  <a:pt x="1937169" y="667128"/>
                </a:lnTo>
                <a:lnTo>
                  <a:pt x="1950498" y="684911"/>
                </a:lnTo>
                <a:lnTo>
                  <a:pt x="1963826" y="703012"/>
                </a:lnTo>
                <a:lnTo>
                  <a:pt x="1976519" y="721430"/>
                </a:lnTo>
                <a:lnTo>
                  <a:pt x="1988895" y="739848"/>
                </a:lnTo>
                <a:lnTo>
                  <a:pt x="2000637" y="758901"/>
                </a:lnTo>
                <a:lnTo>
                  <a:pt x="2012378" y="778272"/>
                </a:lnTo>
                <a:lnTo>
                  <a:pt x="2023168" y="797961"/>
                </a:lnTo>
                <a:lnTo>
                  <a:pt x="2033323" y="817967"/>
                </a:lnTo>
                <a:lnTo>
                  <a:pt x="2043477" y="838290"/>
                </a:lnTo>
                <a:lnTo>
                  <a:pt x="2052998" y="858614"/>
                </a:lnTo>
                <a:lnTo>
                  <a:pt x="2056015" y="865380"/>
                </a:lnTo>
                <a:lnTo>
                  <a:pt x="2058035" y="863071"/>
                </a:lnTo>
                <a:lnTo>
                  <a:pt x="2069148" y="850367"/>
                </a:lnTo>
                <a:lnTo>
                  <a:pt x="2079308" y="837982"/>
                </a:lnTo>
                <a:lnTo>
                  <a:pt x="2089468" y="825914"/>
                </a:lnTo>
                <a:lnTo>
                  <a:pt x="2098675" y="813845"/>
                </a:lnTo>
                <a:lnTo>
                  <a:pt x="2107883" y="801777"/>
                </a:lnTo>
                <a:lnTo>
                  <a:pt x="2116455" y="790027"/>
                </a:lnTo>
                <a:lnTo>
                  <a:pt x="2124711" y="778594"/>
                </a:lnTo>
                <a:lnTo>
                  <a:pt x="2132331" y="766843"/>
                </a:lnTo>
                <a:lnTo>
                  <a:pt x="2139633" y="755728"/>
                </a:lnTo>
                <a:lnTo>
                  <a:pt x="2146301" y="744930"/>
                </a:lnTo>
                <a:lnTo>
                  <a:pt x="2152968" y="733815"/>
                </a:lnTo>
                <a:lnTo>
                  <a:pt x="2158683" y="723652"/>
                </a:lnTo>
                <a:lnTo>
                  <a:pt x="2164081" y="713172"/>
                </a:lnTo>
                <a:lnTo>
                  <a:pt x="2168843" y="702692"/>
                </a:lnTo>
                <a:lnTo>
                  <a:pt x="2173605" y="692847"/>
                </a:lnTo>
                <a:lnTo>
                  <a:pt x="2177415" y="683002"/>
                </a:lnTo>
                <a:lnTo>
                  <a:pt x="2179793" y="676516"/>
                </a:lnTo>
                <a:lnTo>
                  <a:pt x="2174979" y="674995"/>
                </a:lnTo>
                <a:lnTo>
                  <a:pt x="2169575" y="672452"/>
                </a:lnTo>
                <a:lnTo>
                  <a:pt x="2163853" y="669909"/>
                </a:lnTo>
                <a:lnTo>
                  <a:pt x="2158448" y="667048"/>
                </a:lnTo>
                <a:lnTo>
                  <a:pt x="2153044" y="664187"/>
                </a:lnTo>
                <a:lnTo>
                  <a:pt x="2147958" y="661008"/>
                </a:lnTo>
                <a:lnTo>
                  <a:pt x="2142871" y="657511"/>
                </a:lnTo>
                <a:lnTo>
                  <a:pt x="2138421" y="653696"/>
                </a:lnTo>
                <a:lnTo>
                  <a:pt x="2133652" y="649881"/>
                </a:lnTo>
                <a:lnTo>
                  <a:pt x="2129201" y="645749"/>
                </a:lnTo>
                <a:lnTo>
                  <a:pt x="2124751" y="640980"/>
                </a:lnTo>
                <a:lnTo>
                  <a:pt x="2120936" y="636529"/>
                </a:lnTo>
                <a:lnTo>
                  <a:pt x="2117121" y="631761"/>
                </a:lnTo>
                <a:lnTo>
                  <a:pt x="2113624" y="626675"/>
                </a:lnTo>
                <a:lnTo>
                  <a:pt x="2110763" y="621906"/>
                </a:lnTo>
                <a:lnTo>
                  <a:pt x="2107584" y="616502"/>
                </a:lnTo>
                <a:lnTo>
                  <a:pt x="2105041" y="611097"/>
                </a:lnTo>
                <a:lnTo>
                  <a:pt x="2102180" y="605375"/>
                </a:lnTo>
                <a:lnTo>
                  <a:pt x="2099955" y="599971"/>
                </a:lnTo>
                <a:lnTo>
                  <a:pt x="2098047" y="593613"/>
                </a:lnTo>
                <a:lnTo>
                  <a:pt x="2096458" y="587891"/>
                </a:lnTo>
                <a:lnTo>
                  <a:pt x="2094868" y="581851"/>
                </a:lnTo>
                <a:lnTo>
                  <a:pt x="2093597" y="575493"/>
                </a:lnTo>
                <a:lnTo>
                  <a:pt x="2092961" y="569135"/>
                </a:lnTo>
                <a:lnTo>
                  <a:pt x="2092643" y="562777"/>
                </a:lnTo>
                <a:lnTo>
                  <a:pt x="2092325" y="556419"/>
                </a:lnTo>
                <a:lnTo>
                  <a:pt x="2092643" y="549743"/>
                </a:lnTo>
                <a:lnTo>
                  <a:pt x="2092961" y="543385"/>
                </a:lnTo>
                <a:lnTo>
                  <a:pt x="2093597" y="537027"/>
                </a:lnTo>
                <a:lnTo>
                  <a:pt x="2094868" y="530987"/>
                </a:lnTo>
                <a:lnTo>
                  <a:pt x="2096458" y="524946"/>
                </a:lnTo>
                <a:lnTo>
                  <a:pt x="2096810" y="523537"/>
                </a:lnTo>
                <a:lnTo>
                  <a:pt x="2090103" y="521988"/>
                </a:lnTo>
                <a:lnTo>
                  <a:pt x="2078038" y="520083"/>
                </a:lnTo>
                <a:lnTo>
                  <a:pt x="2064385" y="518177"/>
                </a:lnTo>
                <a:lnTo>
                  <a:pt x="2050098" y="517225"/>
                </a:lnTo>
                <a:lnTo>
                  <a:pt x="2035493" y="516272"/>
                </a:lnTo>
                <a:lnTo>
                  <a:pt x="2020253" y="515954"/>
                </a:lnTo>
                <a:close/>
                <a:moveTo>
                  <a:pt x="362307" y="515954"/>
                </a:moveTo>
                <a:lnTo>
                  <a:pt x="346747" y="516272"/>
                </a:lnTo>
                <a:lnTo>
                  <a:pt x="332140" y="517225"/>
                </a:lnTo>
                <a:lnTo>
                  <a:pt x="318485" y="518177"/>
                </a:lnTo>
                <a:lnTo>
                  <a:pt x="304830" y="520083"/>
                </a:lnTo>
                <a:lnTo>
                  <a:pt x="292128" y="521988"/>
                </a:lnTo>
                <a:lnTo>
                  <a:pt x="280378" y="524846"/>
                </a:lnTo>
                <a:lnTo>
                  <a:pt x="269264" y="527387"/>
                </a:lnTo>
                <a:lnTo>
                  <a:pt x="258467" y="530881"/>
                </a:lnTo>
                <a:lnTo>
                  <a:pt x="248941" y="534692"/>
                </a:lnTo>
                <a:lnTo>
                  <a:pt x="239732" y="539455"/>
                </a:lnTo>
                <a:lnTo>
                  <a:pt x="231158" y="543901"/>
                </a:lnTo>
                <a:lnTo>
                  <a:pt x="223536" y="548983"/>
                </a:lnTo>
                <a:lnTo>
                  <a:pt x="219442" y="552492"/>
                </a:lnTo>
                <a:lnTo>
                  <a:pt x="224375" y="554685"/>
                </a:lnTo>
                <a:lnTo>
                  <a:pt x="230097" y="556910"/>
                </a:lnTo>
                <a:lnTo>
                  <a:pt x="235502" y="560089"/>
                </a:lnTo>
                <a:lnTo>
                  <a:pt x="240906" y="562632"/>
                </a:lnTo>
                <a:lnTo>
                  <a:pt x="245992" y="566129"/>
                </a:lnTo>
                <a:lnTo>
                  <a:pt x="251079" y="569626"/>
                </a:lnTo>
                <a:lnTo>
                  <a:pt x="255529" y="573441"/>
                </a:lnTo>
                <a:lnTo>
                  <a:pt x="260298" y="577256"/>
                </a:lnTo>
                <a:lnTo>
                  <a:pt x="264749" y="581389"/>
                </a:lnTo>
                <a:lnTo>
                  <a:pt x="268563" y="585839"/>
                </a:lnTo>
                <a:lnTo>
                  <a:pt x="273014" y="590290"/>
                </a:lnTo>
                <a:lnTo>
                  <a:pt x="276829" y="595376"/>
                </a:lnTo>
                <a:lnTo>
                  <a:pt x="280326" y="600463"/>
                </a:lnTo>
                <a:lnTo>
                  <a:pt x="283187" y="605549"/>
                </a:lnTo>
                <a:lnTo>
                  <a:pt x="286366" y="610635"/>
                </a:lnTo>
                <a:lnTo>
                  <a:pt x="289227" y="616040"/>
                </a:lnTo>
                <a:lnTo>
                  <a:pt x="291770" y="621444"/>
                </a:lnTo>
                <a:lnTo>
                  <a:pt x="293995" y="627484"/>
                </a:lnTo>
                <a:lnTo>
                  <a:pt x="295903" y="633206"/>
                </a:lnTo>
                <a:lnTo>
                  <a:pt x="297492" y="639246"/>
                </a:lnTo>
                <a:lnTo>
                  <a:pt x="299082" y="645287"/>
                </a:lnTo>
                <a:lnTo>
                  <a:pt x="300353" y="651645"/>
                </a:lnTo>
                <a:lnTo>
                  <a:pt x="300989" y="657685"/>
                </a:lnTo>
                <a:lnTo>
                  <a:pt x="301307" y="664361"/>
                </a:lnTo>
                <a:lnTo>
                  <a:pt x="301625" y="670719"/>
                </a:lnTo>
                <a:lnTo>
                  <a:pt x="301307" y="677394"/>
                </a:lnTo>
                <a:lnTo>
                  <a:pt x="300989" y="683752"/>
                </a:lnTo>
                <a:lnTo>
                  <a:pt x="300353" y="690111"/>
                </a:lnTo>
                <a:lnTo>
                  <a:pt x="299082" y="696151"/>
                </a:lnTo>
                <a:lnTo>
                  <a:pt x="297492" y="702509"/>
                </a:lnTo>
                <a:lnTo>
                  <a:pt x="295903" y="708549"/>
                </a:lnTo>
                <a:lnTo>
                  <a:pt x="293995" y="714271"/>
                </a:lnTo>
                <a:lnTo>
                  <a:pt x="291770" y="719993"/>
                </a:lnTo>
                <a:lnTo>
                  <a:pt x="289227" y="725397"/>
                </a:lnTo>
                <a:lnTo>
                  <a:pt x="286366" y="730802"/>
                </a:lnTo>
                <a:lnTo>
                  <a:pt x="283187" y="736206"/>
                </a:lnTo>
                <a:lnTo>
                  <a:pt x="280326" y="741292"/>
                </a:lnTo>
                <a:lnTo>
                  <a:pt x="276829" y="746379"/>
                </a:lnTo>
                <a:lnTo>
                  <a:pt x="273014" y="751147"/>
                </a:lnTo>
                <a:lnTo>
                  <a:pt x="268563" y="755916"/>
                </a:lnTo>
                <a:lnTo>
                  <a:pt x="264749" y="760049"/>
                </a:lnTo>
                <a:lnTo>
                  <a:pt x="260298" y="764181"/>
                </a:lnTo>
                <a:lnTo>
                  <a:pt x="255529" y="768314"/>
                </a:lnTo>
                <a:lnTo>
                  <a:pt x="252928" y="770544"/>
                </a:lnTo>
                <a:lnTo>
                  <a:pt x="258150" y="778594"/>
                </a:lnTo>
                <a:lnTo>
                  <a:pt x="266089" y="790027"/>
                </a:lnTo>
                <a:lnTo>
                  <a:pt x="274980" y="801777"/>
                </a:lnTo>
                <a:lnTo>
                  <a:pt x="283872" y="813845"/>
                </a:lnTo>
                <a:lnTo>
                  <a:pt x="293398" y="825914"/>
                </a:lnTo>
                <a:lnTo>
                  <a:pt x="303560" y="837982"/>
                </a:lnTo>
                <a:lnTo>
                  <a:pt x="313722" y="850367"/>
                </a:lnTo>
                <a:lnTo>
                  <a:pt x="324518" y="863071"/>
                </a:lnTo>
                <a:lnTo>
                  <a:pt x="335950" y="875774"/>
                </a:lnTo>
                <a:lnTo>
                  <a:pt x="346135" y="886785"/>
                </a:lnTo>
                <a:lnTo>
                  <a:pt x="349213" y="879255"/>
                </a:lnTo>
                <a:lnTo>
                  <a:pt x="358415" y="858614"/>
                </a:lnTo>
                <a:lnTo>
                  <a:pt x="367936" y="838290"/>
                </a:lnTo>
                <a:lnTo>
                  <a:pt x="377773" y="817967"/>
                </a:lnTo>
                <a:lnTo>
                  <a:pt x="388245" y="797961"/>
                </a:lnTo>
                <a:lnTo>
                  <a:pt x="399352" y="778272"/>
                </a:lnTo>
                <a:lnTo>
                  <a:pt x="410459" y="758901"/>
                </a:lnTo>
                <a:lnTo>
                  <a:pt x="422518" y="739848"/>
                </a:lnTo>
                <a:lnTo>
                  <a:pt x="434894" y="721430"/>
                </a:lnTo>
                <a:lnTo>
                  <a:pt x="447270" y="703012"/>
                </a:lnTo>
                <a:lnTo>
                  <a:pt x="460915" y="684911"/>
                </a:lnTo>
                <a:lnTo>
                  <a:pt x="474244" y="667128"/>
                </a:lnTo>
                <a:lnTo>
                  <a:pt x="488524" y="649345"/>
                </a:lnTo>
                <a:lnTo>
                  <a:pt x="502804" y="632515"/>
                </a:lnTo>
                <a:lnTo>
                  <a:pt x="517719" y="616002"/>
                </a:lnTo>
                <a:lnTo>
                  <a:pt x="532634" y="599489"/>
                </a:lnTo>
                <a:lnTo>
                  <a:pt x="548501" y="583929"/>
                </a:lnTo>
                <a:lnTo>
                  <a:pt x="564050" y="568051"/>
                </a:lnTo>
                <a:lnTo>
                  <a:pt x="580552" y="552491"/>
                </a:lnTo>
                <a:lnTo>
                  <a:pt x="587136" y="546773"/>
                </a:lnTo>
                <a:lnTo>
                  <a:pt x="569035" y="542313"/>
                </a:lnTo>
                <a:lnTo>
                  <a:pt x="547441" y="537867"/>
                </a:lnTo>
                <a:lnTo>
                  <a:pt x="526483" y="533739"/>
                </a:lnTo>
                <a:lnTo>
                  <a:pt x="505842" y="529610"/>
                </a:lnTo>
                <a:lnTo>
                  <a:pt x="486153" y="526434"/>
                </a:lnTo>
                <a:lnTo>
                  <a:pt x="466783" y="523576"/>
                </a:lnTo>
                <a:lnTo>
                  <a:pt x="448047" y="521353"/>
                </a:lnTo>
                <a:lnTo>
                  <a:pt x="429629" y="519448"/>
                </a:lnTo>
                <a:lnTo>
                  <a:pt x="411846" y="517860"/>
                </a:lnTo>
                <a:lnTo>
                  <a:pt x="395015" y="516589"/>
                </a:lnTo>
                <a:lnTo>
                  <a:pt x="378503" y="516272"/>
                </a:lnTo>
                <a:lnTo>
                  <a:pt x="362307" y="515954"/>
                </a:lnTo>
                <a:close/>
                <a:moveTo>
                  <a:pt x="1144594" y="459502"/>
                </a:moveTo>
                <a:lnTo>
                  <a:pt x="1125428" y="461328"/>
                </a:lnTo>
                <a:lnTo>
                  <a:pt x="1105755" y="463868"/>
                </a:lnTo>
                <a:lnTo>
                  <a:pt x="1086082" y="466408"/>
                </a:lnTo>
                <a:lnTo>
                  <a:pt x="1067043" y="469583"/>
                </a:lnTo>
                <a:lnTo>
                  <a:pt x="1047687" y="473393"/>
                </a:lnTo>
                <a:lnTo>
                  <a:pt x="1028649" y="477520"/>
                </a:lnTo>
                <a:lnTo>
                  <a:pt x="1009928" y="482283"/>
                </a:lnTo>
                <a:lnTo>
                  <a:pt x="990889" y="487045"/>
                </a:lnTo>
                <a:lnTo>
                  <a:pt x="972486" y="492443"/>
                </a:lnTo>
                <a:lnTo>
                  <a:pt x="954399" y="498793"/>
                </a:lnTo>
                <a:lnTo>
                  <a:pt x="935995" y="504825"/>
                </a:lnTo>
                <a:lnTo>
                  <a:pt x="932351" y="506258"/>
                </a:lnTo>
                <a:lnTo>
                  <a:pt x="932115" y="536258"/>
                </a:lnTo>
                <a:lnTo>
                  <a:pt x="932432" y="577533"/>
                </a:lnTo>
                <a:lnTo>
                  <a:pt x="933701" y="621030"/>
                </a:lnTo>
                <a:lnTo>
                  <a:pt x="935921" y="665163"/>
                </a:lnTo>
                <a:lnTo>
                  <a:pt x="939093" y="710883"/>
                </a:lnTo>
                <a:lnTo>
                  <a:pt x="942899" y="757873"/>
                </a:lnTo>
                <a:lnTo>
                  <a:pt x="944704" y="775147"/>
                </a:lnTo>
                <a:lnTo>
                  <a:pt x="957126" y="748030"/>
                </a:lnTo>
                <a:lnTo>
                  <a:pt x="966329" y="729615"/>
                </a:lnTo>
                <a:lnTo>
                  <a:pt x="974897" y="711517"/>
                </a:lnTo>
                <a:lnTo>
                  <a:pt x="984100" y="693420"/>
                </a:lnTo>
                <a:lnTo>
                  <a:pt x="992986" y="676275"/>
                </a:lnTo>
                <a:lnTo>
                  <a:pt x="1002189" y="659130"/>
                </a:lnTo>
                <a:lnTo>
                  <a:pt x="1012026" y="642620"/>
                </a:lnTo>
                <a:lnTo>
                  <a:pt x="1021229" y="626427"/>
                </a:lnTo>
                <a:lnTo>
                  <a:pt x="1030749" y="610235"/>
                </a:lnTo>
                <a:lnTo>
                  <a:pt x="1040269" y="594677"/>
                </a:lnTo>
                <a:lnTo>
                  <a:pt x="1049789" y="579755"/>
                </a:lnTo>
                <a:lnTo>
                  <a:pt x="1059627" y="564832"/>
                </a:lnTo>
                <a:lnTo>
                  <a:pt x="1069147" y="550862"/>
                </a:lnTo>
                <a:lnTo>
                  <a:pt x="1078985" y="537210"/>
                </a:lnTo>
                <a:lnTo>
                  <a:pt x="1088822" y="523557"/>
                </a:lnTo>
                <a:lnTo>
                  <a:pt x="1098660" y="511175"/>
                </a:lnTo>
                <a:lnTo>
                  <a:pt x="1108814" y="498792"/>
                </a:lnTo>
                <a:lnTo>
                  <a:pt x="1118652" y="487045"/>
                </a:lnTo>
                <a:lnTo>
                  <a:pt x="1129124" y="475932"/>
                </a:lnTo>
                <a:lnTo>
                  <a:pt x="1138962" y="465137"/>
                </a:lnTo>
                <a:lnTo>
                  <a:pt x="1144594" y="459502"/>
                </a:lnTo>
                <a:close/>
                <a:moveTo>
                  <a:pt x="1249064" y="458616"/>
                </a:moveTo>
                <a:lnTo>
                  <a:pt x="1248761" y="458787"/>
                </a:lnTo>
                <a:lnTo>
                  <a:pt x="1241462" y="463232"/>
                </a:lnTo>
                <a:lnTo>
                  <a:pt x="1233846" y="468312"/>
                </a:lnTo>
                <a:lnTo>
                  <a:pt x="1226230" y="474027"/>
                </a:lnTo>
                <a:lnTo>
                  <a:pt x="1218614" y="480377"/>
                </a:lnTo>
                <a:lnTo>
                  <a:pt x="1210997" y="486727"/>
                </a:lnTo>
                <a:lnTo>
                  <a:pt x="1203064" y="493712"/>
                </a:lnTo>
                <a:lnTo>
                  <a:pt x="1195131" y="501015"/>
                </a:lnTo>
                <a:lnTo>
                  <a:pt x="1187197" y="508952"/>
                </a:lnTo>
                <a:lnTo>
                  <a:pt x="1178946" y="517525"/>
                </a:lnTo>
                <a:lnTo>
                  <a:pt x="1171013" y="526415"/>
                </a:lnTo>
                <a:lnTo>
                  <a:pt x="1162762" y="535940"/>
                </a:lnTo>
                <a:lnTo>
                  <a:pt x="1154829" y="545465"/>
                </a:lnTo>
                <a:lnTo>
                  <a:pt x="1146578" y="555942"/>
                </a:lnTo>
                <a:lnTo>
                  <a:pt x="1138327" y="566737"/>
                </a:lnTo>
                <a:lnTo>
                  <a:pt x="1130076" y="577850"/>
                </a:lnTo>
                <a:lnTo>
                  <a:pt x="1121825" y="589280"/>
                </a:lnTo>
                <a:lnTo>
                  <a:pt x="1105324" y="613727"/>
                </a:lnTo>
                <a:lnTo>
                  <a:pt x="1088187" y="640080"/>
                </a:lnTo>
                <a:lnTo>
                  <a:pt x="1071686" y="667702"/>
                </a:lnTo>
                <a:lnTo>
                  <a:pt x="1055184" y="697547"/>
                </a:lnTo>
                <a:lnTo>
                  <a:pt x="1038365" y="728662"/>
                </a:lnTo>
                <a:lnTo>
                  <a:pt x="1021864" y="761365"/>
                </a:lnTo>
                <a:lnTo>
                  <a:pt x="1005679" y="795337"/>
                </a:lnTo>
                <a:lnTo>
                  <a:pt x="989178" y="831215"/>
                </a:lnTo>
                <a:lnTo>
                  <a:pt x="981773" y="848753"/>
                </a:lnTo>
                <a:lnTo>
                  <a:pt x="987743" y="845921"/>
                </a:lnTo>
                <a:lnTo>
                  <a:pt x="1029970" y="826544"/>
                </a:lnTo>
                <a:lnTo>
                  <a:pt x="1072515" y="807167"/>
                </a:lnTo>
                <a:lnTo>
                  <a:pt x="1114743" y="789060"/>
                </a:lnTo>
                <a:lnTo>
                  <a:pt x="1157288" y="772224"/>
                </a:lnTo>
                <a:lnTo>
                  <a:pt x="1198880" y="755705"/>
                </a:lnTo>
                <a:lnTo>
                  <a:pt x="1240790" y="740140"/>
                </a:lnTo>
                <a:lnTo>
                  <a:pt x="1282065" y="726163"/>
                </a:lnTo>
                <a:lnTo>
                  <a:pt x="1322388" y="712503"/>
                </a:lnTo>
                <a:lnTo>
                  <a:pt x="1362393" y="700114"/>
                </a:lnTo>
                <a:lnTo>
                  <a:pt x="1382395" y="695032"/>
                </a:lnTo>
                <a:lnTo>
                  <a:pt x="1401445" y="689632"/>
                </a:lnTo>
                <a:lnTo>
                  <a:pt x="1421130" y="684231"/>
                </a:lnTo>
                <a:lnTo>
                  <a:pt x="1439863" y="679466"/>
                </a:lnTo>
                <a:lnTo>
                  <a:pt x="1459230" y="675019"/>
                </a:lnTo>
                <a:lnTo>
                  <a:pt x="1477645" y="670889"/>
                </a:lnTo>
                <a:lnTo>
                  <a:pt x="1496060" y="667077"/>
                </a:lnTo>
                <a:lnTo>
                  <a:pt x="1514475" y="663583"/>
                </a:lnTo>
                <a:lnTo>
                  <a:pt x="1532255" y="660407"/>
                </a:lnTo>
                <a:lnTo>
                  <a:pt x="1550035" y="657548"/>
                </a:lnTo>
                <a:lnTo>
                  <a:pt x="1567180" y="655006"/>
                </a:lnTo>
                <a:lnTo>
                  <a:pt x="1584643" y="653100"/>
                </a:lnTo>
                <a:lnTo>
                  <a:pt x="1601470" y="651194"/>
                </a:lnTo>
                <a:lnTo>
                  <a:pt x="1617663" y="649606"/>
                </a:lnTo>
                <a:lnTo>
                  <a:pt x="1633855" y="648653"/>
                </a:lnTo>
                <a:lnTo>
                  <a:pt x="1649413" y="648018"/>
                </a:lnTo>
                <a:lnTo>
                  <a:pt x="1665288" y="647700"/>
                </a:lnTo>
                <a:lnTo>
                  <a:pt x="1680211" y="647700"/>
                </a:lnTo>
                <a:lnTo>
                  <a:pt x="1694815" y="648018"/>
                </a:lnTo>
                <a:lnTo>
                  <a:pt x="1709103" y="648653"/>
                </a:lnTo>
                <a:lnTo>
                  <a:pt x="1719853" y="649848"/>
                </a:lnTo>
                <a:lnTo>
                  <a:pt x="1718475" y="648653"/>
                </a:lnTo>
                <a:lnTo>
                  <a:pt x="1704196" y="636270"/>
                </a:lnTo>
                <a:lnTo>
                  <a:pt x="1689600" y="624840"/>
                </a:lnTo>
                <a:lnTo>
                  <a:pt x="1674687" y="613410"/>
                </a:lnTo>
                <a:lnTo>
                  <a:pt x="1659139" y="601980"/>
                </a:lnTo>
                <a:lnTo>
                  <a:pt x="1643908" y="591503"/>
                </a:lnTo>
                <a:lnTo>
                  <a:pt x="1628042" y="581025"/>
                </a:lnTo>
                <a:lnTo>
                  <a:pt x="1612177" y="570865"/>
                </a:lnTo>
                <a:lnTo>
                  <a:pt x="1595994" y="561340"/>
                </a:lnTo>
                <a:lnTo>
                  <a:pt x="1579494" y="552133"/>
                </a:lnTo>
                <a:lnTo>
                  <a:pt x="1562360" y="543243"/>
                </a:lnTo>
                <a:lnTo>
                  <a:pt x="1545543" y="534988"/>
                </a:lnTo>
                <a:lnTo>
                  <a:pt x="1528408" y="526733"/>
                </a:lnTo>
                <a:lnTo>
                  <a:pt x="1510639" y="519113"/>
                </a:lnTo>
                <a:lnTo>
                  <a:pt x="1492869" y="511810"/>
                </a:lnTo>
                <a:lnTo>
                  <a:pt x="1475418" y="504825"/>
                </a:lnTo>
                <a:lnTo>
                  <a:pt x="1456697" y="498793"/>
                </a:lnTo>
                <a:lnTo>
                  <a:pt x="1438927" y="492443"/>
                </a:lnTo>
                <a:lnTo>
                  <a:pt x="1420523" y="487045"/>
                </a:lnTo>
                <a:lnTo>
                  <a:pt x="1401485" y="482283"/>
                </a:lnTo>
                <a:lnTo>
                  <a:pt x="1382764" y="477520"/>
                </a:lnTo>
                <a:lnTo>
                  <a:pt x="1363408" y="473393"/>
                </a:lnTo>
                <a:lnTo>
                  <a:pt x="1344370" y="469583"/>
                </a:lnTo>
                <a:lnTo>
                  <a:pt x="1325014" y="466408"/>
                </a:lnTo>
                <a:lnTo>
                  <a:pt x="1305658" y="463868"/>
                </a:lnTo>
                <a:lnTo>
                  <a:pt x="1285985" y="461328"/>
                </a:lnTo>
                <a:lnTo>
                  <a:pt x="1265995" y="459423"/>
                </a:lnTo>
                <a:lnTo>
                  <a:pt x="1249064" y="458616"/>
                </a:lnTo>
                <a:close/>
                <a:moveTo>
                  <a:pt x="1092607" y="63500"/>
                </a:moveTo>
                <a:lnTo>
                  <a:pt x="1084677" y="63818"/>
                </a:lnTo>
                <a:lnTo>
                  <a:pt x="1076431" y="65088"/>
                </a:lnTo>
                <a:lnTo>
                  <a:pt x="1070087" y="66993"/>
                </a:lnTo>
                <a:lnTo>
                  <a:pt x="1063744" y="69215"/>
                </a:lnTo>
                <a:lnTo>
                  <a:pt x="1057400" y="71755"/>
                </a:lnTo>
                <a:lnTo>
                  <a:pt x="1051374" y="75247"/>
                </a:lnTo>
                <a:lnTo>
                  <a:pt x="1045347" y="79693"/>
                </a:lnTo>
                <a:lnTo>
                  <a:pt x="1039638" y="84137"/>
                </a:lnTo>
                <a:lnTo>
                  <a:pt x="1033929" y="89218"/>
                </a:lnTo>
                <a:lnTo>
                  <a:pt x="1028537" y="94932"/>
                </a:lnTo>
                <a:lnTo>
                  <a:pt x="1022828" y="100965"/>
                </a:lnTo>
                <a:lnTo>
                  <a:pt x="1017753" y="107950"/>
                </a:lnTo>
                <a:lnTo>
                  <a:pt x="1012361" y="115252"/>
                </a:lnTo>
                <a:lnTo>
                  <a:pt x="1007286" y="123508"/>
                </a:lnTo>
                <a:lnTo>
                  <a:pt x="1002528" y="131763"/>
                </a:lnTo>
                <a:lnTo>
                  <a:pt x="997771" y="140652"/>
                </a:lnTo>
                <a:lnTo>
                  <a:pt x="993013" y="150178"/>
                </a:lnTo>
                <a:lnTo>
                  <a:pt x="988572" y="160020"/>
                </a:lnTo>
                <a:lnTo>
                  <a:pt x="984449" y="170815"/>
                </a:lnTo>
                <a:lnTo>
                  <a:pt x="980009" y="181293"/>
                </a:lnTo>
                <a:lnTo>
                  <a:pt x="975885" y="193040"/>
                </a:lnTo>
                <a:lnTo>
                  <a:pt x="972079" y="204788"/>
                </a:lnTo>
                <a:lnTo>
                  <a:pt x="968590" y="217170"/>
                </a:lnTo>
                <a:lnTo>
                  <a:pt x="964784" y="230188"/>
                </a:lnTo>
                <a:lnTo>
                  <a:pt x="961612" y="243840"/>
                </a:lnTo>
                <a:lnTo>
                  <a:pt x="958123" y="257493"/>
                </a:lnTo>
                <a:lnTo>
                  <a:pt x="955269" y="271780"/>
                </a:lnTo>
                <a:lnTo>
                  <a:pt x="952414" y="286385"/>
                </a:lnTo>
                <a:lnTo>
                  <a:pt x="949877" y="301307"/>
                </a:lnTo>
                <a:lnTo>
                  <a:pt x="947022" y="317183"/>
                </a:lnTo>
                <a:lnTo>
                  <a:pt x="944802" y="333375"/>
                </a:lnTo>
                <a:lnTo>
                  <a:pt x="942987" y="349121"/>
                </a:lnTo>
                <a:lnTo>
                  <a:pt x="951519" y="346716"/>
                </a:lnTo>
                <a:lnTo>
                  <a:pt x="973415" y="340365"/>
                </a:lnTo>
                <a:lnTo>
                  <a:pt x="995629" y="334967"/>
                </a:lnTo>
                <a:lnTo>
                  <a:pt x="1018160" y="330203"/>
                </a:lnTo>
                <a:lnTo>
                  <a:pt x="1041326" y="325758"/>
                </a:lnTo>
                <a:lnTo>
                  <a:pt x="1063857" y="321947"/>
                </a:lnTo>
                <a:lnTo>
                  <a:pt x="1087340" y="318454"/>
                </a:lnTo>
                <a:lnTo>
                  <a:pt x="1110823" y="315913"/>
                </a:lnTo>
                <a:lnTo>
                  <a:pt x="1134306" y="314008"/>
                </a:lnTo>
                <a:lnTo>
                  <a:pt x="1158106" y="312420"/>
                </a:lnTo>
                <a:lnTo>
                  <a:pt x="1181906" y="311785"/>
                </a:lnTo>
                <a:lnTo>
                  <a:pt x="1205707" y="311150"/>
                </a:lnTo>
                <a:lnTo>
                  <a:pt x="1229824" y="311785"/>
                </a:lnTo>
                <a:lnTo>
                  <a:pt x="1253624" y="312420"/>
                </a:lnTo>
                <a:lnTo>
                  <a:pt x="1277107" y="314008"/>
                </a:lnTo>
                <a:lnTo>
                  <a:pt x="1300590" y="315913"/>
                </a:lnTo>
                <a:lnTo>
                  <a:pt x="1324073" y="318454"/>
                </a:lnTo>
                <a:lnTo>
                  <a:pt x="1345556" y="321650"/>
                </a:lnTo>
                <a:lnTo>
                  <a:pt x="1344129" y="319088"/>
                </a:lnTo>
                <a:lnTo>
                  <a:pt x="1333345" y="299720"/>
                </a:lnTo>
                <a:lnTo>
                  <a:pt x="1322561" y="281305"/>
                </a:lnTo>
                <a:lnTo>
                  <a:pt x="1311777" y="263208"/>
                </a:lnTo>
                <a:lnTo>
                  <a:pt x="1300993" y="246380"/>
                </a:lnTo>
                <a:lnTo>
                  <a:pt x="1290209" y="229870"/>
                </a:lnTo>
                <a:lnTo>
                  <a:pt x="1279425" y="213995"/>
                </a:lnTo>
                <a:lnTo>
                  <a:pt x="1268958" y="199073"/>
                </a:lnTo>
                <a:lnTo>
                  <a:pt x="1258174" y="185420"/>
                </a:lnTo>
                <a:lnTo>
                  <a:pt x="1247707" y="171450"/>
                </a:lnTo>
                <a:lnTo>
                  <a:pt x="1236923" y="158750"/>
                </a:lnTo>
                <a:lnTo>
                  <a:pt x="1226456" y="146685"/>
                </a:lnTo>
                <a:lnTo>
                  <a:pt x="1216306" y="135573"/>
                </a:lnTo>
                <a:lnTo>
                  <a:pt x="1205839" y="125413"/>
                </a:lnTo>
                <a:lnTo>
                  <a:pt x="1195373" y="115570"/>
                </a:lnTo>
                <a:lnTo>
                  <a:pt x="1185540" y="106998"/>
                </a:lnTo>
                <a:lnTo>
                  <a:pt x="1175390" y="98743"/>
                </a:lnTo>
                <a:lnTo>
                  <a:pt x="1165558" y="91440"/>
                </a:lnTo>
                <a:lnTo>
                  <a:pt x="1156042" y="85090"/>
                </a:lnTo>
                <a:lnTo>
                  <a:pt x="1146210" y="79058"/>
                </a:lnTo>
                <a:lnTo>
                  <a:pt x="1137012" y="74613"/>
                </a:lnTo>
                <a:lnTo>
                  <a:pt x="1127814" y="70802"/>
                </a:lnTo>
                <a:lnTo>
                  <a:pt x="1118615" y="67628"/>
                </a:lnTo>
                <a:lnTo>
                  <a:pt x="1109734" y="65405"/>
                </a:lnTo>
                <a:lnTo>
                  <a:pt x="1101171" y="63818"/>
                </a:lnTo>
                <a:lnTo>
                  <a:pt x="1092607" y="63500"/>
                </a:lnTo>
                <a:close/>
                <a:moveTo>
                  <a:pt x="1090069" y="0"/>
                </a:moveTo>
                <a:lnTo>
                  <a:pt x="1096730" y="0"/>
                </a:lnTo>
                <a:lnTo>
                  <a:pt x="1103708" y="318"/>
                </a:lnTo>
                <a:lnTo>
                  <a:pt x="1110369" y="1270"/>
                </a:lnTo>
                <a:lnTo>
                  <a:pt x="1117030" y="1905"/>
                </a:lnTo>
                <a:lnTo>
                  <a:pt x="1124007" y="3175"/>
                </a:lnTo>
                <a:lnTo>
                  <a:pt x="1130985" y="4763"/>
                </a:lnTo>
                <a:lnTo>
                  <a:pt x="1137646" y="6668"/>
                </a:lnTo>
                <a:lnTo>
                  <a:pt x="1144307" y="8573"/>
                </a:lnTo>
                <a:lnTo>
                  <a:pt x="1151285" y="11113"/>
                </a:lnTo>
                <a:lnTo>
                  <a:pt x="1157945" y="13970"/>
                </a:lnTo>
                <a:lnTo>
                  <a:pt x="1164923" y="16510"/>
                </a:lnTo>
                <a:lnTo>
                  <a:pt x="1171584" y="20003"/>
                </a:lnTo>
                <a:lnTo>
                  <a:pt x="1178245" y="23495"/>
                </a:lnTo>
                <a:lnTo>
                  <a:pt x="1185223" y="27305"/>
                </a:lnTo>
                <a:lnTo>
                  <a:pt x="1192201" y="31115"/>
                </a:lnTo>
                <a:lnTo>
                  <a:pt x="1198544" y="35878"/>
                </a:lnTo>
                <a:lnTo>
                  <a:pt x="1211866" y="45085"/>
                </a:lnTo>
                <a:lnTo>
                  <a:pt x="1225504" y="55880"/>
                </a:lnTo>
                <a:lnTo>
                  <a:pt x="1238826" y="66993"/>
                </a:lnTo>
                <a:lnTo>
                  <a:pt x="1252465" y="79693"/>
                </a:lnTo>
                <a:lnTo>
                  <a:pt x="1265469" y="93028"/>
                </a:lnTo>
                <a:lnTo>
                  <a:pt x="1278473" y="107315"/>
                </a:lnTo>
                <a:lnTo>
                  <a:pt x="1291795" y="122555"/>
                </a:lnTo>
                <a:lnTo>
                  <a:pt x="1304482" y="138748"/>
                </a:lnTo>
                <a:lnTo>
                  <a:pt x="1317486" y="155575"/>
                </a:lnTo>
                <a:lnTo>
                  <a:pt x="1330490" y="173355"/>
                </a:lnTo>
                <a:lnTo>
                  <a:pt x="1343177" y="191770"/>
                </a:lnTo>
                <a:lnTo>
                  <a:pt x="1355865" y="211455"/>
                </a:lnTo>
                <a:lnTo>
                  <a:pt x="1368235" y="231458"/>
                </a:lnTo>
                <a:lnTo>
                  <a:pt x="1380604" y="252095"/>
                </a:lnTo>
                <a:lnTo>
                  <a:pt x="1392974" y="273685"/>
                </a:lnTo>
                <a:lnTo>
                  <a:pt x="1405027" y="295910"/>
                </a:lnTo>
                <a:lnTo>
                  <a:pt x="1417080" y="318770"/>
                </a:lnTo>
                <a:lnTo>
                  <a:pt x="1426613" y="337599"/>
                </a:lnTo>
                <a:lnTo>
                  <a:pt x="1437997" y="340365"/>
                </a:lnTo>
                <a:lnTo>
                  <a:pt x="1460211" y="346716"/>
                </a:lnTo>
                <a:lnTo>
                  <a:pt x="1482107" y="353067"/>
                </a:lnTo>
                <a:lnTo>
                  <a:pt x="1503686" y="360053"/>
                </a:lnTo>
                <a:lnTo>
                  <a:pt x="1525265" y="367675"/>
                </a:lnTo>
                <a:lnTo>
                  <a:pt x="1546527" y="375931"/>
                </a:lnTo>
                <a:lnTo>
                  <a:pt x="1567471" y="384188"/>
                </a:lnTo>
                <a:lnTo>
                  <a:pt x="1588098" y="393397"/>
                </a:lnTo>
                <a:lnTo>
                  <a:pt x="1608725" y="402606"/>
                </a:lnTo>
                <a:lnTo>
                  <a:pt x="1629035" y="413085"/>
                </a:lnTo>
                <a:lnTo>
                  <a:pt x="1649027" y="423564"/>
                </a:lnTo>
                <a:lnTo>
                  <a:pt x="1668385" y="434361"/>
                </a:lnTo>
                <a:lnTo>
                  <a:pt x="1687742" y="445793"/>
                </a:lnTo>
                <a:lnTo>
                  <a:pt x="1706465" y="457543"/>
                </a:lnTo>
                <a:lnTo>
                  <a:pt x="1725505" y="469927"/>
                </a:lnTo>
                <a:lnTo>
                  <a:pt x="1743911" y="482629"/>
                </a:lnTo>
                <a:lnTo>
                  <a:pt x="1754618" y="490712"/>
                </a:lnTo>
                <a:lnTo>
                  <a:pt x="1765300" y="488007"/>
                </a:lnTo>
                <a:lnTo>
                  <a:pt x="1790383" y="481655"/>
                </a:lnTo>
                <a:lnTo>
                  <a:pt x="1815148" y="475939"/>
                </a:lnTo>
                <a:lnTo>
                  <a:pt x="1839278" y="470858"/>
                </a:lnTo>
                <a:lnTo>
                  <a:pt x="1863090" y="466412"/>
                </a:lnTo>
                <a:lnTo>
                  <a:pt x="1886585" y="461965"/>
                </a:lnTo>
                <a:lnTo>
                  <a:pt x="1909128" y="458790"/>
                </a:lnTo>
                <a:lnTo>
                  <a:pt x="1931353" y="455931"/>
                </a:lnTo>
                <a:lnTo>
                  <a:pt x="1953260" y="453708"/>
                </a:lnTo>
                <a:lnTo>
                  <a:pt x="1974533" y="452120"/>
                </a:lnTo>
                <a:lnTo>
                  <a:pt x="1995170" y="450850"/>
                </a:lnTo>
                <a:lnTo>
                  <a:pt x="2015173" y="450850"/>
                </a:lnTo>
                <a:lnTo>
                  <a:pt x="2034858" y="450850"/>
                </a:lnTo>
                <a:lnTo>
                  <a:pt x="2053591" y="452120"/>
                </a:lnTo>
                <a:lnTo>
                  <a:pt x="2071688" y="453708"/>
                </a:lnTo>
                <a:lnTo>
                  <a:pt x="2089468" y="455931"/>
                </a:lnTo>
                <a:lnTo>
                  <a:pt x="2105978" y="459107"/>
                </a:lnTo>
                <a:lnTo>
                  <a:pt x="2122171" y="462918"/>
                </a:lnTo>
                <a:lnTo>
                  <a:pt x="2129791" y="465141"/>
                </a:lnTo>
                <a:lnTo>
                  <a:pt x="2130938" y="465476"/>
                </a:lnTo>
                <a:lnTo>
                  <a:pt x="2133652" y="462956"/>
                </a:lnTo>
                <a:lnTo>
                  <a:pt x="2138421" y="459141"/>
                </a:lnTo>
                <a:lnTo>
                  <a:pt x="2142871" y="455008"/>
                </a:lnTo>
                <a:lnTo>
                  <a:pt x="2147958" y="451829"/>
                </a:lnTo>
                <a:lnTo>
                  <a:pt x="2153044" y="448332"/>
                </a:lnTo>
                <a:lnTo>
                  <a:pt x="2158448" y="445153"/>
                </a:lnTo>
                <a:lnTo>
                  <a:pt x="2163853" y="442610"/>
                </a:lnTo>
                <a:lnTo>
                  <a:pt x="2169575" y="439749"/>
                </a:lnTo>
                <a:lnTo>
                  <a:pt x="2174979" y="437524"/>
                </a:lnTo>
                <a:lnTo>
                  <a:pt x="2181019" y="435616"/>
                </a:lnTo>
                <a:lnTo>
                  <a:pt x="2186741" y="434027"/>
                </a:lnTo>
                <a:lnTo>
                  <a:pt x="2193099" y="432437"/>
                </a:lnTo>
                <a:lnTo>
                  <a:pt x="2199140" y="431166"/>
                </a:lnTo>
                <a:lnTo>
                  <a:pt x="2205815" y="430530"/>
                </a:lnTo>
                <a:lnTo>
                  <a:pt x="2211856" y="430212"/>
                </a:lnTo>
                <a:lnTo>
                  <a:pt x="2218531" y="430212"/>
                </a:lnTo>
                <a:lnTo>
                  <a:pt x="2224890" y="430212"/>
                </a:lnTo>
                <a:lnTo>
                  <a:pt x="2231565" y="430530"/>
                </a:lnTo>
                <a:lnTo>
                  <a:pt x="2237606" y="431166"/>
                </a:lnTo>
                <a:lnTo>
                  <a:pt x="2243646" y="432437"/>
                </a:lnTo>
                <a:lnTo>
                  <a:pt x="2250004" y="434027"/>
                </a:lnTo>
                <a:lnTo>
                  <a:pt x="2256044" y="435616"/>
                </a:lnTo>
                <a:lnTo>
                  <a:pt x="2261766" y="437524"/>
                </a:lnTo>
                <a:lnTo>
                  <a:pt x="2267806" y="439749"/>
                </a:lnTo>
                <a:lnTo>
                  <a:pt x="2273528" y="442610"/>
                </a:lnTo>
                <a:lnTo>
                  <a:pt x="2278933" y="445153"/>
                </a:lnTo>
                <a:lnTo>
                  <a:pt x="2283701" y="448332"/>
                </a:lnTo>
                <a:lnTo>
                  <a:pt x="2289105" y="451829"/>
                </a:lnTo>
                <a:lnTo>
                  <a:pt x="2294192" y="455008"/>
                </a:lnTo>
                <a:lnTo>
                  <a:pt x="2298960" y="459141"/>
                </a:lnTo>
                <a:lnTo>
                  <a:pt x="2303411" y="462956"/>
                </a:lnTo>
                <a:lnTo>
                  <a:pt x="2307544" y="467089"/>
                </a:lnTo>
                <a:lnTo>
                  <a:pt x="2311994" y="471221"/>
                </a:lnTo>
                <a:lnTo>
                  <a:pt x="2315809" y="475990"/>
                </a:lnTo>
                <a:lnTo>
                  <a:pt x="2319624" y="480440"/>
                </a:lnTo>
                <a:lnTo>
                  <a:pt x="2323121" y="485527"/>
                </a:lnTo>
                <a:lnTo>
                  <a:pt x="2326618" y="490931"/>
                </a:lnTo>
                <a:lnTo>
                  <a:pt x="2329479" y="496017"/>
                </a:lnTo>
                <a:lnTo>
                  <a:pt x="2332340" y="501422"/>
                </a:lnTo>
                <a:lnTo>
                  <a:pt x="2334883" y="507144"/>
                </a:lnTo>
                <a:lnTo>
                  <a:pt x="2336790" y="512866"/>
                </a:lnTo>
                <a:lnTo>
                  <a:pt x="2339334" y="518588"/>
                </a:lnTo>
                <a:lnTo>
                  <a:pt x="2340923" y="524946"/>
                </a:lnTo>
                <a:lnTo>
                  <a:pt x="2342195" y="530987"/>
                </a:lnTo>
                <a:lnTo>
                  <a:pt x="2343466" y="537027"/>
                </a:lnTo>
                <a:lnTo>
                  <a:pt x="2344102" y="543385"/>
                </a:lnTo>
                <a:lnTo>
                  <a:pt x="2344738" y="549743"/>
                </a:lnTo>
                <a:lnTo>
                  <a:pt x="2344738" y="556419"/>
                </a:lnTo>
                <a:lnTo>
                  <a:pt x="2344738" y="562777"/>
                </a:lnTo>
                <a:lnTo>
                  <a:pt x="2344102" y="569135"/>
                </a:lnTo>
                <a:lnTo>
                  <a:pt x="2343466" y="575493"/>
                </a:lnTo>
                <a:lnTo>
                  <a:pt x="2342195" y="581851"/>
                </a:lnTo>
                <a:lnTo>
                  <a:pt x="2340923" y="587891"/>
                </a:lnTo>
                <a:lnTo>
                  <a:pt x="2339334" y="593613"/>
                </a:lnTo>
                <a:lnTo>
                  <a:pt x="2336790" y="599971"/>
                </a:lnTo>
                <a:lnTo>
                  <a:pt x="2334883" y="605375"/>
                </a:lnTo>
                <a:lnTo>
                  <a:pt x="2332340" y="611097"/>
                </a:lnTo>
                <a:lnTo>
                  <a:pt x="2329479" y="616502"/>
                </a:lnTo>
                <a:lnTo>
                  <a:pt x="2326618" y="621906"/>
                </a:lnTo>
                <a:lnTo>
                  <a:pt x="2323121" y="626675"/>
                </a:lnTo>
                <a:lnTo>
                  <a:pt x="2319624" y="631761"/>
                </a:lnTo>
                <a:lnTo>
                  <a:pt x="2315809" y="636529"/>
                </a:lnTo>
                <a:lnTo>
                  <a:pt x="2311994" y="640980"/>
                </a:lnTo>
                <a:lnTo>
                  <a:pt x="2307544" y="645749"/>
                </a:lnTo>
                <a:lnTo>
                  <a:pt x="2303411" y="649881"/>
                </a:lnTo>
                <a:lnTo>
                  <a:pt x="2298960" y="653696"/>
                </a:lnTo>
                <a:lnTo>
                  <a:pt x="2294192" y="657511"/>
                </a:lnTo>
                <a:lnTo>
                  <a:pt x="2289105" y="661008"/>
                </a:lnTo>
                <a:lnTo>
                  <a:pt x="2283701" y="664187"/>
                </a:lnTo>
                <a:lnTo>
                  <a:pt x="2278933" y="667048"/>
                </a:lnTo>
                <a:lnTo>
                  <a:pt x="2273528" y="669909"/>
                </a:lnTo>
                <a:lnTo>
                  <a:pt x="2267806" y="672452"/>
                </a:lnTo>
                <a:lnTo>
                  <a:pt x="2261766" y="674995"/>
                </a:lnTo>
                <a:lnTo>
                  <a:pt x="2256044" y="676903"/>
                </a:lnTo>
                <a:lnTo>
                  <a:pt x="2250004" y="678174"/>
                </a:lnTo>
                <a:lnTo>
                  <a:pt x="2247042" y="678915"/>
                </a:lnTo>
                <a:lnTo>
                  <a:pt x="2244725" y="687131"/>
                </a:lnTo>
                <a:lnTo>
                  <a:pt x="2240598" y="699199"/>
                </a:lnTo>
                <a:lnTo>
                  <a:pt x="2235835" y="711902"/>
                </a:lnTo>
                <a:lnTo>
                  <a:pt x="2230438" y="724605"/>
                </a:lnTo>
                <a:lnTo>
                  <a:pt x="2224405" y="737626"/>
                </a:lnTo>
                <a:lnTo>
                  <a:pt x="2217738" y="750647"/>
                </a:lnTo>
                <a:lnTo>
                  <a:pt x="2210753" y="763985"/>
                </a:lnTo>
                <a:lnTo>
                  <a:pt x="2203133" y="777324"/>
                </a:lnTo>
                <a:lnTo>
                  <a:pt x="2194878" y="790662"/>
                </a:lnTo>
                <a:lnTo>
                  <a:pt x="2185988" y="804318"/>
                </a:lnTo>
                <a:lnTo>
                  <a:pt x="2176781" y="817974"/>
                </a:lnTo>
                <a:lnTo>
                  <a:pt x="2166621" y="831948"/>
                </a:lnTo>
                <a:lnTo>
                  <a:pt x="2156778" y="845604"/>
                </a:lnTo>
                <a:lnTo>
                  <a:pt x="2145665" y="859577"/>
                </a:lnTo>
                <a:lnTo>
                  <a:pt x="2134235" y="873868"/>
                </a:lnTo>
                <a:lnTo>
                  <a:pt x="2122488" y="887524"/>
                </a:lnTo>
                <a:lnTo>
                  <a:pt x="2110105" y="901815"/>
                </a:lnTo>
                <a:lnTo>
                  <a:pt x="2097405" y="916107"/>
                </a:lnTo>
                <a:lnTo>
                  <a:pt x="2084388" y="930715"/>
                </a:lnTo>
                <a:lnTo>
                  <a:pt x="2082612" y="932575"/>
                </a:lnTo>
                <a:lnTo>
                  <a:pt x="2086318" y="943083"/>
                </a:lnTo>
                <a:lnTo>
                  <a:pt x="2093299" y="964677"/>
                </a:lnTo>
                <a:lnTo>
                  <a:pt x="2099963" y="986588"/>
                </a:lnTo>
                <a:lnTo>
                  <a:pt x="2105993" y="1008817"/>
                </a:lnTo>
                <a:lnTo>
                  <a:pt x="2111388" y="1031045"/>
                </a:lnTo>
                <a:lnTo>
                  <a:pt x="2116465" y="1053909"/>
                </a:lnTo>
                <a:lnTo>
                  <a:pt x="2120591" y="1076456"/>
                </a:lnTo>
                <a:lnTo>
                  <a:pt x="2124399" y="1099637"/>
                </a:lnTo>
                <a:lnTo>
                  <a:pt x="2127889" y="1123136"/>
                </a:lnTo>
                <a:lnTo>
                  <a:pt x="2130745" y="1146000"/>
                </a:lnTo>
                <a:lnTo>
                  <a:pt x="2132649" y="1169817"/>
                </a:lnTo>
                <a:lnTo>
                  <a:pt x="2133919" y="1193316"/>
                </a:lnTo>
                <a:lnTo>
                  <a:pt x="2134871" y="1217132"/>
                </a:lnTo>
                <a:lnTo>
                  <a:pt x="2135188" y="1241584"/>
                </a:lnTo>
                <a:lnTo>
                  <a:pt x="2134871" y="1265400"/>
                </a:lnTo>
                <a:lnTo>
                  <a:pt x="2133919" y="1289217"/>
                </a:lnTo>
                <a:lnTo>
                  <a:pt x="2132649" y="1313034"/>
                </a:lnTo>
                <a:lnTo>
                  <a:pt x="2130745" y="1336533"/>
                </a:lnTo>
                <a:lnTo>
                  <a:pt x="2127889" y="1359714"/>
                </a:lnTo>
                <a:lnTo>
                  <a:pt x="2124399" y="1382896"/>
                </a:lnTo>
                <a:lnTo>
                  <a:pt x="2120591" y="1406077"/>
                </a:lnTo>
                <a:lnTo>
                  <a:pt x="2116465" y="1428941"/>
                </a:lnTo>
                <a:lnTo>
                  <a:pt x="2111388" y="1451170"/>
                </a:lnTo>
                <a:lnTo>
                  <a:pt x="2105993" y="1474034"/>
                </a:lnTo>
                <a:lnTo>
                  <a:pt x="2099963" y="1495945"/>
                </a:lnTo>
                <a:lnTo>
                  <a:pt x="2093299" y="1517856"/>
                </a:lnTo>
                <a:lnTo>
                  <a:pt x="2086318" y="1539767"/>
                </a:lnTo>
                <a:lnTo>
                  <a:pt x="2078702" y="1561361"/>
                </a:lnTo>
                <a:lnTo>
                  <a:pt x="2070769" y="1582320"/>
                </a:lnTo>
                <a:lnTo>
                  <a:pt x="2062200" y="1603596"/>
                </a:lnTo>
                <a:lnTo>
                  <a:pt x="2052998" y="1624237"/>
                </a:lnTo>
                <a:lnTo>
                  <a:pt x="2043477" y="1644560"/>
                </a:lnTo>
                <a:lnTo>
                  <a:pt x="2033323" y="1664884"/>
                </a:lnTo>
                <a:lnTo>
                  <a:pt x="2023168" y="1684572"/>
                </a:lnTo>
                <a:lnTo>
                  <a:pt x="2016689" y="1696395"/>
                </a:lnTo>
                <a:lnTo>
                  <a:pt x="2018423" y="1698160"/>
                </a:lnTo>
                <a:lnTo>
                  <a:pt x="2036832" y="1716580"/>
                </a:lnTo>
                <a:lnTo>
                  <a:pt x="2054606" y="1735318"/>
                </a:lnTo>
                <a:lnTo>
                  <a:pt x="2071746" y="1753738"/>
                </a:lnTo>
                <a:lnTo>
                  <a:pt x="2088250" y="1772158"/>
                </a:lnTo>
                <a:lnTo>
                  <a:pt x="2103802" y="1790578"/>
                </a:lnTo>
                <a:lnTo>
                  <a:pt x="2119037" y="1808998"/>
                </a:lnTo>
                <a:lnTo>
                  <a:pt x="2133320" y="1827100"/>
                </a:lnTo>
                <a:lnTo>
                  <a:pt x="2146650" y="1845202"/>
                </a:lnTo>
                <a:lnTo>
                  <a:pt x="2159346" y="1862987"/>
                </a:lnTo>
                <a:lnTo>
                  <a:pt x="2171407" y="1880454"/>
                </a:lnTo>
                <a:lnTo>
                  <a:pt x="2182516" y="1898239"/>
                </a:lnTo>
                <a:lnTo>
                  <a:pt x="2192990" y="1915707"/>
                </a:lnTo>
                <a:lnTo>
                  <a:pt x="2202194" y="1932539"/>
                </a:lnTo>
                <a:lnTo>
                  <a:pt x="2210447" y="1949371"/>
                </a:lnTo>
                <a:lnTo>
                  <a:pt x="2218381" y="1965885"/>
                </a:lnTo>
                <a:lnTo>
                  <a:pt x="2224729" y="1982400"/>
                </a:lnTo>
                <a:lnTo>
                  <a:pt x="2230442" y="1998279"/>
                </a:lnTo>
                <a:lnTo>
                  <a:pt x="2235203" y="2014476"/>
                </a:lnTo>
                <a:lnTo>
                  <a:pt x="2237107" y="2022098"/>
                </a:lnTo>
                <a:lnTo>
                  <a:pt x="2238695" y="2029720"/>
                </a:lnTo>
                <a:lnTo>
                  <a:pt x="2240281" y="2037342"/>
                </a:lnTo>
                <a:lnTo>
                  <a:pt x="2241234" y="2044647"/>
                </a:lnTo>
                <a:lnTo>
                  <a:pt x="2242186" y="2052586"/>
                </a:lnTo>
                <a:lnTo>
                  <a:pt x="2242821" y="2059891"/>
                </a:lnTo>
                <a:lnTo>
                  <a:pt x="2243138" y="2067195"/>
                </a:lnTo>
                <a:lnTo>
                  <a:pt x="2243138" y="2074500"/>
                </a:lnTo>
                <a:lnTo>
                  <a:pt x="2243138" y="2081169"/>
                </a:lnTo>
                <a:lnTo>
                  <a:pt x="2242821" y="2088473"/>
                </a:lnTo>
                <a:lnTo>
                  <a:pt x="2242186" y="2095460"/>
                </a:lnTo>
                <a:lnTo>
                  <a:pt x="2240916" y="2102130"/>
                </a:lnTo>
                <a:lnTo>
                  <a:pt x="2239647" y="2108799"/>
                </a:lnTo>
                <a:lnTo>
                  <a:pt x="2237742" y="2115468"/>
                </a:lnTo>
                <a:lnTo>
                  <a:pt x="2235838" y="2122138"/>
                </a:lnTo>
                <a:lnTo>
                  <a:pt x="2233934" y="2128489"/>
                </a:lnTo>
                <a:lnTo>
                  <a:pt x="2231395" y="2134841"/>
                </a:lnTo>
                <a:lnTo>
                  <a:pt x="2228538" y="2141193"/>
                </a:lnTo>
                <a:lnTo>
                  <a:pt x="2225681" y="2147545"/>
                </a:lnTo>
                <a:lnTo>
                  <a:pt x="2222190" y="2153261"/>
                </a:lnTo>
                <a:lnTo>
                  <a:pt x="2216477" y="2162471"/>
                </a:lnTo>
                <a:lnTo>
                  <a:pt x="2209812" y="2170728"/>
                </a:lnTo>
                <a:lnTo>
                  <a:pt x="2202512" y="2178986"/>
                </a:lnTo>
                <a:lnTo>
                  <a:pt x="2194894" y="2186608"/>
                </a:lnTo>
                <a:lnTo>
                  <a:pt x="2186325" y="2193595"/>
                </a:lnTo>
                <a:lnTo>
                  <a:pt x="2177438" y="2199946"/>
                </a:lnTo>
                <a:lnTo>
                  <a:pt x="2168233" y="2206298"/>
                </a:lnTo>
                <a:lnTo>
                  <a:pt x="2158394" y="2211697"/>
                </a:lnTo>
                <a:lnTo>
                  <a:pt x="2147920" y="2216461"/>
                </a:lnTo>
                <a:lnTo>
                  <a:pt x="2137129" y="2221225"/>
                </a:lnTo>
                <a:lnTo>
                  <a:pt x="2125703" y="2225036"/>
                </a:lnTo>
                <a:lnTo>
                  <a:pt x="2113641" y="2228529"/>
                </a:lnTo>
                <a:lnTo>
                  <a:pt x="2100946" y="2231705"/>
                </a:lnTo>
                <a:lnTo>
                  <a:pt x="2088250" y="2234246"/>
                </a:lnTo>
                <a:lnTo>
                  <a:pt x="2074919" y="2236151"/>
                </a:lnTo>
                <a:lnTo>
                  <a:pt x="2061272" y="2237739"/>
                </a:lnTo>
                <a:lnTo>
                  <a:pt x="2047306" y="2239327"/>
                </a:lnTo>
                <a:lnTo>
                  <a:pt x="2032706" y="2239962"/>
                </a:lnTo>
                <a:lnTo>
                  <a:pt x="2017471" y="2239962"/>
                </a:lnTo>
                <a:lnTo>
                  <a:pt x="2001919" y="2239962"/>
                </a:lnTo>
                <a:lnTo>
                  <a:pt x="1986049" y="2239645"/>
                </a:lnTo>
                <a:lnTo>
                  <a:pt x="1970180" y="2238374"/>
                </a:lnTo>
                <a:lnTo>
                  <a:pt x="1953675" y="2237421"/>
                </a:lnTo>
                <a:lnTo>
                  <a:pt x="1937171" y="2235516"/>
                </a:lnTo>
                <a:lnTo>
                  <a:pt x="1919714" y="2233610"/>
                </a:lnTo>
                <a:lnTo>
                  <a:pt x="1901940" y="2230752"/>
                </a:lnTo>
                <a:lnTo>
                  <a:pt x="1884483" y="2228211"/>
                </a:lnTo>
                <a:lnTo>
                  <a:pt x="1866392" y="2224718"/>
                </a:lnTo>
                <a:lnTo>
                  <a:pt x="1847983" y="2221225"/>
                </a:lnTo>
                <a:lnTo>
                  <a:pt x="1828940" y="2217096"/>
                </a:lnTo>
                <a:lnTo>
                  <a:pt x="1810213" y="2212650"/>
                </a:lnTo>
                <a:lnTo>
                  <a:pt x="1791170" y="2208204"/>
                </a:lnTo>
                <a:lnTo>
                  <a:pt x="1771491" y="2203122"/>
                </a:lnTo>
                <a:lnTo>
                  <a:pt x="1751813" y="2197723"/>
                </a:lnTo>
                <a:lnTo>
                  <a:pt x="1732135" y="2192007"/>
                </a:lnTo>
                <a:lnTo>
                  <a:pt x="1711822" y="2185973"/>
                </a:lnTo>
                <a:lnTo>
                  <a:pt x="1691508" y="2179303"/>
                </a:lnTo>
                <a:lnTo>
                  <a:pt x="1671195" y="2172634"/>
                </a:lnTo>
                <a:lnTo>
                  <a:pt x="1650882" y="2165965"/>
                </a:lnTo>
                <a:lnTo>
                  <a:pt x="1629617" y="2158660"/>
                </a:lnTo>
                <a:lnTo>
                  <a:pt x="1587721" y="2143098"/>
                </a:lnTo>
                <a:lnTo>
                  <a:pt x="1545507" y="2126584"/>
                </a:lnTo>
                <a:lnTo>
                  <a:pt x="1521352" y="2116558"/>
                </a:lnTo>
                <a:lnTo>
                  <a:pt x="1503686" y="2122797"/>
                </a:lnTo>
                <a:lnTo>
                  <a:pt x="1482107" y="2129783"/>
                </a:lnTo>
                <a:lnTo>
                  <a:pt x="1460211" y="2136134"/>
                </a:lnTo>
                <a:lnTo>
                  <a:pt x="1437997" y="2142485"/>
                </a:lnTo>
                <a:lnTo>
                  <a:pt x="1415784" y="2147884"/>
                </a:lnTo>
                <a:lnTo>
                  <a:pt x="1393253" y="2152647"/>
                </a:lnTo>
                <a:lnTo>
                  <a:pt x="1370087" y="2157093"/>
                </a:lnTo>
                <a:lnTo>
                  <a:pt x="1347556" y="2160903"/>
                </a:lnTo>
                <a:lnTo>
                  <a:pt x="1324073" y="2164079"/>
                </a:lnTo>
                <a:lnTo>
                  <a:pt x="1300590" y="2166619"/>
                </a:lnTo>
                <a:lnTo>
                  <a:pt x="1277107" y="2168842"/>
                </a:lnTo>
                <a:lnTo>
                  <a:pt x="1253624" y="2170430"/>
                </a:lnTo>
                <a:lnTo>
                  <a:pt x="1235048" y="2171174"/>
                </a:lnTo>
                <a:lnTo>
                  <a:pt x="1225595" y="2188845"/>
                </a:lnTo>
                <a:lnTo>
                  <a:pt x="1213536" y="2210752"/>
                </a:lnTo>
                <a:lnTo>
                  <a:pt x="1201160" y="2232342"/>
                </a:lnTo>
                <a:lnTo>
                  <a:pt x="1189101" y="2252980"/>
                </a:lnTo>
                <a:lnTo>
                  <a:pt x="1176408" y="2273617"/>
                </a:lnTo>
                <a:lnTo>
                  <a:pt x="1163714" y="2292667"/>
                </a:lnTo>
                <a:lnTo>
                  <a:pt x="1151020" y="2311082"/>
                </a:lnTo>
                <a:lnTo>
                  <a:pt x="1138327" y="2328862"/>
                </a:lnTo>
                <a:lnTo>
                  <a:pt x="1125316" y="2346007"/>
                </a:lnTo>
                <a:lnTo>
                  <a:pt x="1112305" y="2362200"/>
                </a:lnTo>
                <a:lnTo>
                  <a:pt x="1098977" y="2377122"/>
                </a:lnTo>
                <a:lnTo>
                  <a:pt x="1085966" y="2391410"/>
                </a:lnTo>
                <a:lnTo>
                  <a:pt x="1072638" y="2404745"/>
                </a:lnTo>
                <a:lnTo>
                  <a:pt x="1059627" y="2417445"/>
                </a:lnTo>
                <a:lnTo>
                  <a:pt x="1045981" y="2429192"/>
                </a:lnTo>
                <a:lnTo>
                  <a:pt x="1032653" y="2439352"/>
                </a:lnTo>
                <a:lnTo>
                  <a:pt x="1019325" y="2449195"/>
                </a:lnTo>
                <a:lnTo>
                  <a:pt x="1012343" y="2453322"/>
                </a:lnTo>
                <a:lnTo>
                  <a:pt x="1005679" y="2457450"/>
                </a:lnTo>
                <a:lnTo>
                  <a:pt x="998698" y="2460942"/>
                </a:lnTo>
                <a:lnTo>
                  <a:pt x="992034" y="2464752"/>
                </a:lnTo>
                <a:lnTo>
                  <a:pt x="985370" y="2467927"/>
                </a:lnTo>
                <a:lnTo>
                  <a:pt x="978388" y="2471102"/>
                </a:lnTo>
                <a:lnTo>
                  <a:pt x="971407" y="2473642"/>
                </a:lnTo>
                <a:lnTo>
                  <a:pt x="965060" y="2475865"/>
                </a:lnTo>
                <a:lnTo>
                  <a:pt x="958078" y="2477770"/>
                </a:lnTo>
                <a:lnTo>
                  <a:pt x="951097" y="2479992"/>
                </a:lnTo>
                <a:lnTo>
                  <a:pt x="944750" y="2481262"/>
                </a:lnTo>
                <a:lnTo>
                  <a:pt x="937769" y="2482532"/>
                </a:lnTo>
                <a:lnTo>
                  <a:pt x="930787" y="2483802"/>
                </a:lnTo>
                <a:lnTo>
                  <a:pt x="924440" y="2484120"/>
                </a:lnTo>
                <a:lnTo>
                  <a:pt x="917459" y="2484437"/>
                </a:lnTo>
                <a:lnTo>
                  <a:pt x="910478" y="2484437"/>
                </a:lnTo>
                <a:lnTo>
                  <a:pt x="903813" y="2484120"/>
                </a:lnTo>
                <a:lnTo>
                  <a:pt x="897149" y="2483167"/>
                </a:lnTo>
                <a:lnTo>
                  <a:pt x="890168" y="2482532"/>
                </a:lnTo>
                <a:lnTo>
                  <a:pt x="883504" y="2480945"/>
                </a:lnTo>
                <a:lnTo>
                  <a:pt x="872714" y="2478405"/>
                </a:lnTo>
                <a:lnTo>
                  <a:pt x="862559" y="2474912"/>
                </a:lnTo>
                <a:lnTo>
                  <a:pt x="852722" y="2471102"/>
                </a:lnTo>
                <a:lnTo>
                  <a:pt x="843202" y="2466022"/>
                </a:lnTo>
                <a:lnTo>
                  <a:pt x="833682" y="2460307"/>
                </a:lnTo>
                <a:lnTo>
                  <a:pt x="824796" y="2453957"/>
                </a:lnTo>
                <a:lnTo>
                  <a:pt x="815911" y="2447290"/>
                </a:lnTo>
                <a:lnTo>
                  <a:pt x="807977" y="2439352"/>
                </a:lnTo>
                <a:lnTo>
                  <a:pt x="799726" y="2431097"/>
                </a:lnTo>
                <a:lnTo>
                  <a:pt x="792110" y="2422207"/>
                </a:lnTo>
                <a:lnTo>
                  <a:pt x="784494" y="2412682"/>
                </a:lnTo>
                <a:lnTo>
                  <a:pt x="777513" y="2402205"/>
                </a:lnTo>
                <a:lnTo>
                  <a:pt x="770531" y="2391410"/>
                </a:lnTo>
                <a:lnTo>
                  <a:pt x="764184" y="2380297"/>
                </a:lnTo>
                <a:lnTo>
                  <a:pt x="757520" y="2368550"/>
                </a:lnTo>
                <a:lnTo>
                  <a:pt x="751808" y="2355850"/>
                </a:lnTo>
                <a:lnTo>
                  <a:pt x="746096" y="2342515"/>
                </a:lnTo>
                <a:lnTo>
                  <a:pt x="740701" y="2329180"/>
                </a:lnTo>
                <a:lnTo>
                  <a:pt x="735624" y="2314892"/>
                </a:lnTo>
                <a:lnTo>
                  <a:pt x="730864" y="2300287"/>
                </a:lnTo>
                <a:lnTo>
                  <a:pt x="726104" y="2285365"/>
                </a:lnTo>
                <a:lnTo>
                  <a:pt x="721978" y="2269490"/>
                </a:lnTo>
                <a:lnTo>
                  <a:pt x="718170" y="2253615"/>
                </a:lnTo>
                <a:lnTo>
                  <a:pt x="714362" y="2237105"/>
                </a:lnTo>
                <a:lnTo>
                  <a:pt x="710871" y="2219960"/>
                </a:lnTo>
                <a:lnTo>
                  <a:pt x="707698" y="2202815"/>
                </a:lnTo>
                <a:lnTo>
                  <a:pt x="704525" y="2185035"/>
                </a:lnTo>
                <a:lnTo>
                  <a:pt x="701986" y="2166620"/>
                </a:lnTo>
                <a:lnTo>
                  <a:pt x="699765" y="2148205"/>
                </a:lnTo>
                <a:lnTo>
                  <a:pt x="697226" y="2128837"/>
                </a:lnTo>
                <a:lnTo>
                  <a:pt x="695322" y="2109787"/>
                </a:lnTo>
                <a:lnTo>
                  <a:pt x="693735" y="2090102"/>
                </a:lnTo>
                <a:lnTo>
                  <a:pt x="692466" y="2070100"/>
                </a:lnTo>
                <a:lnTo>
                  <a:pt x="691196" y="2049780"/>
                </a:lnTo>
                <a:lnTo>
                  <a:pt x="689927" y="2029142"/>
                </a:lnTo>
                <a:lnTo>
                  <a:pt x="689723" y="2015447"/>
                </a:lnTo>
                <a:lnTo>
                  <a:pt x="685908" y="2012923"/>
                </a:lnTo>
                <a:lnTo>
                  <a:pt x="667502" y="1999903"/>
                </a:lnTo>
                <a:lnTo>
                  <a:pt x="649414" y="1986884"/>
                </a:lnTo>
                <a:lnTo>
                  <a:pt x="631643" y="1973229"/>
                </a:lnTo>
                <a:lnTo>
                  <a:pt x="614507" y="1958939"/>
                </a:lnTo>
                <a:lnTo>
                  <a:pt x="597371" y="1944966"/>
                </a:lnTo>
                <a:lnTo>
                  <a:pt x="580552" y="1929724"/>
                </a:lnTo>
                <a:lnTo>
                  <a:pt x="564050" y="1914799"/>
                </a:lnTo>
                <a:lnTo>
                  <a:pt x="548501" y="1899239"/>
                </a:lnTo>
                <a:lnTo>
                  <a:pt x="532634" y="1883043"/>
                </a:lnTo>
                <a:lnTo>
                  <a:pt x="517719" y="1866848"/>
                </a:lnTo>
                <a:lnTo>
                  <a:pt x="502852" y="1850389"/>
                </a:lnTo>
                <a:lnTo>
                  <a:pt x="490220" y="1853864"/>
                </a:lnTo>
                <a:lnTo>
                  <a:pt x="465455" y="1859900"/>
                </a:lnTo>
                <a:lnTo>
                  <a:pt x="440690" y="1865300"/>
                </a:lnTo>
                <a:lnTo>
                  <a:pt x="416560" y="1870700"/>
                </a:lnTo>
                <a:lnTo>
                  <a:pt x="392748" y="1875465"/>
                </a:lnTo>
                <a:lnTo>
                  <a:pt x="369253" y="1879277"/>
                </a:lnTo>
                <a:lnTo>
                  <a:pt x="346710" y="1882772"/>
                </a:lnTo>
                <a:lnTo>
                  <a:pt x="324485" y="1885631"/>
                </a:lnTo>
                <a:lnTo>
                  <a:pt x="302578" y="1887537"/>
                </a:lnTo>
                <a:lnTo>
                  <a:pt x="281305" y="1889443"/>
                </a:lnTo>
                <a:lnTo>
                  <a:pt x="260668" y="1890396"/>
                </a:lnTo>
                <a:lnTo>
                  <a:pt x="240665" y="1890713"/>
                </a:lnTo>
                <a:lnTo>
                  <a:pt x="220980" y="1890396"/>
                </a:lnTo>
                <a:lnTo>
                  <a:pt x="202248" y="1889443"/>
                </a:lnTo>
                <a:lnTo>
                  <a:pt x="184150" y="1887537"/>
                </a:lnTo>
                <a:lnTo>
                  <a:pt x="166370" y="1885313"/>
                </a:lnTo>
                <a:lnTo>
                  <a:pt x="149860" y="1882136"/>
                </a:lnTo>
                <a:lnTo>
                  <a:pt x="133668" y="1878324"/>
                </a:lnTo>
                <a:lnTo>
                  <a:pt x="126048" y="1876418"/>
                </a:lnTo>
                <a:lnTo>
                  <a:pt x="118428" y="1874195"/>
                </a:lnTo>
                <a:lnTo>
                  <a:pt x="111125" y="1871336"/>
                </a:lnTo>
                <a:lnTo>
                  <a:pt x="103823" y="1868794"/>
                </a:lnTo>
                <a:lnTo>
                  <a:pt x="96838" y="1865936"/>
                </a:lnTo>
                <a:lnTo>
                  <a:pt x="90170" y="1862759"/>
                </a:lnTo>
                <a:lnTo>
                  <a:pt x="83820" y="1859582"/>
                </a:lnTo>
                <a:lnTo>
                  <a:pt x="77153" y="1856088"/>
                </a:lnTo>
                <a:lnTo>
                  <a:pt x="71438" y="1852276"/>
                </a:lnTo>
                <a:lnTo>
                  <a:pt x="65405" y="1848464"/>
                </a:lnTo>
                <a:lnTo>
                  <a:pt x="60008" y="1844652"/>
                </a:lnTo>
                <a:lnTo>
                  <a:pt x="54293" y="1839887"/>
                </a:lnTo>
                <a:lnTo>
                  <a:pt x="49213" y="1835758"/>
                </a:lnTo>
                <a:lnTo>
                  <a:pt x="44133" y="1830993"/>
                </a:lnTo>
                <a:lnTo>
                  <a:pt x="39688" y="1826228"/>
                </a:lnTo>
                <a:lnTo>
                  <a:pt x="34925" y="1821145"/>
                </a:lnTo>
                <a:lnTo>
                  <a:pt x="30798" y="1815745"/>
                </a:lnTo>
                <a:lnTo>
                  <a:pt x="26353" y="1810345"/>
                </a:lnTo>
                <a:lnTo>
                  <a:pt x="22543" y="1804627"/>
                </a:lnTo>
                <a:lnTo>
                  <a:pt x="19050" y="1798273"/>
                </a:lnTo>
                <a:lnTo>
                  <a:pt x="14288" y="1788744"/>
                </a:lnTo>
                <a:lnTo>
                  <a:pt x="9843" y="1778896"/>
                </a:lnTo>
                <a:lnTo>
                  <a:pt x="6668" y="1768731"/>
                </a:lnTo>
                <a:lnTo>
                  <a:pt x="3810" y="1758566"/>
                </a:lnTo>
                <a:lnTo>
                  <a:pt x="1905" y="1747765"/>
                </a:lnTo>
                <a:lnTo>
                  <a:pt x="318" y="1736647"/>
                </a:lnTo>
                <a:lnTo>
                  <a:pt x="0" y="1725211"/>
                </a:lnTo>
                <a:lnTo>
                  <a:pt x="0" y="1714093"/>
                </a:lnTo>
                <a:lnTo>
                  <a:pt x="1270" y="1702657"/>
                </a:lnTo>
                <a:lnTo>
                  <a:pt x="2540" y="1690904"/>
                </a:lnTo>
                <a:lnTo>
                  <a:pt x="4445" y="1678832"/>
                </a:lnTo>
                <a:lnTo>
                  <a:pt x="7620" y="1666761"/>
                </a:lnTo>
                <a:lnTo>
                  <a:pt x="11113" y="1654690"/>
                </a:lnTo>
                <a:lnTo>
                  <a:pt x="15240" y="1642301"/>
                </a:lnTo>
                <a:lnTo>
                  <a:pt x="20003" y="1629595"/>
                </a:lnTo>
                <a:lnTo>
                  <a:pt x="25400" y="1616570"/>
                </a:lnTo>
                <a:lnTo>
                  <a:pt x="31115" y="1603864"/>
                </a:lnTo>
                <a:lnTo>
                  <a:pt x="38100" y="1590840"/>
                </a:lnTo>
                <a:lnTo>
                  <a:pt x="45085" y="1577180"/>
                </a:lnTo>
                <a:lnTo>
                  <a:pt x="52705" y="1564156"/>
                </a:lnTo>
                <a:lnTo>
                  <a:pt x="60960" y="1550814"/>
                </a:lnTo>
                <a:lnTo>
                  <a:pt x="69850" y="1536837"/>
                </a:lnTo>
                <a:lnTo>
                  <a:pt x="79058" y="1523495"/>
                </a:lnTo>
                <a:lnTo>
                  <a:pt x="88900" y="1509518"/>
                </a:lnTo>
                <a:lnTo>
                  <a:pt x="99060" y="1495859"/>
                </a:lnTo>
                <a:lnTo>
                  <a:pt x="110173" y="1481564"/>
                </a:lnTo>
                <a:lnTo>
                  <a:pt x="121285" y="1467587"/>
                </a:lnTo>
                <a:lnTo>
                  <a:pt x="133350" y="1453610"/>
                </a:lnTo>
                <a:lnTo>
                  <a:pt x="145733" y="1439315"/>
                </a:lnTo>
                <a:lnTo>
                  <a:pt x="158433" y="1425020"/>
                </a:lnTo>
                <a:lnTo>
                  <a:pt x="171450" y="1410725"/>
                </a:lnTo>
                <a:lnTo>
                  <a:pt x="185103" y="1396748"/>
                </a:lnTo>
                <a:lnTo>
                  <a:pt x="199073" y="1382136"/>
                </a:lnTo>
                <a:lnTo>
                  <a:pt x="213678" y="1367841"/>
                </a:lnTo>
                <a:lnTo>
                  <a:pt x="228283" y="1353228"/>
                </a:lnTo>
                <a:lnTo>
                  <a:pt x="243523" y="1338616"/>
                </a:lnTo>
                <a:lnTo>
                  <a:pt x="259080" y="1324321"/>
                </a:lnTo>
                <a:lnTo>
                  <a:pt x="275273" y="1309709"/>
                </a:lnTo>
                <a:lnTo>
                  <a:pt x="278354" y="1306873"/>
                </a:lnTo>
                <a:lnTo>
                  <a:pt x="277177" y="1289217"/>
                </a:lnTo>
                <a:lnTo>
                  <a:pt x="276542" y="1265400"/>
                </a:lnTo>
                <a:lnTo>
                  <a:pt x="276225" y="1241584"/>
                </a:lnTo>
                <a:lnTo>
                  <a:pt x="276542" y="1217132"/>
                </a:lnTo>
                <a:lnTo>
                  <a:pt x="277177" y="1193316"/>
                </a:lnTo>
                <a:lnTo>
                  <a:pt x="278764" y="1169817"/>
                </a:lnTo>
                <a:lnTo>
                  <a:pt x="280668" y="1146000"/>
                </a:lnTo>
                <a:lnTo>
                  <a:pt x="283524" y="1123136"/>
                </a:lnTo>
                <a:lnTo>
                  <a:pt x="286697" y="1099637"/>
                </a:lnTo>
                <a:lnTo>
                  <a:pt x="290823" y="1076456"/>
                </a:lnTo>
                <a:lnTo>
                  <a:pt x="294948" y="1053909"/>
                </a:lnTo>
                <a:lnTo>
                  <a:pt x="300025" y="1031045"/>
                </a:lnTo>
                <a:lnTo>
                  <a:pt x="305420" y="1008817"/>
                </a:lnTo>
                <a:lnTo>
                  <a:pt x="311449" y="986588"/>
                </a:lnTo>
                <a:lnTo>
                  <a:pt x="318114" y="964677"/>
                </a:lnTo>
                <a:lnTo>
                  <a:pt x="321267" y="954459"/>
                </a:lnTo>
                <a:lnTo>
                  <a:pt x="311816" y="945006"/>
                </a:lnTo>
                <a:lnTo>
                  <a:pt x="298479" y="930715"/>
                </a:lnTo>
                <a:lnTo>
                  <a:pt x="285459" y="916107"/>
                </a:lnTo>
                <a:lnTo>
                  <a:pt x="272757" y="901815"/>
                </a:lnTo>
                <a:lnTo>
                  <a:pt x="260373" y="887524"/>
                </a:lnTo>
                <a:lnTo>
                  <a:pt x="248306" y="873868"/>
                </a:lnTo>
                <a:lnTo>
                  <a:pt x="236874" y="859577"/>
                </a:lnTo>
                <a:lnTo>
                  <a:pt x="226077" y="845604"/>
                </a:lnTo>
                <a:lnTo>
                  <a:pt x="215915" y="831948"/>
                </a:lnTo>
                <a:lnTo>
                  <a:pt x="206071" y="817974"/>
                </a:lnTo>
                <a:lnTo>
                  <a:pt x="196544" y="804318"/>
                </a:lnTo>
                <a:lnTo>
                  <a:pt x="191046" y="795873"/>
                </a:lnTo>
                <a:lnTo>
                  <a:pt x="188135" y="796289"/>
                </a:lnTo>
                <a:lnTo>
                  <a:pt x="181777" y="796925"/>
                </a:lnTo>
                <a:lnTo>
                  <a:pt x="175419" y="796925"/>
                </a:lnTo>
                <a:lnTo>
                  <a:pt x="169060" y="796925"/>
                </a:lnTo>
                <a:lnTo>
                  <a:pt x="162385" y="796289"/>
                </a:lnTo>
                <a:lnTo>
                  <a:pt x="156344" y="795336"/>
                </a:lnTo>
                <a:lnTo>
                  <a:pt x="150304" y="794382"/>
                </a:lnTo>
                <a:lnTo>
                  <a:pt x="143946" y="793110"/>
                </a:lnTo>
                <a:lnTo>
                  <a:pt x="137906" y="791203"/>
                </a:lnTo>
                <a:lnTo>
                  <a:pt x="132184" y="789295"/>
                </a:lnTo>
                <a:lnTo>
                  <a:pt x="126462" y="787070"/>
                </a:lnTo>
                <a:lnTo>
                  <a:pt x="120422" y="784845"/>
                </a:lnTo>
                <a:lnTo>
                  <a:pt x="115017" y="781666"/>
                </a:lnTo>
                <a:lnTo>
                  <a:pt x="110249" y="778805"/>
                </a:lnTo>
                <a:lnTo>
                  <a:pt x="104845" y="775626"/>
                </a:lnTo>
                <a:lnTo>
                  <a:pt x="99758" y="772129"/>
                </a:lnTo>
                <a:lnTo>
                  <a:pt x="94990" y="768314"/>
                </a:lnTo>
                <a:lnTo>
                  <a:pt x="90539" y="764181"/>
                </a:lnTo>
                <a:lnTo>
                  <a:pt x="86406" y="760049"/>
                </a:lnTo>
                <a:lnTo>
                  <a:pt x="81956" y="755916"/>
                </a:lnTo>
                <a:lnTo>
                  <a:pt x="77823" y="751147"/>
                </a:lnTo>
                <a:lnTo>
                  <a:pt x="74326" y="746379"/>
                </a:lnTo>
                <a:lnTo>
                  <a:pt x="70829" y="741292"/>
                </a:lnTo>
                <a:lnTo>
                  <a:pt x="67332" y="736206"/>
                </a:lnTo>
                <a:lnTo>
                  <a:pt x="64471" y="730802"/>
                </a:lnTo>
                <a:lnTo>
                  <a:pt x="61610" y="725397"/>
                </a:lnTo>
                <a:lnTo>
                  <a:pt x="59067" y="719993"/>
                </a:lnTo>
                <a:lnTo>
                  <a:pt x="56524" y="714271"/>
                </a:lnTo>
                <a:lnTo>
                  <a:pt x="54616" y="708549"/>
                </a:lnTo>
                <a:lnTo>
                  <a:pt x="53345" y="702509"/>
                </a:lnTo>
                <a:lnTo>
                  <a:pt x="51755" y="696151"/>
                </a:lnTo>
                <a:lnTo>
                  <a:pt x="50484" y="690111"/>
                </a:lnTo>
                <a:lnTo>
                  <a:pt x="49848" y="683752"/>
                </a:lnTo>
                <a:lnTo>
                  <a:pt x="49212" y="677394"/>
                </a:lnTo>
                <a:lnTo>
                  <a:pt x="49212" y="670719"/>
                </a:lnTo>
                <a:lnTo>
                  <a:pt x="49212" y="664361"/>
                </a:lnTo>
                <a:lnTo>
                  <a:pt x="49848" y="657685"/>
                </a:lnTo>
                <a:lnTo>
                  <a:pt x="50484" y="651645"/>
                </a:lnTo>
                <a:lnTo>
                  <a:pt x="51755" y="645287"/>
                </a:lnTo>
                <a:lnTo>
                  <a:pt x="53345" y="639246"/>
                </a:lnTo>
                <a:lnTo>
                  <a:pt x="54616" y="633206"/>
                </a:lnTo>
                <a:lnTo>
                  <a:pt x="56524" y="627484"/>
                </a:lnTo>
                <a:lnTo>
                  <a:pt x="59067" y="621444"/>
                </a:lnTo>
                <a:lnTo>
                  <a:pt x="61610" y="616040"/>
                </a:lnTo>
                <a:lnTo>
                  <a:pt x="64471" y="610635"/>
                </a:lnTo>
                <a:lnTo>
                  <a:pt x="67332" y="605549"/>
                </a:lnTo>
                <a:lnTo>
                  <a:pt x="70829" y="600463"/>
                </a:lnTo>
                <a:lnTo>
                  <a:pt x="74326" y="595376"/>
                </a:lnTo>
                <a:lnTo>
                  <a:pt x="77823" y="590290"/>
                </a:lnTo>
                <a:lnTo>
                  <a:pt x="81956" y="585839"/>
                </a:lnTo>
                <a:lnTo>
                  <a:pt x="86406" y="581389"/>
                </a:lnTo>
                <a:lnTo>
                  <a:pt x="90539" y="577256"/>
                </a:lnTo>
                <a:lnTo>
                  <a:pt x="94990" y="573441"/>
                </a:lnTo>
                <a:lnTo>
                  <a:pt x="99758" y="569626"/>
                </a:lnTo>
                <a:lnTo>
                  <a:pt x="104845" y="566129"/>
                </a:lnTo>
                <a:lnTo>
                  <a:pt x="110249" y="562632"/>
                </a:lnTo>
                <a:lnTo>
                  <a:pt x="115017" y="560089"/>
                </a:lnTo>
                <a:lnTo>
                  <a:pt x="120422" y="556910"/>
                </a:lnTo>
                <a:lnTo>
                  <a:pt x="126462" y="554685"/>
                </a:lnTo>
                <a:lnTo>
                  <a:pt x="132184" y="552142"/>
                </a:lnTo>
                <a:lnTo>
                  <a:pt x="137906" y="550234"/>
                </a:lnTo>
                <a:lnTo>
                  <a:pt x="143255" y="548545"/>
                </a:lnTo>
                <a:lnTo>
                  <a:pt x="146053" y="542949"/>
                </a:lnTo>
                <a:lnTo>
                  <a:pt x="149546" y="536915"/>
                </a:lnTo>
                <a:lnTo>
                  <a:pt x="153357" y="531198"/>
                </a:lnTo>
                <a:lnTo>
                  <a:pt x="157485" y="525799"/>
                </a:lnTo>
                <a:lnTo>
                  <a:pt x="161613" y="520400"/>
                </a:lnTo>
                <a:lnTo>
                  <a:pt x="166059" y="515637"/>
                </a:lnTo>
                <a:lnTo>
                  <a:pt x="171140" y="510555"/>
                </a:lnTo>
                <a:lnTo>
                  <a:pt x="175903" y="505792"/>
                </a:lnTo>
                <a:lnTo>
                  <a:pt x="181302" y="501345"/>
                </a:lnTo>
                <a:lnTo>
                  <a:pt x="186700" y="497217"/>
                </a:lnTo>
                <a:lnTo>
                  <a:pt x="192416" y="492771"/>
                </a:lnTo>
                <a:lnTo>
                  <a:pt x="198132" y="488960"/>
                </a:lnTo>
                <a:lnTo>
                  <a:pt x="204166" y="485466"/>
                </a:lnTo>
                <a:lnTo>
                  <a:pt x="210517" y="481973"/>
                </a:lnTo>
                <a:lnTo>
                  <a:pt x="216868" y="478480"/>
                </a:lnTo>
                <a:lnTo>
                  <a:pt x="223854" y="475621"/>
                </a:lnTo>
                <a:lnTo>
                  <a:pt x="230840" y="472446"/>
                </a:lnTo>
                <a:lnTo>
                  <a:pt x="238144" y="469905"/>
                </a:lnTo>
                <a:lnTo>
                  <a:pt x="245448" y="467364"/>
                </a:lnTo>
                <a:lnTo>
                  <a:pt x="252751" y="465141"/>
                </a:lnTo>
                <a:lnTo>
                  <a:pt x="260373" y="462918"/>
                </a:lnTo>
                <a:lnTo>
                  <a:pt x="276568" y="459107"/>
                </a:lnTo>
                <a:lnTo>
                  <a:pt x="293398" y="455931"/>
                </a:lnTo>
                <a:lnTo>
                  <a:pt x="310864" y="453708"/>
                </a:lnTo>
                <a:lnTo>
                  <a:pt x="329282" y="452120"/>
                </a:lnTo>
                <a:lnTo>
                  <a:pt x="348017" y="450850"/>
                </a:lnTo>
                <a:lnTo>
                  <a:pt x="367071" y="450850"/>
                </a:lnTo>
                <a:lnTo>
                  <a:pt x="387712" y="450850"/>
                </a:lnTo>
                <a:lnTo>
                  <a:pt x="408035" y="452120"/>
                </a:lnTo>
                <a:lnTo>
                  <a:pt x="429629" y="453708"/>
                </a:lnTo>
                <a:lnTo>
                  <a:pt x="450905" y="455931"/>
                </a:lnTo>
                <a:lnTo>
                  <a:pt x="473769" y="458790"/>
                </a:lnTo>
                <a:lnTo>
                  <a:pt x="496315" y="461965"/>
                </a:lnTo>
                <a:lnTo>
                  <a:pt x="519814" y="466412"/>
                </a:lnTo>
                <a:lnTo>
                  <a:pt x="543631" y="470858"/>
                </a:lnTo>
                <a:lnTo>
                  <a:pt x="567447" y="475939"/>
                </a:lnTo>
                <a:lnTo>
                  <a:pt x="592216" y="481655"/>
                </a:lnTo>
                <a:lnTo>
                  <a:pt x="616985" y="488007"/>
                </a:lnTo>
                <a:lnTo>
                  <a:pt x="642390" y="494359"/>
                </a:lnTo>
                <a:lnTo>
                  <a:pt x="649347" y="496334"/>
                </a:lnTo>
                <a:lnTo>
                  <a:pt x="649414" y="496284"/>
                </a:lnTo>
                <a:lnTo>
                  <a:pt x="667502" y="482629"/>
                </a:lnTo>
                <a:lnTo>
                  <a:pt x="685908" y="469927"/>
                </a:lnTo>
                <a:lnTo>
                  <a:pt x="704631" y="457543"/>
                </a:lnTo>
                <a:lnTo>
                  <a:pt x="723671" y="445793"/>
                </a:lnTo>
                <a:lnTo>
                  <a:pt x="742711" y="434361"/>
                </a:lnTo>
                <a:lnTo>
                  <a:pt x="762386" y="423564"/>
                </a:lnTo>
                <a:lnTo>
                  <a:pt x="782378" y="413085"/>
                </a:lnTo>
                <a:lnTo>
                  <a:pt x="802688" y="402606"/>
                </a:lnTo>
                <a:lnTo>
                  <a:pt x="822997" y="393397"/>
                </a:lnTo>
                <a:lnTo>
                  <a:pt x="843942" y="384188"/>
                </a:lnTo>
                <a:lnTo>
                  <a:pt x="864886" y="375931"/>
                </a:lnTo>
                <a:lnTo>
                  <a:pt x="875299" y="371888"/>
                </a:lnTo>
                <a:lnTo>
                  <a:pt x="876926" y="355600"/>
                </a:lnTo>
                <a:lnTo>
                  <a:pt x="879146" y="336550"/>
                </a:lnTo>
                <a:lnTo>
                  <a:pt x="881366" y="317818"/>
                </a:lnTo>
                <a:lnTo>
                  <a:pt x="884221" y="299720"/>
                </a:lnTo>
                <a:lnTo>
                  <a:pt x="887076" y="281622"/>
                </a:lnTo>
                <a:lnTo>
                  <a:pt x="890247" y="264478"/>
                </a:lnTo>
                <a:lnTo>
                  <a:pt x="893736" y="247650"/>
                </a:lnTo>
                <a:lnTo>
                  <a:pt x="897542" y="231140"/>
                </a:lnTo>
                <a:lnTo>
                  <a:pt x="901349" y="214948"/>
                </a:lnTo>
                <a:lnTo>
                  <a:pt x="906106" y="199390"/>
                </a:lnTo>
                <a:lnTo>
                  <a:pt x="910229" y="184150"/>
                </a:lnTo>
                <a:lnTo>
                  <a:pt x="915304" y="169545"/>
                </a:lnTo>
                <a:lnTo>
                  <a:pt x="920379" y="155257"/>
                </a:lnTo>
                <a:lnTo>
                  <a:pt x="925454" y="141922"/>
                </a:lnTo>
                <a:lnTo>
                  <a:pt x="931480" y="128905"/>
                </a:lnTo>
                <a:lnTo>
                  <a:pt x="937507" y="116523"/>
                </a:lnTo>
                <a:lnTo>
                  <a:pt x="943533" y="104140"/>
                </a:lnTo>
                <a:lnTo>
                  <a:pt x="950194" y="93028"/>
                </a:lnTo>
                <a:lnTo>
                  <a:pt x="957172" y="82233"/>
                </a:lnTo>
                <a:lnTo>
                  <a:pt x="963833" y="71755"/>
                </a:lnTo>
                <a:lnTo>
                  <a:pt x="971762" y="62230"/>
                </a:lnTo>
                <a:lnTo>
                  <a:pt x="979374" y="53340"/>
                </a:lnTo>
                <a:lnTo>
                  <a:pt x="987304" y="45403"/>
                </a:lnTo>
                <a:lnTo>
                  <a:pt x="995868" y="37783"/>
                </a:lnTo>
                <a:lnTo>
                  <a:pt x="1004431" y="30797"/>
                </a:lnTo>
                <a:lnTo>
                  <a:pt x="1013630" y="24130"/>
                </a:lnTo>
                <a:lnTo>
                  <a:pt x="1022828" y="18733"/>
                </a:lnTo>
                <a:lnTo>
                  <a:pt x="1032343" y="13970"/>
                </a:lnTo>
                <a:lnTo>
                  <a:pt x="1042176" y="9525"/>
                </a:lnTo>
                <a:lnTo>
                  <a:pt x="1052325" y="6033"/>
                </a:lnTo>
                <a:lnTo>
                  <a:pt x="1063109" y="3493"/>
                </a:lnTo>
                <a:lnTo>
                  <a:pt x="1069453" y="2223"/>
                </a:lnTo>
                <a:lnTo>
                  <a:pt x="1076431" y="1270"/>
                </a:lnTo>
                <a:lnTo>
                  <a:pt x="1083409" y="318"/>
                </a:lnTo>
                <a:lnTo>
                  <a:pt x="1090069" y="0"/>
                </a:lnTo>
                <a:close/>
              </a:path>
            </a:pathLst>
          </a:custGeom>
          <a:solidFill>
            <a:srgbClr val="F05A2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34" name="矩形 33"/>
          <p:cNvSpPr/>
          <p:nvPr/>
        </p:nvSpPr>
        <p:spPr>
          <a:xfrm>
            <a:off x="5413096" y="3128917"/>
            <a:ext cx="1877437" cy="600164"/>
          </a:xfrm>
          <a:prstGeom prst="rect">
            <a:avLst/>
          </a:prstGeom>
          <a:noFill/>
        </p:spPr>
        <p:txBody>
          <a:bodyPr wrap="none">
            <a:spAutoFit/>
          </a:bodyPr>
          <a:lstStyle/>
          <a:p>
            <a:pPr algn="ctr"/>
            <a:r>
              <a:rPr lang="zh-CN" altLang="en-US" sz="3300" b="1" dirty="0" smtClean="0">
                <a:solidFill>
                  <a:srgbClr val="09839B"/>
                </a:solidFill>
                <a:latin typeface="微软雅黑" panose="020B0503020204020204" pitchFamily="34" charset="-122"/>
                <a:ea typeface="微软雅黑" panose="020B0503020204020204" pitchFamily="34" charset="-122"/>
              </a:rPr>
              <a:t>机器学习</a:t>
            </a:r>
            <a:endParaRPr lang="en-US" altLang="zh-CN" dirty="0">
              <a:solidFill>
                <a:srgbClr val="09839B"/>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93743" y="4100701"/>
            <a:ext cx="3147015" cy="600164"/>
          </a:xfrm>
          <a:prstGeom prst="rect">
            <a:avLst/>
          </a:prstGeom>
          <a:noFill/>
        </p:spPr>
        <p:txBody>
          <a:bodyPr wrap="none">
            <a:spAutoFit/>
          </a:bodyPr>
          <a:lstStyle/>
          <a:p>
            <a:pPr algn="ctr"/>
            <a:r>
              <a:rPr lang="zh-CN" altLang="en-US" sz="3300" b="1" dirty="0" smtClean="0">
                <a:solidFill>
                  <a:srgbClr val="FAAF3B"/>
                </a:solidFill>
                <a:latin typeface="微软雅黑" panose="020B0503020204020204" pitchFamily="34" charset="-122"/>
                <a:ea typeface="微软雅黑" panose="020B0503020204020204" pitchFamily="34" charset="-122"/>
              </a:rPr>
              <a:t>机器学习的定义</a:t>
            </a:r>
            <a:endParaRPr lang="en-US" altLang="zh-CN" dirty="0">
              <a:solidFill>
                <a:srgbClr val="FAAF3B"/>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665033" y="1931124"/>
            <a:ext cx="1813934" cy="1813934"/>
            <a:chOff x="13675582" y="2465383"/>
            <a:chExt cx="914400" cy="914400"/>
          </a:xfrm>
        </p:grpSpPr>
        <p:sp>
          <p:nvSpPr>
            <p:cNvPr id="4" name="KSO_Shape"/>
            <p:cNvSpPr/>
            <p:nvPr/>
          </p:nvSpPr>
          <p:spPr bwMode="auto">
            <a:xfrm>
              <a:off x="13832965" y="2715210"/>
              <a:ext cx="599634" cy="414747"/>
            </a:xfrm>
            <a:custGeom>
              <a:avLst/>
              <a:gdLst>
                <a:gd name="T0" fmla="*/ 1009661 w 2006600"/>
                <a:gd name="T1" fmla="*/ 391160 h 1387475"/>
                <a:gd name="T2" fmla="*/ 1011251 w 2006600"/>
                <a:gd name="T3" fmla="*/ 509270 h 1387475"/>
                <a:gd name="T4" fmla="*/ 1084401 w 2006600"/>
                <a:gd name="T5" fmla="*/ 630555 h 1387475"/>
                <a:gd name="T6" fmla="*/ 1213209 w 2006600"/>
                <a:gd name="T7" fmla="*/ 691833 h 1387475"/>
                <a:gd name="T8" fmla="*/ 1322616 w 2006600"/>
                <a:gd name="T9" fmla="*/ 683895 h 1387475"/>
                <a:gd name="T10" fmla="*/ 1373821 w 2006600"/>
                <a:gd name="T11" fmla="*/ 722948 h 1387475"/>
                <a:gd name="T12" fmla="*/ 1348695 w 2006600"/>
                <a:gd name="T13" fmla="*/ 830580 h 1387475"/>
                <a:gd name="T14" fmla="*/ 1289857 w 2006600"/>
                <a:gd name="T15" fmla="*/ 930276 h 1387475"/>
                <a:gd name="T16" fmla="*/ 1172499 w 2006600"/>
                <a:gd name="T17" fmla="*/ 1024573 h 1387475"/>
                <a:gd name="T18" fmla="*/ 1069135 w 2006600"/>
                <a:gd name="T19" fmla="*/ 1059498 h 1387475"/>
                <a:gd name="T20" fmla="*/ 955912 w 2006600"/>
                <a:gd name="T21" fmla="*/ 1062356 h 1387475"/>
                <a:gd name="T22" fmla="*/ 850321 w 2006600"/>
                <a:gd name="T23" fmla="*/ 1032511 h 1387475"/>
                <a:gd name="T24" fmla="*/ 740914 w 2006600"/>
                <a:gd name="T25" fmla="*/ 956628 h 1387475"/>
                <a:gd name="T26" fmla="*/ 664902 w 2006600"/>
                <a:gd name="T27" fmla="*/ 847408 h 1387475"/>
                <a:gd name="T28" fmla="*/ 634688 w 2006600"/>
                <a:gd name="T29" fmla="*/ 741998 h 1387475"/>
                <a:gd name="T30" fmla="*/ 637550 w 2006600"/>
                <a:gd name="T31" fmla="*/ 628968 h 1387475"/>
                <a:gd name="T32" fmla="*/ 672535 w 2006600"/>
                <a:gd name="T33" fmla="*/ 525780 h 1387475"/>
                <a:gd name="T34" fmla="*/ 767312 w 2006600"/>
                <a:gd name="T35" fmla="*/ 408623 h 1387475"/>
                <a:gd name="T36" fmla="*/ 867178 w 2006600"/>
                <a:gd name="T37" fmla="*/ 349885 h 1387475"/>
                <a:gd name="T38" fmla="*/ 974676 w 2006600"/>
                <a:gd name="T39" fmla="*/ 324803 h 1387475"/>
                <a:gd name="T40" fmla="*/ 889318 w 2006600"/>
                <a:gd name="T41" fmla="*/ 202109 h 1387475"/>
                <a:gd name="T42" fmla="*/ 752158 w 2006600"/>
                <a:gd name="T43" fmla="*/ 256364 h 1387475"/>
                <a:gd name="T44" fmla="*/ 637858 w 2006600"/>
                <a:gd name="T45" fmla="*/ 346155 h 1387475"/>
                <a:gd name="T46" fmla="*/ 553720 w 2006600"/>
                <a:gd name="T47" fmla="*/ 464501 h 1387475"/>
                <a:gd name="T48" fmla="*/ 506412 w 2006600"/>
                <a:gd name="T49" fmla="*/ 604740 h 1387475"/>
                <a:gd name="T50" fmla="*/ 502602 w 2006600"/>
                <a:gd name="T51" fmla="*/ 758304 h 1387475"/>
                <a:gd name="T52" fmla="*/ 543242 w 2006600"/>
                <a:gd name="T53" fmla="*/ 901399 h 1387475"/>
                <a:gd name="T54" fmla="*/ 621665 w 2006600"/>
                <a:gd name="T55" fmla="*/ 1023552 h 1387475"/>
                <a:gd name="T56" fmla="*/ 731203 w 2006600"/>
                <a:gd name="T57" fmla="*/ 1118737 h 1387475"/>
                <a:gd name="T58" fmla="*/ 865188 w 2006600"/>
                <a:gd name="T59" fmla="*/ 1179338 h 1387475"/>
                <a:gd name="T60" fmla="*/ 1016317 w 2006600"/>
                <a:gd name="T61" fmla="*/ 1198058 h 1387475"/>
                <a:gd name="T62" fmla="*/ 1164907 w 2006600"/>
                <a:gd name="T63" fmla="*/ 1171723 h 1387475"/>
                <a:gd name="T64" fmla="*/ 1295400 w 2006600"/>
                <a:gd name="T65" fmla="*/ 1105094 h 1387475"/>
                <a:gd name="T66" fmla="*/ 1400175 w 2006600"/>
                <a:gd name="T67" fmla="*/ 1005150 h 1387475"/>
                <a:gd name="T68" fmla="*/ 1473200 w 2006600"/>
                <a:gd name="T69" fmla="*/ 878554 h 1387475"/>
                <a:gd name="T70" fmla="*/ 1506537 w 2006600"/>
                <a:gd name="T71" fmla="*/ 732605 h 1387475"/>
                <a:gd name="T72" fmla="*/ 1495107 w 2006600"/>
                <a:gd name="T73" fmla="*/ 580309 h 1387475"/>
                <a:gd name="T74" fmla="*/ 1441133 w 2006600"/>
                <a:gd name="T75" fmla="*/ 442926 h 1387475"/>
                <a:gd name="T76" fmla="*/ 1351280 w 2006600"/>
                <a:gd name="T77" fmla="*/ 329022 h 1387475"/>
                <a:gd name="T78" fmla="*/ 1232853 w 2006600"/>
                <a:gd name="T79" fmla="*/ 244625 h 1387475"/>
                <a:gd name="T80" fmla="*/ 1092517 w 2006600"/>
                <a:gd name="T81" fmla="*/ 197349 h 1387475"/>
                <a:gd name="T82" fmla="*/ 1067117 w 2006600"/>
                <a:gd name="T83" fmla="*/ 2221 h 1387475"/>
                <a:gd name="T84" fmla="*/ 1316355 w 2006600"/>
                <a:gd name="T85" fmla="*/ 48227 h 1387475"/>
                <a:gd name="T86" fmla="*/ 1546543 w 2006600"/>
                <a:gd name="T87" fmla="*/ 149440 h 1387475"/>
                <a:gd name="T88" fmla="*/ 1745297 w 2006600"/>
                <a:gd name="T89" fmla="*/ 297611 h 1387475"/>
                <a:gd name="T90" fmla="*/ 1900555 w 2006600"/>
                <a:gd name="T91" fmla="*/ 485442 h 1387475"/>
                <a:gd name="T92" fmla="*/ 2000885 w 2006600"/>
                <a:gd name="T93" fmla="*/ 704684 h 1387475"/>
                <a:gd name="T94" fmla="*/ 1921510 w 2006600"/>
                <a:gd name="T95" fmla="*/ 911552 h 1387475"/>
                <a:gd name="T96" fmla="*/ 1774507 w 2006600"/>
                <a:gd name="T97" fmla="*/ 1088913 h 1387475"/>
                <a:gd name="T98" fmla="*/ 1582103 w 2006600"/>
                <a:gd name="T99" fmla="*/ 1231055 h 1387475"/>
                <a:gd name="T100" fmla="*/ 1356677 w 2006600"/>
                <a:gd name="T101" fmla="*/ 1331316 h 1387475"/>
                <a:gd name="T102" fmla="*/ 1109345 w 2006600"/>
                <a:gd name="T103" fmla="*/ 1382399 h 1387475"/>
                <a:gd name="T104" fmla="*/ 852805 w 2006600"/>
                <a:gd name="T105" fmla="*/ 1377639 h 1387475"/>
                <a:gd name="T106" fmla="*/ 611187 w 2006600"/>
                <a:gd name="T107" fmla="*/ 1317990 h 1387475"/>
                <a:gd name="T108" fmla="*/ 397510 w 2006600"/>
                <a:gd name="T109" fmla="*/ 1210114 h 1387475"/>
                <a:gd name="T110" fmla="*/ 216852 w 2006600"/>
                <a:gd name="T111" fmla="*/ 1061309 h 1387475"/>
                <a:gd name="T112" fmla="*/ 75882 w 2006600"/>
                <a:gd name="T113" fmla="*/ 879189 h 1387475"/>
                <a:gd name="T114" fmla="*/ 22225 w 2006600"/>
                <a:gd name="T115" fmla="*/ 666610 h 1387475"/>
                <a:gd name="T116" fmla="*/ 140970 w 2006600"/>
                <a:gd name="T117" fmla="*/ 451810 h 1387475"/>
                <a:gd name="T118" fmla="*/ 302260 w 2006600"/>
                <a:gd name="T119" fmla="*/ 270324 h 1387475"/>
                <a:gd name="T120" fmla="*/ 500380 w 2006600"/>
                <a:gd name="T121" fmla="*/ 128817 h 1387475"/>
                <a:gd name="T122" fmla="*/ 728980 w 2006600"/>
                <a:gd name="T123" fmla="*/ 36487 h 1387475"/>
                <a:gd name="T124" fmla="*/ 981393 w 2006600"/>
                <a:gd name="T125" fmla="*/ 317 h 1387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06600" h="1387475">
                  <a:moveTo>
                    <a:pt x="1003300" y="323850"/>
                  </a:moveTo>
                  <a:lnTo>
                    <a:pt x="1019520" y="324168"/>
                  </a:lnTo>
                  <a:lnTo>
                    <a:pt x="1035740" y="325120"/>
                  </a:lnTo>
                  <a:lnTo>
                    <a:pt x="1031924" y="332423"/>
                  </a:lnTo>
                  <a:lnTo>
                    <a:pt x="1028425" y="339090"/>
                  </a:lnTo>
                  <a:lnTo>
                    <a:pt x="1025245" y="346075"/>
                  </a:lnTo>
                  <a:lnTo>
                    <a:pt x="1022065" y="353378"/>
                  </a:lnTo>
                  <a:lnTo>
                    <a:pt x="1019202" y="360680"/>
                  </a:lnTo>
                  <a:lnTo>
                    <a:pt x="1016658" y="367983"/>
                  </a:lnTo>
                  <a:lnTo>
                    <a:pt x="1014113" y="375285"/>
                  </a:lnTo>
                  <a:lnTo>
                    <a:pt x="1011887" y="383223"/>
                  </a:lnTo>
                  <a:lnTo>
                    <a:pt x="1009661" y="391160"/>
                  </a:lnTo>
                  <a:lnTo>
                    <a:pt x="1008071" y="398780"/>
                  </a:lnTo>
                  <a:lnTo>
                    <a:pt x="1006480" y="406718"/>
                  </a:lnTo>
                  <a:lnTo>
                    <a:pt x="1005526" y="414655"/>
                  </a:lnTo>
                  <a:lnTo>
                    <a:pt x="1004572" y="422910"/>
                  </a:lnTo>
                  <a:lnTo>
                    <a:pt x="1003618" y="430848"/>
                  </a:lnTo>
                  <a:lnTo>
                    <a:pt x="1003300" y="439103"/>
                  </a:lnTo>
                  <a:lnTo>
                    <a:pt x="1003300" y="447358"/>
                  </a:lnTo>
                  <a:lnTo>
                    <a:pt x="1003618" y="460058"/>
                  </a:lnTo>
                  <a:lnTo>
                    <a:pt x="1004572" y="472758"/>
                  </a:lnTo>
                  <a:lnTo>
                    <a:pt x="1006162" y="485140"/>
                  </a:lnTo>
                  <a:lnTo>
                    <a:pt x="1008389" y="497205"/>
                  </a:lnTo>
                  <a:lnTo>
                    <a:pt x="1011251" y="509270"/>
                  </a:lnTo>
                  <a:lnTo>
                    <a:pt x="1014432" y="521018"/>
                  </a:lnTo>
                  <a:lnTo>
                    <a:pt x="1018248" y="532448"/>
                  </a:lnTo>
                  <a:lnTo>
                    <a:pt x="1022701" y="543560"/>
                  </a:lnTo>
                  <a:lnTo>
                    <a:pt x="1027471" y="554673"/>
                  </a:lnTo>
                  <a:lnTo>
                    <a:pt x="1033196" y="565150"/>
                  </a:lnTo>
                  <a:lnTo>
                    <a:pt x="1038921" y="575628"/>
                  </a:lnTo>
                  <a:lnTo>
                    <a:pt x="1045600" y="585470"/>
                  </a:lnTo>
                  <a:lnTo>
                    <a:pt x="1052597" y="595313"/>
                  </a:lnTo>
                  <a:lnTo>
                    <a:pt x="1059594" y="604838"/>
                  </a:lnTo>
                  <a:lnTo>
                    <a:pt x="1067545" y="613728"/>
                  </a:lnTo>
                  <a:lnTo>
                    <a:pt x="1075814" y="622300"/>
                  </a:lnTo>
                  <a:lnTo>
                    <a:pt x="1084401" y="630555"/>
                  </a:lnTo>
                  <a:lnTo>
                    <a:pt x="1093306" y="638175"/>
                  </a:lnTo>
                  <a:lnTo>
                    <a:pt x="1102848" y="645478"/>
                  </a:lnTo>
                  <a:lnTo>
                    <a:pt x="1112389" y="652463"/>
                  </a:lnTo>
                  <a:lnTo>
                    <a:pt x="1122566" y="658813"/>
                  </a:lnTo>
                  <a:lnTo>
                    <a:pt x="1132744" y="664845"/>
                  </a:lnTo>
                  <a:lnTo>
                    <a:pt x="1143557" y="670243"/>
                  </a:lnTo>
                  <a:lnTo>
                    <a:pt x="1154689" y="675323"/>
                  </a:lnTo>
                  <a:lnTo>
                    <a:pt x="1165820" y="679450"/>
                  </a:lnTo>
                  <a:lnTo>
                    <a:pt x="1177270" y="683578"/>
                  </a:lnTo>
                  <a:lnTo>
                    <a:pt x="1189037" y="686753"/>
                  </a:lnTo>
                  <a:lnTo>
                    <a:pt x="1201123" y="689610"/>
                  </a:lnTo>
                  <a:lnTo>
                    <a:pt x="1213209" y="691833"/>
                  </a:lnTo>
                  <a:lnTo>
                    <a:pt x="1225613" y="693420"/>
                  </a:lnTo>
                  <a:lnTo>
                    <a:pt x="1238016" y="694055"/>
                  </a:lnTo>
                  <a:lnTo>
                    <a:pt x="1251056" y="694690"/>
                  </a:lnTo>
                  <a:lnTo>
                    <a:pt x="1259325" y="694690"/>
                  </a:lnTo>
                  <a:lnTo>
                    <a:pt x="1267276" y="694055"/>
                  </a:lnTo>
                  <a:lnTo>
                    <a:pt x="1275545" y="693420"/>
                  </a:lnTo>
                  <a:lnTo>
                    <a:pt x="1283815" y="692468"/>
                  </a:lnTo>
                  <a:lnTo>
                    <a:pt x="1291766" y="691198"/>
                  </a:lnTo>
                  <a:lnTo>
                    <a:pt x="1299399" y="689928"/>
                  </a:lnTo>
                  <a:lnTo>
                    <a:pt x="1307350" y="688023"/>
                  </a:lnTo>
                  <a:lnTo>
                    <a:pt x="1315301" y="686118"/>
                  </a:lnTo>
                  <a:lnTo>
                    <a:pt x="1322616" y="683895"/>
                  </a:lnTo>
                  <a:lnTo>
                    <a:pt x="1330249" y="681355"/>
                  </a:lnTo>
                  <a:lnTo>
                    <a:pt x="1337564" y="678815"/>
                  </a:lnTo>
                  <a:lnTo>
                    <a:pt x="1345197" y="675958"/>
                  </a:lnTo>
                  <a:lnTo>
                    <a:pt x="1352194" y="672783"/>
                  </a:lnTo>
                  <a:lnTo>
                    <a:pt x="1359509" y="669608"/>
                  </a:lnTo>
                  <a:lnTo>
                    <a:pt x="1366188" y="666115"/>
                  </a:lnTo>
                  <a:lnTo>
                    <a:pt x="1372867" y="661988"/>
                  </a:lnTo>
                  <a:lnTo>
                    <a:pt x="1374139" y="678498"/>
                  </a:lnTo>
                  <a:lnTo>
                    <a:pt x="1374775" y="694690"/>
                  </a:lnTo>
                  <a:lnTo>
                    <a:pt x="1374457" y="704215"/>
                  </a:lnTo>
                  <a:lnTo>
                    <a:pt x="1374139" y="713740"/>
                  </a:lnTo>
                  <a:lnTo>
                    <a:pt x="1373821" y="722948"/>
                  </a:lnTo>
                  <a:lnTo>
                    <a:pt x="1372549" y="732790"/>
                  </a:lnTo>
                  <a:lnTo>
                    <a:pt x="1371595" y="741998"/>
                  </a:lnTo>
                  <a:lnTo>
                    <a:pt x="1370640" y="751205"/>
                  </a:lnTo>
                  <a:lnTo>
                    <a:pt x="1368732" y="760413"/>
                  </a:lnTo>
                  <a:lnTo>
                    <a:pt x="1366824" y="769303"/>
                  </a:lnTo>
                  <a:lnTo>
                    <a:pt x="1365234" y="778193"/>
                  </a:lnTo>
                  <a:lnTo>
                    <a:pt x="1363007" y="787083"/>
                  </a:lnTo>
                  <a:lnTo>
                    <a:pt x="1360463" y="795973"/>
                  </a:lnTo>
                  <a:lnTo>
                    <a:pt x="1357919" y="804863"/>
                  </a:lnTo>
                  <a:lnTo>
                    <a:pt x="1355056" y="813435"/>
                  </a:lnTo>
                  <a:lnTo>
                    <a:pt x="1351876" y="822008"/>
                  </a:lnTo>
                  <a:lnTo>
                    <a:pt x="1348695" y="830580"/>
                  </a:lnTo>
                  <a:lnTo>
                    <a:pt x="1345515" y="839153"/>
                  </a:lnTo>
                  <a:lnTo>
                    <a:pt x="1342017" y="847408"/>
                  </a:lnTo>
                  <a:lnTo>
                    <a:pt x="1337882" y="855663"/>
                  </a:lnTo>
                  <a:lnTo>
                    <a:pt x="1334065" y="863283"/>
                  </a:lnTo>
                  <a:lnTo>
                    <a:pt x="1329931" y="871538"/>
                  </a:lnTo>
                  <a:lnTo>
                    <a:pt x="1325478" y="879158"/>
                  </a:lnTo>
                  <a:lnTo>
                    <a:pt x="1321026" y="886778"/>
                  </a:lnTo>
                  <a:lnTo>
                    <a:pt x="1316255" y="894398"/>
                  </a:lnTo>
                  <a:lnTo>
                    <a:pt x="1311166" y="901700"/>
                  </a:lnTo>
                  <a:lnTo>
                    <a:pt x="1306396" y="909320"/>
                  </a:lnTo>
                  <a:lnTo>
                    <a:pt x="1300989" y="916305"/>
                  </a:lnTo>
                  <a:lnTo>
                    <a:pt x="1289857" y="930276"/>
                  </a:lnTo>
                  <a:lnTo>
                    <a:pt x="1278090" y="943928"/>
                  </a:lnTo>
                  <a:lnTo>
                    <a:pt x="1266004" y="956628"/>
                  </a:lnTo>
                  <a:lnTo>
                    <a:pt x="1252964" y="969011"/>
                  </a:lnTo>
                  <a:lnTo>
                    <a:pt x="1239606" y="980758"/>
                  </a:lnTo>
                  <a:lnTo>
                    <a:pt x="1225295" y="991553"/>
                  </a:lnTo>
                  <a:lnTo>
                    <a:pt x="1218297" y="996951"/>
                  </a:lnTo>
                  <a:lnTo>
                    <a:pt x="1210983" y="1002031"/>
                  </a:lnTo>
                  <a:lnTo>
                    <a:pt x="1203667" y="1006793"/>
                  </a:lnTo>
                  <a:lnTo>
                    <a:pt x="1195716" y="1011873"/>
                  </a:lnTo>
                  <a:lnTo>
                    <a:pt x="1188083" y="1016318"/>
                  </a:lnTo>
                  <a:lnTo>
                    <a:pt x="1180450" y="1020763"/>
                  </a:lnTo>
                  <a:lnTo>
                    <a:pt x="1172499" y="1024573"/>
                  </a:lnTo>
                  <a:lnTo>
                    <a:pt x="1164230" y="1029018"/>
                  </a:lnTo>
                  <a:lnTo>
                    <a:pt x="1155961" y="1032511"/>
                  </a:lnTo>
                  <a:lnTo>
                    <a:pt x="1148010" y="1036003"/>
                  </a:lnTo>
                  <a:lnTo>
                    <a:pt x="1139423" y="1039813"/>
                  </a:lnTo>
                  <a:lnTo>
                    <a:pt x="1131154" y="1042988"/>
                  </a:lnTo>
                  <a:lnTo>
                    <a:pt x="1122566" y="1046163"/>
                  </a:lnTo>
                  <a:lnTo>
                    <a:pt x="1113661" y="1048703"/>
                  </a:lnTo>
                  <a:lnTo>
                    <a:pt x="1105074" y="1051561"/>
                  </a:lnTo>
                  <a:lnTo>
                    <a:pt x="1096169" y="1053466"/>
                  </a:lnTo>
                  <a:lnTo>
                    <a:pt x="1087264" y="1056006"/>
                  </a:lnTo>
                  <a:lnTo>
                    <a:pt x="1078358" y="1057911"/>
                  </a:lnTo>
                  <a:lnTo>
                    <a:pt x="1069135" y="1059498"/>
                  </a:lnTo>
                  <a:lnTo>
                    <a:pt x="1059594" y="1061086"/>
                  </a:lnTo>
                  <a:lnTo>
                    <a:pt x="1050370" y="1062356"/>
                  </a:lnTo>
                  <a:lnTo>
                    <a:pt x="1041147" y="1063626"/>
                  </a:lnTo>
                  <a:lnTo>
                    <a:pt x="1031924" y="1064261"/>
                  </a:lnTo>
                  <a:lnTo>
                    <a:pt x="1022383" y="1064896"/>
                  </a:lnTo>
                  <a:lnTo>
                    <a:pt x="1012841" y="1065213"/>
                  </a:lnTo>
                  <a:lnTo>
                    <a:pt x="1003300" y="1065213"/>
                  </a:lnTo>
                  <a:lnTo>
                    <a:pt x="993759" y="1065213"/>
                  </a:lnTo>
                  <a:lnTo>
                    <a:pt x="984218" y="1064896"/>
                  </a:lnTo>
                  <a:lnTo>
                    <a:pt x="974676" y="1064261"/>
                  </a:lnTo>
                  <a:lnTo>
                    <a:pt x="965135" y="1063626"/>
                  </a:lnTo>
                  <a:lnTo>
                    <a:pt x="955912" y="1062356"/>
                  </a:lnTo>
                  <a:lnTo>
                    <a:pt x="946688" y="1061086"/>
                  </a:lnTo>
                  <a:lnTo>
                    <a:pt x="937783" y="1059498"/>
                  </a:lnTo>
                  <a:lnTo>
                    <a:pt x="928560" y="1057911"/>
                  </a:lnTo>
                  <a:lnTo>
                    <a:pt x="919655" y="1056006"/>
                  </a:lnTo>
                  <a:lnTo>
                    <a:pt x="910750" y="1053466"/>
                  </a:lnTo>
                  <a:lnTo>
                    <a:pt x="901526" y="1051561"/>
                  </a:lnTo>
                  <a:lnTo>
                    <a:pt x="892621" y="1048703"/>
                  </a:lnTo>
                  <a:lnTo>
                    <a:pt x="884034" y="1046163"/>
                  </a:lnTo>
                  <a:lnTo>
                    <a:pt x="875765" y="1042988"/>
                  </a:lnTo>
                  <a:lnTo>
                    <a:pt x="867178" y="1039813"/>
                  </a:lnTo>
                  <a:lnTo>
                    <a:pt x="858908" y="1036003"/>
                  </a:lnTo>
                  <a:lnTo>
                    <a:pt x="850321" y="1032511"/>
                  </a:lnTo>
                  <a:lnTo>
                    <a:pt x="842370" y="1029018"/>
                  </a:lnTo>
                  <a:lnTo>
                    <a:pt x="834101" y="1024573"/>
                  </a:lnTo>
                  <a:lnTo>
                    <a:pt x="826468" y="1020763"/>
                  </a:lnTo>
                  <a:lnTo>
                    <a:pt x="818517" y="1016318"/>
                  </a:lnTo>
                  <a:lnTo>
                    <a:pt x="810566" y="1011873"/>
                  </a:lnTo>
                  <a:lnTo>
                    <a:pt x="803251" y="1006793"/>
                  </a:lnTo>
                  <a:lnTo>
                    <a:pt x="795618" y="1002031"/>
                  </a:lnTo>
                  <a:lnTo>
                    <a:pt x="788303" y="996951"/>
                  </a:lnTo>
                  <a:lnTo>
                    <a:pt x="780988" y="991553"/>
                  </a:lnTo>
                  <a:lnTo>
                    <a:pt x="767312" y="980758"/>
                  </a:lnTo>
                  <a:lnTo>
                    <a:pt x="753636" y="969011"/>
                  </a:lnTo>
                  <a:lnTo>
                    <a:pt x="740914" y="956628"/>
                  </a:lnTo>
                  <a:lnTo>
                    <a:pt x="728192" y="943928"/>
                  </a:lnTo>
                  <a:lnTo>
                    <a:pt x="716743" y="930276"/>
                  </a:lnTo>
                  <a:lnTo>
                    <a:pt x="705929" y="916305"/>
                  </a:lnTo>
                  <a:lnTo>
                    <a:pt x="700523" y="909320"/>
                  </a:lnTo>
                  <a:lnTo>
                    <a:pt x="695434" y="901700"/>
                  </a:lnTo>
                  <a:lnTo>
                    <a:pt x="690345" y="894398"/>
                  </a:lnTo>
                  <a:lnTo>
                    <a:pt x="685893" y="886778"/>
                  </a:lnTo>
                  <a:lnTo>
                    <a:pt x="681122" y="879158"/>
                  </a:lnTo>
                  <a:lnTo>
                    <a:pt x="676669" y="871538"/>
                  </a:lnTo>
                  <a:lnTo>
                    <a:pt x="672535" y="863283"/>
                  </a:lnTo>
                  <a:lnTo>
                    <a:pt x="668718" y="855663"/>
                  </a:lnTo>
                  <a:lnTo>
                    <a:pt x="664902" y="847408"/>
                  </a:lnTo>
                  <a:lnTo>
                    <a:pt x="661085" y="839153"/>
                  </a:lnTo>
                  <a:lnTo>
                    <a:pt x="657587" y="830580"/>
                  </a:lnTo>
                  <a:lnTo>
                    <a:pt x="654406" y="822008"/>
                  </a:lnTo>
                  <a:lnTo>
                    <a:pt x="651544" y="813435"/>
                  </a:lnTo>
                  <a:lnTo>
                    <a:pt x="648682" y="804863"/>
                  </a:lnTo>
                  <a:lnTo>
                    <a:pt x="645819" y="795973"/>
                  </a:lnTo>
                  <a:lnTo>
                    <a:pt x="643593" y="787083"/>
                  </a:lnTo>
                  <a:lnTo>
                    <a:pt x="641367" y="778193"/>
                  </a:lnTo>
                  <a:lnTo>
                    <a:pt x="639458" y="769303"/>
                  </a:lnTo>
                  <a:lnTo>
                    <a:pt x="637550" y="760413"/>
                  </a:lnTo>
                  <a:lnTo>
                    <a:pt x="636278" y="751205"/>
                  </a:lnTo>
                  <a:lnTo>
                    <a:pt x="634688" y="741998"/>
                  </a:lnTo>
                  <a:lnTo>
                    <a:pt x="633734" y="732790"/>
                  </a:lnTo>
                  <a:lnTo>
                    <a:pt x="633097" y="722948"/>
                  </a:lnTo>
                  <a:lnTo>
                    <a:pt x="632143" y="713740"/>
                  </a:lnTo>
                  <a:lnTo>
                    <a:pt x="631825" y="704215"/>
                  </a:lnTo>
                  <a:lnTo>
                    <a:pt x="631825" y="694690"/>
                  </a:lnTo>
                  <a:lnTo>
                    <a:pt x="631825" y="684848"/>
                  </a:lnTo>
                  <a:lnTo>
                    <a:pt x="632143" y="675640"/>
                  </a:lnTo>
                  <a:lnTo>
                    <a:pt x="633097" y="666115"/>
                  </a:lnTo>
                  <a:lnTo>
                    <a:pt x="633734" y="656908"/>
                  </a:lnTo>
                  <a:lnTo>
                    <a:pt x="634688" y="647383"/>
                  </a:lnTo>
                  <a:lnTo>
                    <a:pt x="636278" y="638175"/>
                  </a:lnTo>
                  <a:lnTo>
                    <a:pt x="637550" y="628968"/>
                  </a:lnTo>
                  <a:lnTo>
                    <a:pt x="639458" y="620078"/>
                  </a:lnTo>
                  <a:lnTo>
                    <a:pt x="641367" y="610870"/>
                  </a:lnTo>
                  <a:lnTo>
                    <a:pt x="643593" y="601980"/>
                  </a:lnTo>
                  <a:lnTo>
                    <a:pt x="645819" y="593090"/>
                  </a:lnTo>
                  <a:lnTo>
                    <a:pt x="648682" y="584518"/>
                  </a:lnTo>
                  <a:lnTo>
                    <a:pt x="651544" y="575628"/>
                  </a:lnTo>
                  <a:lnTo>
                    <a:pt x="654406" y="567055"/>
                  </a:lnTo>
                  <a:lnTo>
                    <a:pt x="657587" y="558800"/>
                  </a:lnTo>
                  <a:lnTo>
                    <a:pt x="661085" y="550228"/>
                  </a:lnTo>
                  <a:lnTo>
                    <a:pt x="664902" y="541973"/>
                  </a:lnTo>
                  <a:lnTo>
                    <a:pt x="668718" y="534035"/>
                  </a:lnTo>
                  <a:lnTo>
                    <a:pt x="672535" y="525780"/>
                  </a:lnTo>
                  <a:lnTo>
                    <a:pt x="676669" y="517843"/>
                  </a:lnTo>
                  <a:lnTo>
                    <a:pt x="681122" y="509905"/>
                  </a:lnTo>
                  <a:lnTo>
                    <a:pt x="685893" y="502603"/>
                  </a:lnTo>
                  <a:lnTo>
                    <a:pt x="690345" y="494665"/>
                  </a:lnTo>
                  <a:lnTo>
                    <a:pt x="695434" y="487363"/>
                  </a:lnTo>
                  <a:lnTo>
                    <a:pt x="700523" y="480060"/>
                  </a:lnTo>
                  <a:lnTo>
                    <a:pt x="705929" y="472758"/>
                  </a:lnTo>
                  <a:lnTo>
                    <a:pt x="716743" y="458788"/>
                  </a:lnTo>
                  <a:lnTo>
                    <a:pt x="728192" y="445135"/>
                  </a:lnTo>
                  <a:lnTo>
                    <a:pt x="740914" y="432435"/>
                  </a:lnTo>
                  <a:lnTo>
                    <a:pt x="753636" y="420370"/>
                  </a:lnTo>
                  <a:lnTo>
                    <a:pt x="767312" y="408623"/>
                  </a:lnTo>
                  <a:lnTo>
                    <a:pt x="780988" y="397510"/>
                  </a:lnTo>
                  <a:lnTo>
                    <a:pt x="788303" y="392113"/>
                  </a:lnTo>
                  <a:lnTo>
                    <a:pt x="795618" y="387033"/>
                  </a:lnTo>
                  <a:lnTo>
                    <a:pt x="803251" y="382270"/>
                  </a:lnTo>
                  <a:lnTo>
                    <a:pt x="810566" y="377508"/>
                  </a:lnTo>
                  <a:lnTo>
                    <a:pt x="818517" y="373063"/>
                  </a:lnTo>
                  <a:lnTo>
                    <a:pt x="826468" y="368618"/>
                  </a:lnTo>
                  <a:lnTo>
                    <a:pt x="834101" y="364490"/>
                  </a:lnTo>
                  <a:lnTo>
                    <a:pt x="842370" y="360363"/>
                  </a:lnTo>
                  <a:lnTo>
                    <a:pt x="850321" y="356553"/>
                  </a:lnTo>
                  <a:lnTo>
                    <a:pt x="858908" y="353060"/>
                  </a:lnTo>
                  <a:lnTo>
                    <a:pt x="867178" y="349885"/>
                  </a:lnTo>
                  <a:lnTo>
                    <a:pt x="875765" y="346710"/>
                  </a:lnTo>
                  <a:lnTo>
                    <a:pt x="884034" y="343218"/>
                  </a:lnTo>
                  <a:lnTo>
                    <a:pt x="892621" y="340360"/>
                  </a:lnTo>
                  <a:lnTo>
                    <a:pt x="901526" y="338138"/>
                  </a:lnTo>
                  <a:lnTo>
                    <a:pt x="910750" y="335598"/>
                  </a:lnTo>
                  <a:lnTo>
                    <a:pt x="919655" y="333375"/>
                  </a:lnTo>
                  <a:lnTo>
                    <a:pt x="928560" y="331470"/>
                  </a:lnTo>
                  <a:lnTo>
                    <a:pt x="937783" y="329883"/>
                  </a:lnTo>
                  <a:lnTo>
                    <a:pt x="946688" y="327978"/>
                  </a:lnTo>
                  <a:lnTo>
                    <a:pt x="955912" y="327025"/>
                  </a:lnTo>
                  <a:lnTo>
                    <a:pt x="965135" y="326073"/>
                  </a:lnTo>
                  <a:lnTo>
                    <a:pt x="974676" y="324803"/>
                  </a:lnTo>
                  <a:lnTo>
                    <a:pt x="984218" y="324485"/>
                  </a:lnTo>
                  <a:lnTo>
                    <a:pt x="993759" y="324168"/>
                  </a:lnTo>
                  <a:lnTo>
                    <a:pt x="1003300" y="323850"/>
                  </a:lnTo>
                  <a:close/>
                  <a:moveTo>
                    <a:pt x="990283" y="189417"/>
                  </a:moveTo>
                  <a:lnTo>
                    <a:pt x="977265" y="190052"/>
                  </a:lnTo>
                  <a:lnTo>
                    <a:pt x="964565" y="190687"/>
                  </a:lnTo>
                  <a:lnTo>
                    <a:pt x="951865" y="191956"/>
                  </a:lnTo>
                  <a:lnTo>
                    <a:pt x="939165" y="193225"/>
                  </a:lnTo>
                  <a:lnTo>
                    <a:pt x="926465" y="195129"/>
                  </a:lnTo>
                  <a:lnTo>
                    <a:pt x="914083" y="197349"/>
                  </a:lnTo>
                  <a:lnTo>
                    <a:pt x="901383" y="199888"/>
                  </a:lnTo>
                  <a:lnTo>
                    <a:pt x="889318" y="202109"/>
                  </a:lnTo>
                  <a:lnTo>
                    <a:pt x="877253" y="205282"/>
                  </a:lnTo>
                  <a:lnTo>
                    <a:pt x="865188" y="208772"/>
                  </a:lnTo>
                  <a:lnTo>
                    <a:pt x="853440" y="212262"/>
                  </a:lnTo>
                  <a:lnTo>
                    <a:pt x="841693" y="216069"/>
                  </a:lnTo>
                  <a:lnTo>
                    <a:pt x="829945" y="219877"/>
                  </a:lnTo>
                  <a:lnTo>
                    <a:pt x="818515" y="224319"/>
                  </a:lnTo>
                  <a:lnTo>
                    <a:pt x="807085" y="228760"/>
                  </a:lnTo>
                  <a:lnTo>
                    <a:pt x="795655" y="233837"/>
                  </a:lnTo>
                  <a:lnTo>
                    <a:pt x="784543" y="239231"/>
                  </a:lnTo>
                  <a:lnTo>
                    <a:pt x="773748" y="244625"/>
                  </a:lnTo>
                  <a:lnTo>
                    <a:pt x="762953" y="250336"/>
                  </a:lnTo>
                  <a:lnTo>
                    <a:pt x="752158" y="256364"/>
                  </a:lnTo>
                  <a:lnTo>
                    <a:pt x="741680" y="262392"/>
                  </a:lnTo>
                  <a:lnTo>
                    <a:pt x="731203" y="269055"/>
                  </a:lnTo>
                  <a:lnTo>
                    <a:pt x="721360" y="275401"/>
                  </a:lnTo>
                  <a:lnTo>
                    <a:pt x="711200" y="282698"/>
                  </a:lnTo>
                  <a:lnTo>
                    <a:pt x="701358" y="289679"/>
                  </a:lnTo>
                  <a:lnTo>
                    <a:pt x="691833" y="297293"/>
                  </a:lnTo>
                  <a:lnTo>
                    <a:pt x="682308" y="304591"/>
                  </a:lnTo>
                  <a:lnTo>
                    <a:pt x="673100" y="312523"/>
                  </a:lnTo>
                  <a:lnTo>
                    <a:pt x="663893" y="320772"/>
                  </a:lnTo>
                  <a:lnTo>
                    <a:pt x="655003" y="329022"/>
                  </a:lnTo>
                  <a:lnTo>
                    <a:pt x="646430" y="337588"/>
                  </a:lnTo>
                  <a:lnTo>
                    <a:pt x="637858" y="346155"/>
                  </a:lnTo>
                  <a:lnTo>
                    <a:pt x="629602" y="355039"/>
                  </a:lnTo>
                  <a:lnTo>
                    <a:pt x="621665" y="363923"/>
                  </a:lnTo>
                  <a:lnTo>
                    <a:pt x="613727" y="373124"/>
                  </a:lnTo>
                  <a:lnTo>
                    <a:pt x="606107" y="382642"/>
                  </a:lnTo>
                  <a:lnTo>
                    <a:pt x="598805" y="392161"/>
                  </a:lnTo>
                  <a:lnTo>
                    <a:pt x="591502" y="401997"/>
                  </a:lnTo>
                  <a:lnTo>
                    <a:pt x="584835" y="411832"/>
                  </a:lnTo>
                  <a:lnTo>
                    <a:pt x="578167" y="422303"/>
                  </a:lnTo>
                  <a:lnTo>
                    <a:pt x="571817" y="432456"/>
                  </a:lnTo>
                  <a:lnTo>
                    <a:pt x="565150" y="442926"/>
                  </a:lnTo>
                  <a:lnTo>
                    <a:pt x="559435" y="453396"/>
                  </a:lnTo>
                  <a:lnTo>
                    <a:pt x="553720" y="464501"/>
                  </a:lnTo>
                  <a:lnTo>
                    <a:pt x="548005" y="475289"/>
                  </a:lnTo>
                  <a:lnTo>
                    <a:pt x="543242" y="486711"/>
                  </a:lnTo>
                  <a:lnTo>
                    <a:pt x="538162" y="497499"/>
                  </a:lnTo>
                  <a:lnTo>
                    <a:pt x="533400" y="508921"/>
                  </a:lnTo>
                  <a:lnTo>
                    <a:pt x="529272" y="520660"/>
                  </a:lnTo>
                  <a:lnTo>
                    <a:pt x="525145" y="532082"/>
                  </a:lnTo>
                  <a:lnTo>
                    <a:pt x="521017" y="543822"/>
                  </a:lnTo>
                  <a:lnTo>
                    <a:pt x="517525" y="555878"/>
                  </a:lnTo>
                  <a:lnTo>
                    <a:pt x="514350" y="568252"/>
                  </a:lnTo>
                  <a:lnTo>
                    <a:pt x="511492" y="580309"/>
                  </a:lnTo>
                  <a:lnTo>
                    <a:pt x="508635" y="592366"/>
                  </a:lnTo>
                  <a:lnTo>
                    <a:pt x="506412" y="604740"/>
                  </a:lnTo>
                  <a:lnTo>
                    <a:pt x="504190" y="617114"/>
                  </a:lnTo>
                  <a:lnTo>
                    <a:pt x="502602" y="629805"/>
                  </a:lnTo>
                  <a:lnTo>
                    <a:pt x="501015" y="642496"/>
                  </a:lnTo>
                  <a:lnTo>
                    <a:pt x="500062" y="654870"/>
                  </a:lnTo>
                  <a:lnTo>
                    <a:pt x="499110" y="668196"/>
                  </a:lnTo>
                  <a:lnTo>
                    <a:pt x="498792" y="680888"/>
                  </a:lnTo>
                  <a:lnTo>
                    <a:pt x="498157" y="693896"/>
                  </a:lnTo>
                  <a:lnTo>
                    <a:pt x="498792" y="706905"/>
                  </a:lnTo>
                  <a:lnTo>
                    <a:pt x="499110" y="719596"/>
                  </a:lnTo>
                  <a:lnTo>
                    <a:pt x="500062" y="732605"/>
                  </a:lnTo>
                  <a:lnTo>
                    <a:pt x="501015" y="745296"/>
                  </a:lnTo>
                  <a:lnTo>
                    <a:pt x="502602" y="758304"/>
                  </a:lnTo>
                  <a:lnTo>
                    <a:pt x="504190" y="770678"/>
                  </a:lnTo>
                  <a:lnTo>
                    <a:pt x="506412" y="783052"/>
                  </a:lnTo>
                  <a:lnTo>
                    <a:pt x="508635" y="795426"/>
                  </a:lnTo>
                  <a:lnTo>
                    <a:pt x="511492" y="807800"/>
                  </a:lnTo>
                  <a:lnTo>
                    <a:pt x="514350" y="819857"/>
                  </a:lnTo>
                  <a:lnTo>
                    <a:pt x="517525" y="831914"/>
                  </a:lnTo>
                  <a:lnTo>
                    <a:pt x="521017" y="843653"/>
                  </a:lnTo>
                  <a:lnTo>
                    <a:pt x="525145" y="855393"/>
                  </a:lnTo>
                  <a:lnTo>
                    <a:pt x="529272" y="867132"/>
                  </a:lnTo>
                  <a:lnTo>
                    <a:pt x="533400" y="878554"/>
                  </a:lnTo>
                  <a:lnTo>
                    <a:pt x="538162" y="889977"/>
                  </a:lnTo>
                  <a:lnTo>
                    <a:pt x="543242" y="901399"/>
                  </a:lnTo>
                  <a:lnTo>
                    <a:pt x="548005" y="912186"/>
                  </a:lnTo>
                  <a:lnTo>
                    <a:pt x="553720" y="923291"/>
                  </a:lnTo>
                  <a:lnTo>
                    <a:pt x="559435" y="934079"/>
                  </a:lnTo>
                  <a:lnTo>
                    <a:pt x="565150" y="944549"/>
                  </a:lnTo>
                  <a:lnTo>
                    <a:pt x="571817" y="955337"/>
                  </a:lnTo>
                  <a:lnTo>
                    <a:pt x="578167" y="965807"/>
                  </a:lnTo>
                  <a:lnTo>
                    <a:pt x="584835" y="975643"/>
                  </a:lnTo>
                  <a:lnTo>
                    <a:pt x="591502" y="985479"/>
                  </a:lnTo>
                  <a:lnTo>
                    <a:pt x="598805" y="995632"/>
                  </a:lnTo>
                  <a:lnTo>
                    <a:pt x="606107" y="1005150"/>
                  </a:lnTo>
                  <a:lnTo>
                    <a:pt x="613727" y="1014351"/>
                  </a:lnTo>
                  <a:lnTo>
                    <a:pt x="621665" y="1023552"/>
                  </a:lnTo>
                  <a:lnTo>
                    <a:pt x="629602" y="1033071"/>
                  </a:lnTo>
                  <a:lnTo>
                    <a:pt x="637858" y="1041955"/>
                  </a:lnTo>
                  <a:lnTo>
                    <a:pt x="646430" y="1050521"/>
                  </a:lnTo>
                  <a:lnTo>
                    <a:pt x="655003" y="1059088"/>
                  </a:lnTo>
                  <a:lnTo>
                    <a:pt x="663893" y="1067020"/>
                  </a:lnTo>
                  <a:lnTo>
                    <a:pt x="673100" y="1074952"/>
                  </a:lnTo>
                  <a:lnTo>
                    <a:pt x="682308" y="1082884"/>
                  </a:lnTo>
                  <a:lnTo>
                    <a:pt x="691833" y="1090499"/>
                  </a:lnTo>
                  <a:lnTo>
                    <a:pt x="701358" y="1098114"/>
                  </a:lnTo>
                  <a:lnTo>
                    <a:pt x="711200" y="1105094"/>
                  </a:lnTo>
                  <a:lnTo>
                    <a:pt x="721360" y="1112074"/>
                  </a:lnTo>
                  <a:lnTo>
                    <a:pt x="731203" y="1118737"/>
                  </a:lnTo>
                  <a:lnTo>
                    <a:pt x="741680" y="1125083"/>
                  </a:lnTo>
                  <a:lnTo>
                    <a:pt x="752158" y="1131111"/>
                  </a:lnTo>
                  <a:lnTo>
                    <a:pt x="762953" y="1137139"/>
                  </a:lnTo>
                  <a:lnTo>
                    <a:pt x="773748" y="1142850"/>
                  </a:lnTo>
                  <a:lnTo>
                    <a:pt x="784543" y="1148562"/>
                  </a:lnTo>
                  <a:lnTo>
                    <a:pt x="795655" y="1153638"/>
                  </a:lnTo>
                  <a:lnTo>
                    <a:pt x="807085" y="1158715"/>
                  </a:lnTo>
                  <a:lnTo>
                    <a:pt x="818515" y="1163157"/>
                  </a:lnTo>
                  <a:lnTo>
                    <a:pt x="829945" y="1167599"/>
                  </a:lnTo>
                  <a:lnTo>
                    <a:pt x="841693" y="1171723"/>
                  </a:lnTo>
                  <a:lnTo>
                    <a:pt x="853440" y="1175531"/>
                  </a:lnTo>
                  <a:lnTo>
                    <a:pt x="865188" y="1179338"/>
                  </a:lnTo>
                  <a:lnTo>
                    <a:pt x="877253" y="1182511"/>
                  </a:lnTo>
                  <a:lnTo>
                    <a:pt x="889318" y="1185366"/>
                  </a:lnTo>
                  <a:lnTo>
                    <a:pt x="901383" y="1188222"/>
                  </a:lnTo>
                  <a:lnTo>
                    <a:pt x="914083" y="1190126"/>
                  </a:lnTo>
                  <a:lnTo>
                    <a:pt x="926465" y="1192347"/>
                  </a:lnTo>
                  <a:lnTo>
                    <a:pt x="939165" y="1194250"/>
                  </a:lnTo>
                  <a:lnTo>
                    <a:pt x="951865" y="1195519"/>
                  </a:lnTo>
                  <a:lnTo>
                    <a:pt x="964565" y="1196788"/>
                  </a:lnTo>
                  <a:lnTo>
                    <a:pt x="977265" y="1197740"/>
                  </a:lnTo>
                  <a:lnTo>
                    <a:pt x="990283" y="1198058"/>
                  </a:lnTo>
                  <a:lnTo>
                    <a:pt x="1003300" y="1198375"/>
                  </a:lnTo>
                  <a:lnTo>
                    <a:pt x="1016317" y="1198058"/>
                  </a:lnTo>
                  <a:lnTo>
                    <a:pt x="1029335" y="1197740"/>
                  </a:lnTo>
                  <a:lnTo>
                    <a:pt x="1042035" y="1196788"/>
                  </a:lnTo>
                  <a:lnTo>
                    <a:pt x="1055053" y="1195519"/>
                  </a:lnTo>
                  <a:lnTo>
                    <a:pt x="1067435" y="1194250"/>
                  </a:lnTo>
                  <a:lnTo>
                    <a:pt x="1079817" y="1192347"/>
                  </a:lnTo>
                  <a:lnTo>
                    <a:pt x="1092517" y="1190126"/>
                  </a:lnTo>
                  <a:lnTo>
                    <a:pt x="1104900" y="1188222"/>
                  </a:lnTo>
                  <a:lnTo>
                    <a:pt x="1116965" y="1185366"/>
                  </a:lnTo>
                  <a:lnTo>
                    <a:pt x="1129347" y="1182511"/>
                  </a:lnTo>
                  <a:lnTo>
                    <a:pt x="1141095" y="1179338"/>
                  </a:lnTo>
                  <a:lnTo>
                    <a:pt x="1153160" y="1175531"/>
                  </a:lnTo>
                  <a:lnTo>
                    <a:pt x="1164907" y="1171723"/>
                  </a:lnTo>
                  <a:lnTo>
                    <a:pt x="1176973" y="1167599"/>
                  </a:lnTo>
                  <a:lnTo>
                    <a:pt x="1188085" y="1163157"/>
                  </a:lnTo>
                  <a:lnTo>
                    <a:pt x="1199515" y="1158715"/>
                  </a:lnTo>
                  <a:lnTo>
                    <a:pt x="1210945" y="1153638"/>
                  </a:lnTo>
                  <a:lnTo>
                    <a:pt x="1222057" y="1148562"/>
                  </a:lnTo>
                  <a:lnTo>
                    <a:pt x="1232853" y="1142850"/>
                  </a:lnTo>
                  <a:lnTo>
                    <a:pt x="1243647" y="1137139"/>
                  </a:lnTo>
                  <a:lnTo>
                    <a:pt x="1254443" y="1131111"/>
                  </a:lnTo>
                  <a:lnTo>
                    <a:pt x="1264920" y="1125083"/>
                  </a:lnTo>
                  <a:lnTo>
                    <a:pt x="1275080" y="1118737"/>
                  </a:lnTo>
                  <a:lnTo>
                    <a:pt x="1285557" y="1112074"/>
                  </a:lnTo>
                  <a:lnTo>
                    <a:pt x="1295400" y="1105094"/>
                  </a:lnTo>
                  <a:lnTo>
                    <a:pt x="1304925" y="1098114"/>
                  </a:lnTo>
                  <a:lnTo>
                    <a:pt x="1314767" y="1090499"/>
                  </a:lnTo>
                  <a:lnTo>
                    <a:pt x="1324293" y="1082884"/>
                  </a:lnTo>
                  <a:lnTo>
                    <a:pt x="1333500" y="1074952"/>
                  </a:lnTo>
                  <a:lnTo>
                    <a:pt x="1342390" y="1067020"/>
                  </a:lnTo>
                  <a:lnTo>
                    <a:pt x="1351280" y="1059088"/>
                  </a:lnTo>
                  <a:lnTo>
                    <a:pt x="1359853" y="1050521"/>
                  </a:lnTo>
                  <a:lnTo>
                    <a:pt x="1368425" y="1041955"/>
                  </a:lnTo>
                  <a:lnTo>
                    <a:pt x="1376680" y="1033071"/>
                  </a:lnTo>
                  <a:lnTo>
                    <a:pt x="1384935" y="1023552"/>
                  </a:lnTo>
                  <a:lnTo>
                    <a:pt x="1392555" y="1014351"/>
                  </a:lnTo>
                  <a:lnTo>
                    <a:pt x="1400175" y="1005150"/>
                  </a:lnTo>
                  <a:lnTo>
                    <a:pt x="1407477" y="995632"/>
                  </a:lnTo>
                  <a:lnTo>
                    <a:pt x="1414780" y="985479"/>
                  </a:lnTo>
                  <a:lnTo>
                    <a:pt x="1421765" y="975643"/>
                  </a:lnTo>
                  <a:lnTo>
                    <a:pt x="1428433" y="965807"/>
                  </a:lnTo>
                  <a:lnTo>
                    <a:pt x="1435100" y="955337"/>
                  </a:lnTo>
                  <a:lnTo>
                    <a:pt x="1441133" y="944549"/>
                  </a:lnTo>
                  <a:lnTo>
                    <a:pt x="1447165" y="934079"/>
                  </a:lnTo>
                  <a:lnTo>
                    <a:pt x="1452880" y="923291"/>
                  </a:lnTo>
                  <a:lnTo>
                    <a:pt x="1458277" y="912186"/>
                  </a:lnTo>
                  <a:lnTo>
                    <a:pt x="1463675" y="901399"/>
                  </a:lnTo>
                  <a:lnTo>
                    <a:pt x="1468437" y="889977"/>
                  </a:lnTo>
                  <a:lnTo>
                    <a:pt x="1473200" y="878554"/>
                  </a:lnTo>
                  <a:lnTo>
                    <a:pt x="1477327" y="867132"/>
                  </a:lnTo>
                  <a:lnTo>
                    <a:pt x="1481455" y="855393"/>
                  </a:lnTo>
                  <a:lnTo>
                    <a:pt x="1485265" y="843653"/>
                  </a:lnTo>
                  <a:lnTo>
                    <a:pt x="1488757" y="831914"/>
                  </a:lnTo>
                  <a:lnTo>
                    <a:pt x="1491933" y="819857"/>
                  </a:lnTo>
                  <a:lnTo>
                    <a:pt x="1495107" y="807800"/>
                  </a:lnTo>
                  <a:lnTo>
                    <a:pt x="1497647" y="795426"/>
                  </a:lnTo>
                  <a:lnTo>
                    <a:pt x="1500187" y="783052"/>
                  </a:lnTo>
                  <a:lnTo>
                    <a:pt x="1502410" y="770678"/>
                  </a:lnTo>
                  <a:lnTo>
                    <a:pt x="1503997" y="758304"/>
                  </a:lnTo>
                  <a:lnTo>
                    <a:pt x="1505585" y="745296"/>
                  </a:lnTo>
                  <a:lnTo>
                    <a:pt x="1506537" y="732605"/>
                  </a:lnTo>
                  <a:lnTo>
                    <a:pt x="1507490" y="719596"/>
                  </a:lnTo>
                  <a:lnTo>
                    <a:pt x="1508125" y="706905"/>
                  </a:lnTo>
                  <a:lnTo>
                    <a:pt x="1508125" y="693896"/>
                  </a:lnTo>
                  <a:lnTo>
                    <a:pt x="1508125" y="680888"/>
                  </a:lnTo>
                  <a:lnTo>
                    <a:pt x="1507490" y="668196"/>
                  </a:lnTo>
                  <a:lnTo>
                    <a:pt x="1506537" y="654870"/>
                  </a:lnTo>
                  <a:lnTo>
                    <a:pt x="1505585" y="642496"/>
                  </a:lnTo>
                  <a:lnTo>
                    <a:pt x="1503997" y="629805"/>
                  </a:lnTo>
                  <a:lnTo>
                    <a:pt x="1502410" y="617114"/>
                  </a:lnTo>
                  <a:lnTo>
                    <a:pt x="1500187" y="604740"/>
                  </a:lnTo>
                  <a:lnTo>
                    <a:pt x="1497647" y="592366"/>
                  </a:lnTo>
                  <a:lnTo>
                    <a:pt x="1495107" y="580309"/>
                  </a:lnTo>
                  <a:lnTo>
                    <a:pt x="1491933" y="568252"/>
                  </a:lnTo>
                  <a:lnTo>
                    <a:pt x="1488757" y="555878"/>
                  </a:lnTo>
                  <a:lnTo>
                    <a:pt x="1485265" y="543822"/>
                  </a:lnTo>
                  <a:lnTo>
                    <a:pt x="1481455" y="532082"/>
                  </a:lnTo>
                  <a:lnTo>
                    <a:pt x="1477327" y="520660"/>
                  </a:lnTo>
                  <a:lnTo>
                    <a:pt x="1473200" y="508921"/>
                  </a:lnTo>
                  <a:lnTo>
                    <a:pt x="1468437" y="497499"/>
                  </a:lnTo>
                  <a:lnTo>
                    <a:pt x="1463675" y="486711"/>
                  </a:lnTo>
                  <a:lnTo>
                    <a:pt x="1458277" y="475289"/>
                  </a:lnTo>
                  <a:lnTo>
                    <a:pt x="1452880" y="464501"/>
                  </a:lnTo>
                  <a:lnTo>
                    <a:pt x="1447165" y="453396"/>
                  </a:lnTo>
                  <a:lnTo>
                    <a:pt x="1441133" y="442926"/>
                  </a:lnTo>
                  <a:lnTo>
                    <a:pt x="1435100" y="432456"/>
                  </a:lnTo>
                  <a:lnTo>
                    <a:pt x="1428433" y="422303"/>
                  </a:lnTo>
                  <a:lnTo>
                    <a:pt x="1421765" y="411832"/>
                  </a:lnTo>
                  <a:lnTo>
                    <a:pt x="1414780" y="401997"/>
                  </a:lnTo>
                  <a:lnTo>
                    <a:pt x="1407477" y="392161"/>
                  </a:lnTo>
                  <a:lnTo>
                    <a:pt x="1400175" y="382642"/>
                  </a:lnTo>
                  <a:lnTo>
                    <a:pt x="1392555" y="373124"/>
                  </a:lnTo>
                  <a:lnTo>
                    <a:pt x="1384935" y="363923"/>
                  </a:lnTo>
                  <a:lnTo>
                    <a:pt x="1376680" y="355039"/>
                  </a:lnTo>
                  <a:lnTo>
                    <a:pt x="1368425" y="346155"/>
                  </a:lnTo>
                  <a:lnTo>
                    <a:pt x="1359853" y="337588"/>
                  </a:lnTo>
                  <a:lnTo>
                    <a:pt x="1351280" y="329022"/>
                  </a:lnTo>
                  <a:lnTo>
                    <a:pt x="1342390" y="320772"/>
                  </a:lnTo>
                  <a:lnTo>
                    <a:pt x="1333500" y="312523"/>
                  </a:lnTo>
                  <a:lnTo>
                    <a:pt x="1324293" y="304591"/>
                  </a:lnTo>
                  <a:lnTo>
                    <a:pt x="1314767" y="297293"/>
                  </a:lnTo>
                  <a:lnTo>
                    <a:pt x="1304925" y="289679"/>
                  </a:lnTo>
                  <a:lnTo>
                    <a:pt x="1295400" y="282698"/>
                  </a:lnTo>
                  <a:lnTo>
                    <a:pt x="1285557" y="275401"/>
                  </a:lnTo>
                  <a:lnTo>
                    <a:pt x="1275080" y="269055"/>
                  </a:lnTo>
                  <a:lnTo>
                    <a:pt x="1264920" y="262392"/>
                  </a:lnTo>
                  <a:lnTo>
                    <a:pt x="1254443" y="256364"/>
                  </a:lnTo>
                  <a:lnTo>
                    <a:pt x="1243647" y="250336"/>
                  </a:lnTo>
                  <a:lnTo>
                    <a:pt x="1232853" y="244625"/>
                  </a:lnTo>
                  <a:lnTo>
                    <a:pt x="1222057" y="239231"/>
                  </a:lnTo>
                  <a:lnTo>
                    <a:pt x="1210945" y="233837"/>
                  </a:lnTo>
                  <a:lnTo>
                    <a:pt x="1199515" y="228760"/>
                  </a:lnTo>
                  <a:lnTo>
                    <a:pt x="1188085" y="224319"/>
                  </a:lnTo>
                  <a:lnTo>
                    <a:pt x="1176973" y="219877"/>
                  </a:lnTo>
                  <a:lnTo>
                    <a:pt x="1164907" y="216069"/>
                  </a:lnTo>
                  <a:lnTo>
                    <a:pt x="1153160" y="212262"/>
                  </a:lnTo>
                  <a:lnTo>
                    <a:pt x="1141095" y="208772"/>
                  </a:lnTo>
                  <a:lnTo>
                    <a:pt x="1129347" y="205282"/>
                  </a:lnTo>
                  <a:lnTo>
                    <a:pt x="1116965" y="202109"/>
                  </a:lnTo>
                  <a:lnTo>
                    <a:pt x="1104900" y="199888"/>
                  </a:lnTo>
                  <a:lnTo>
                    <a:pt x="1092517" y="197349"/>
                  </a:lnTo>
                  <a:lnTo>
                    <a:pt x="1079817" y="195129"/>
                  </a:lnTo>
                  <a:lnTo>
                    <a:pt x="1067435" y="193225"/>
                  </a:lnTo>
                  <a:lnTo>
                    <a:pt x="1055053" y="191956"/>
                  </a:lnTo>
                  <a:lnTo>
                    <a:pt x="1042035" y="190687"/>
                  </a:lnTo>
                  <a:lnTo>
                    <a:pt x="1029335" y="190052"/>
                  </a:lnTo>
                  <a:lnTo>
                    <a:pt x="1016317" y="189417"/>
                  </a:lnTo>
                  <a:lnTo>
                    <a:pt x="1003300" y="189417"/>
                  </a:lnTo>
                  <a:lnTo>
                    <a:pt x="990283" y="189417"/>
                  </a:lnTo>
                  <a:close/>
                  <a:moveTo>
                    <a:pt x="1003300" y="0"/>
                  </a:moveTo>
                  <a:lnTo>
                    <a:pt x="1024573" y="317"/>
                  </a:lnTo>
                  <a:lnTo>
                    <a:pt x="1046163" y="1269"/>
                  </a:lnTo>
                  <a:lnTo>
                    <a:pt x="1067117" y="2221"/>
                  </a:lnTo>
                  <a:lnTo>
                    <a:pt x="1088390" y="3490"/>
                  </a:lnTo>
                  <a:lnTo>
                    <a:pt x="1109345" y="5711"/>
                  </a:lnTo>
                  <a:lnTo>
                    <a:pt x="1130935" y="8249"/>
                  </a:lnTo>
                  <a:lnTo>
                    <a:pt x="1151890" y="11105"/>
                  </a:lnTo>
                  <a:lnTo>
                    <a:pt x="1172845" y="14278"/>
                  </a:lnTo>
                  <a:lnTo>
                    <a:pt x="1193483" y="17768"/>
                  </a:lnTo>
                  <a:lnTo>
                    <a:pt x="1214120" y="21892"/>
                  </a:lnTo>
                  <a:lnTo>
                    <a:pt x="1234757" y="26334"/>
                  </a:lnTo>
                  <a:lnTo>
                    <a:pt x="1255395" y="31411"/>
                  </a:lnTo>
                  <a:lnTo>
                    <a:pt x="1276033" y="36487"/>
                  </a:lnTo>
                  <a:lnTo>
                    <a:pt x="1296353" y="42199"/>
                  </a:lnTo>
                  <a:lnTo>
                    <a:pt x="1316355" y="48227"/>
                  </a:lnTo>
                  <a:lnTo>
                    <a:pt x="1336675" y="54573"/>
                  </a:lnTo>
                  <a:lnTo>
                    <a:pt x="1356677" y="61553"/>
                  </a:lnTo>
                  <a:lnTo>
                    <a:pt x="1376363" y="68850"/>
                  </a:lnTo>
                  <a:lnTo>
                    <a:pt x="1395730" y="76148"/>
                  </a:lnTo>
                  <a:lnTo>
                    <a:pt x="1415415" y="84080"/>
                  </a:lnTo>
                  <a:lnTo>
                    <a:pt x="1434783" y="92329"/>
                  </a:lnTo>
                  <a:lnTo>
                    <a:pt x="1453833" y="101213"/>
                  </a:lnTo>
                  <a:lnTo>
                    <a:pt x="1472883" y="110097"/>
                  </a:lnTo>
                  <a:lnTo>
                    <a:pt x="1491297" y="119298"/>
                  </a:lnTo>
                  <a:lnTo>
                    <a:pt x="1509713" y="128817"/>
                  </a:lnTo>
                  <a:lnTo>
                    <a:pt x="1528445" y="138970"/>
                  </a:lnTo>
                  <a:lnTo>
                    <a:pt x="1546543" y="149440"/>
                  </a:lnTo>
                  <a:lnTo>
                    <a:pt x="1564323" y="160228"/>
                  </a:lnTo>
                  <a:lnTo>
                    <a:pt x="1582103" y="171015"/>
                  </a:lnTo>
                  <a:lnTo>
                    <a:pt x="1599565" y="182437"/>
                  </a:lnTo>
                  <a:lnTo>
                    <a:pt x="1616710" y="194177"/>
                  </a:lnTo>
                  <a:lnTo>
                    <a:pt x="1633855" y="205916"/>
                  </a:lnTo>
                  <a:lnTo>
                    <a:pt x="1650683" y="218290"/>
                  </a:lnTo>
                  <a:lnTo>
                    <a:pt x="1666875" y="230664"/>
                  </a:lnTo>
                  <a:lnTo>
                    <a:pt x="1683067" y="243355"/>
                  </a:lnTo>
                  <a:lnTo>
                    <a:pt x="1698943" y="256681"/>
                  </a:lnTo>
                  <a:lnTo>
                    <a:pt x="1714500" y="270324"/>
                  </a:lnTo>
                  <a:lnTo>
                    <a:pt x="1730057" y="283650"/>
                  </a:lnTo>
                  <a:lnTo>
                    <a:pt x="1745297" y="297611"/>
                  </a:lnTo>
                  <a:lnTo>
                    <a:pt x="1759903" y="311888"/>
                  </a:lnTo>
                  <a:lnTo>
                    <a:pt x="1774507" y="326483"/>
                  </a:lnTo>
                  <a:lnTo>
                    <a:pt x="1788477" y="341396"/>
                  </a:lnTo>
                  <a:lnTo>
                    <a:pt x="1802130" y="356308"/>
                  </a:lnTo>
                  <a:lnTo>
                    <a:pt x="1815783" y="371537"/>
                  </a:lnTo>
                  <a:lnTo>
                    <a:pt x="1829117" y="387402"/>
                  </a:lnTo>
                  <a:lnTo>
                    <a:pt x="1841817" y="402948"/>
                  </a:lnTo>
                  <a:lnTo>
                    <a:pt x="1854200" y="419130"/>
                  </a:lnTo>
                  <a:lnTo>
                    <a:pt x="1866265" y="435311"/>
                  </a:lnTo>
                  <a:lnTo>
                    <a:pt x="1878013" y="451810"/>
                  </a:lnTo>
                  <a:lnTo>
                    <a:pt x="1889443" y="468309"/>
                  </a:lnTo>
                  <a:lnTo>
                    <a:pt x="1900555" y="485442"/>
                  </a:lnTo>
                  <a:lnTo>
                    <a:pt x="1911350" y="502575"/>
                  </a:lnTo>
                  <a:lnTo>
                    <a:pt x="1921510" y="520026"/>
                  </a:lnTo>
                  <a:lnTo>
                    <a:pt x="1931670" y="537793"/>
                  </a:lnTo>
                  <a:lnTo>
                    <a:pt x="1940877" y="555561"/>
                  </a:lnTo>
                  <a:lnTo>
                    <a:pt x="1950085" y="573329"/>
                  </a:lnTo>
                  <a:lnTo>
                    <a:pt x="1958657" y="592049"/>
                  </a:lnTo>
                  <a:lnTo>
                    <a:pt x="1966913" y="610134"/>
                  </a:lnTo>
                  <a:lnTo>
                    <a:pt x="1974533" y="628536"/>
                  </a:lnTo>
                  <a:lnTo>
                    <a:pt x="1981835" y="647573"/>
                  </a:lnTo>
                  <a:lnTo>
                    <a:pt x="1988820" y="666610"/>
                  </a:lnTo>
                  <a:lnTo>
                    <a:pt x="1995170" y="685647"/>
                  </a:lnTo>
                  <a:lnTo>
                    <a:pt x="2000885" y="704684"/>
                  </a:lnTo>
                  <a:lnTo>
                    <a:pt x="2006600" y="724355"/>
                  </a:lnTo>
                  <a:lnTo>
                    <a:pt x="2000885" y="742123"/>
                  </a:lnTo>
                  <a:lnTo>
                    <a:pt x="1995170" y="759891"/>
                  </a:lnTo>
                  <a:lnTo>
                    <a:pt x="1988820" y="777341"/>
                  </a:lnTo>
                  <a:lnTo>
                    <a:pt x="1981835" y="794792"/>
                  </a:lnTo>
                  <a:lnTo>
                    <a:pt x="1974533" y="811925"/>
                  </a:lnTo>
                  <a:lnTo>
                    <a:pt x="1966913" y="829058"/>
                  </a:lnTo>
                  <a:lnTo>
                    <a:pt x="1958657" y="845874"/>
                  </a:lnTo>
                  <a:lnTo>
                    <a:pt x="1950085" y="862373"/>
                  </a:lnTo>
                  <a:lnTo>
                    <a:pt x="1940877" y="879189"/>
                  </a:lnTo>
                  <a:lnTo>
                    <a:pt x="1931670" y="895053"/>
                  </a:lnTo>
                  <a:lnTo>
                    <a:pt x="1921510" y="911552"/>
                  </a:lnTo>
                  <a:lnTo>
                    <a:pt x="1911350" y="927099"/>
                  </a:lnTo>
                  <a:lnTo>
                    <a:pt x="1900555" y="943280"/>
                  </a:lnTo>
                  <a:lnTo>
                    <a:pt x="1889443" y="958510"/>
                  </a:lnTo>
                  <a:lnTo>
                    <a:pt x="1878013" y="973739"/>
                  </a:lnTo>
                  <a:lnTo>
                    <a:pt x="1866265" y="989286"/>
                  </a:lnTo>
                  <a:lnTo>
                    <a:pt x="1854200" y="1004198"/>
                  </a:lnTo>
                  <a:lnTo>
                    <a:pt x="1841817" y="1018793"/>
                  </a:lnTo>
                  <a:lnTo>
                    <a:pt x="1829117" y="1033388"/>
                  </a:lnTo>
                  <a:lnTo>
                    <a:pt x="1815783" y="1047666"/>
                  </a:lnTo>
                  <a:lnTo>
                    <a:pt x="1802130" y="1061309"/>
                  </a:lnTo>
                  <a:lnTo>
                    <a:pt x="1788477" y="1075269"/>
                  </a:lnTo>
                  <a:lnTo>
                    <a:pt x="1774507" y="1088913"/>
                  </a:lnTo>
                  <a:lnTo>
                    <a:pt x="1759903" y="1101921"/>
                  </a:lnTo>
                  <a:lnTo>
                    <a:pt x="1745297" y="1115247"/>
                  </a:lnTo>
                  <a:lnTo>
                    <a:pt x="1730057" y="1127938"/>
                  </a:lnTo>
                  <a:lnTo>
                    <a:pt x="1714500" y="1140312"/>
                  </a:lnTo>
                  <a:lnTo>
                    <a:pt x="1698943" y="1152686"/>
                  </a:lnTo>
                  <a:lnTo>
                    <a:pt x="1683067" y="1164743"/>
                  </a:lnTo>
                  <a:lnTo>
                    <a:pt x="1666875" y="1176482"/>
                  </a:lnTo>
                  <a:lnTo>
                    <a:pt x="1650683" y="1187905"/>
                  </a:lnTo>
                  <a:lnTo>
                    <a:pt x="1633855" y="1199009"/>
                  </a:lnTo>
                  <a:lnTo>
                    <a:pt x="1616710" y="1210114"/>
                  </a:lnTo>
                  <a:lnTo>
                    <a:pt x="1599565" y="1220902"/>
                  </a:lnTo>
                  <a:lnTo>
                    <a:pt x="1582103" y="1231055"/>
                  </a:lnTo>
                  <a:lnTo>
                    <a:pt x="1564323" y="1241208"/>
                  </a:lnTo>
                  <a:lnTo>
                    <a:pt x="1546543" y="1250726"/>
                  </a:lnTo>
                  <a:lnTo>
                    <a:pt x="1528445" y="1260245"/>
                  </a:lnTo>
                  <a:lnTo>
                    <a:pt x="1509713" y="1269763"/>
                  </a:lnTo>
                  <a:lnTo>
                    <a:pt x="1491297" y="1278647"/>
                  </a:lnTo>
                  <a:lnTo>
                    <a:pt x="1472883" y="1287214"/>
                  </a:lnTo>
                  <a:lnTo>
                    <a:pt x="1453833" y="1295146"/>
                  </a:lnTo>
                  <a:lnTo>
                    <a:pt x="1434783" y="1303078"/>
                  </a:lnTo>
                  <a:lnTo>
                    <a:pt x="1415415" y="1310693"/>
                  </a:lnTo>
                  <a:lnTo>
                    <a:pt x="1395730" y="1317990"/>
                  </a:lnTo>
                  <a:lnTo>
                    <a:pt x="1376363" y="1324653"/>
                  </a:lnTo>
                  <a:lnTo>
                    <a:pt x="1356677" y="1331316"/>
                  </a:lnTo>
                  <a:lnTo>
                    <a:pt x="1336675" y="1337662"/>
                  </a:lnTo>
                  <a:lnTo>
                    <a:pt x="1316355" y="1343373"/>
                  </a:lnTo>
                  <a:lnTo>
                    <a:pt x="1296353" y="1349084"/>
                  </a:lnTo>
                  <a:lnTo>
                    <a:pt x="1276033" y="1354478"/>
                  </a:lnTo>
                  <a:lnTo>
                    <a:pt x="1255395" y="1358920"/>
                  </a:lnTo>
                  <a:lnTo>
                    <a:pt x="1234757" y="1363679"/>
                  </a:lnTo>
                  <a:lnTo>
                    <a:pt x="1214120" y="1367486"/>
                  </a:lnTo>
                  <a:lnTo>
                    <a:pt x="1193483" y="1371294"/>
                  </a:lnTo>
                  <a:lnTo>
                    <a:pt x="1172845" y="1374784"/>
                  </a:lnTo>
                  <a:lnTo>
                    <a:pt x="1151890" y="1377639"/>
                  </a:lnTo>
                  <a:lnTo>
                    <a:pt x="1130935" y="1380178"/>
                  </a:lnTo>
                  <a:lnTo>
                    <a:pt x="1109345" y="1382399"/>
                  </a:lnTo>
                  <a:lnTo>
                    <a:pt x="1088390" y="1384302"/>
                  </a:lnTo>
                  <a:lnTo>
                    <a:pt x="1067117" y="1385571"/>
                  </a:lnTo>
                  <a:lnTo>
                    <a:pt x="1046163" y="1386840"/>
                  </a:lnTo>
                  <a:lnTo>
                    <a:pt x="1024573" y="1387475"/>
                  </a:lnTo>
                  <a:lnTo>
                    <a:pt x="1003300" y="1387475"/>
                  </a:lnTo>
                  <a:lnTo>
                    <a:pt x="981393" y="1387475"/>
                  </a:lnTo>
                  <a:lnTo>
                    <a:pt x="959485" y="1386840"/>
                  </a:lnTo>
                  <a:lnTo>
                    <a:pt x="937895" y="1385571"/>
                  </a:lnTo>
                  <a:lnTo>
                    <a:pt x="916305" y="1384302"/>
                  </a:lnTo>
                  <a:lnTo>
                    <a:pt x="895033" y="1382399"/>
                  </a:lnTo>
                  <a:lnTo>
                    <a:pt x="873760" y="1380178"/>
                  </a:lnTo>
                  <a:lnTo>
                    <a:pt x="852805" y="1377639"/>
                  </a:lnTo>
                  <a:lnTo>
                    <a:pt x="831533" y="1374784"/>
                  </a:lnTo>
                  <a:lnTo>
                    <a:pt x="810578" y="1371294"/>
                  </a:lnTo>
                  <a:lnTo>
                    <a:pt x="789940" y="1367486"/>
                  </a:lnTo>
                  <a:lnTo>
                    <a:pt x="769303" y="1363679"/>
                  </a:lnTo>
                  <a:lnTo>
                    <a:pt x="748983" y="1358920"/>
                  </a:lnTo>
                  <a:lnTo>
                    <a:pt x="728980" y="1354478"/>
                  </a:lnTo>
                  <a:lnTo>
                    <a:pt x="708660" y="1349084"/>
                  </a:lnTo>
                  <a:lnTo>
                    <a:pt x="689293" y="1343373"/>
                  </a:lnTo>
                  <a:lnTo>
                    <a:pt x="669290" y="1337662"/>
                  </a:lnTo>
                  <a:lnTo>
                    <a:pt x="649605" y="1331316"/>
                  </a:lnTo>
                  <a:lnTo>
                    <a:pt x="630555" y="1324653"/>
                  </a:lnTo>
                  <a:lnTo>
                    <a:pt x="611187" y="1317990"/>
                  </a:lnTo>
                  <a:lnTo>
                    <a:pt x="592455" y="1310693"/>
                  </a:lnTo>
                  <a:lnTo>
                    <a:pt x="573722" y="1303078"/>
                  </a:lnTo>
                  <a:lnTo>
                    <a:pt x="554990" y="1295146"/>
                  </a:lnTo>
                  <a:lnTo>
                    <a:pt x="536892" y="1287214"/>
                  </a:lnTo>
                  <a:lnTo>
                    <a:pt x="518477" y="1278647"/>
                  </a:lnTo>
                  <a:lnTo>
                    <a:pt x="500380" y="1269763"/>
                  </a:lnTo>
                  <a:lnTo>
                    <a:pt x="482917" y="1260245"/>
                  </a:lnTo>
                  <a:lnTo>
                    <a:pt x="465137" y="1250726"/>
                  </a:lnTo>
                  <a:lnTo>
                    <a:pt x="447992" y="1241208"/>
                  </a:lnTo>
                  <a:lnTo>
                    <a:pt x="430847" y="1231055"/>
                  </a:lnTo>
                  <a:lnTo>
                    <a:pt x="414020" y="1220902"/>
                  </a:lnTo>
                  <a:lnTo>
                    <a:pt x="397510" y="1210114"/>
                  </a:lnTo>
                  <a:lnTo>
                    <a:pt x="381000" y="1199009"/>
                  </a:lnTo>
                  <a:lnTo>
                    <a:pt x="364807" y="1187905"/>
                  </a:lnTo>
                  <a:lnTo>
                    <a:pt x="348615" y="1176482"/>
                  </a:lnTo>
                  <a:lnTo>
                    <a:pt x="333057" y="1164743"/>
                  </a:lnTo>
                  <a:lnTo>
                    <a:pt x="317817" y="1152686"/>
                  </a:lnTo>
                  <a:lnTo>
                    <a:pt x="302260" y="1140312"/>
                  </a:lnTo>
                  <a:lnTo>
                    <a:pt x="287337" y="1127938"/>
                  </a:lnTo>
                  <a:lnTo>
                    <a:pt x="272732" y="1115247"/>
                  </a:lnTo>
                  <a:lnTo>
                    <a:pt x="258445" y="1101921"/>
                  </a:lnTo>
                  <a:lnTo>
                    <a:pt x="244475" y="1088913"/>
                  </a:lnTo>
                  <a:lnTo>
                    <a:pt x="230505" y="1075269"/>
                  </a:lnTo>
                  <a:lnTo>
                    <a:pt x="216852" y="1061309"/>
                  </a:lnTo>
                  <a:lnTo>
                    <a:pt x="203517" y="1047666"/>
                  </a:lnTo>
                  <a:lnTo>
                    <a:pt x="190182" y="1033388"/>
                  </a:lnTo>
                  <a:lnTo>
                    <a:pt x="177800" y="1018793"/>
                  </a:lnTo>
                  <a:lnTo>
                    <a:pt x="164782" y="1004198"/>
                  </a:lnTo>
                  <a:lnTo>
                    <a:pt x="152717" y="989286"/>
                  </a:lnTo>
                  <a:lnTo>
                    <a:pt x="140970" y="973739"/>
                  </a:lnTo>
                  <a:lnTo>
                    <a:pt x="129222" y="958510"/>
                  </a:lnTo>
                  <a:lnTo>
                    <a:pt x="117792" y="943280"/>
                  </a:lnTo>
                  <a:lnTo>
                    <a:pt x="106997" y="927099"/>
                  </a:lnTo>
                  <a:lnTo>
                    <a:pt x="96202" y="911552"/>
                  </a:lnTo>
                  <a:lnTo>
                    <a:pt x="85725" y="895053"/>
                  </a:lnTo>
                  <a:lnTo>
                    <a:pt x="75882" y="879189"/>
                  </a:lnTo>
                  <a:lnTo>
                    <a:pt x="66040" y="862373"/>
                  </a:lnTo>
                  <a:lnTo>
                    <a:pt x="56515" y="845874"/>
                  </a:lnTo>
                  <a:lnTo>
                    <a:pt x="47307" y="829058"/>
                  </a:lnTo>
                  <a:lnTo>
                    <a:pt x="38735" y="811925"/>
                  </a:lnTo>
                  <a:lnTo>
                    <a:pt x="30162" y="794792"/>
                  </a:lnTo>
                  <a:lnTo>
                    <a:pt x="22225" y="777341"/>
                  </a:lnTo>
                  <a:lnTo>
                    <a:pt x="14287" y="759891"/>
                  </a:lnTo>
                  <a:lnTo>
                    <a:pt x="6667" y="742123"/>
                  </a:lnTo>
                  <a:lnTo>
                    <a:pt x="0" y="724355"/>
                  </a:lnTo>
                  <a:lnTo>
                    <a:pt x="6667" y="704684"/>
                  </a:lnTo>
                  <a:lnTo>
                    <a:pt x="14287" y="685647"/>
                  </a:lnTo>
                  <a:lnTo>
                    <a:pt x="22225" y="666610"/>
                  </a:lnTo>
                  <a:lnTo>
                    <a:pt x="30162" y="647573"/>
                  </a:lnTo>
                  <a:lnTo>
                    <a:pt x="38735" y="628536"/>
                  </a:lnTo>
                  <a:lnTo>
                    <a:pt x="47307" y="610134"/>
                  </a:lnTo>
                  <a:lnTo>
                    <a:pt x="56515" y="592049"/>
                  </a:lnTo>
                  <a:lnTo>
                    <a:pt x="66040" y="573329"/>
                  </a:lnTo>
                  <a:lnTo>
                    <a:pt x="75882" y="555561"/>
                  </a:lnTo>
                  <a:lnTo>
                    <a:pt x="85725" y="537793"/>
                  </a:lnTo>
                  <a:lnTo>
                    <a:pt x="96202" y="520026"/>
                  </a:lnTo>
                  <a:lnTo>
                    <a:pt x="106997" y="502575"/>
                  </a:lnTo>
                  <a:lnTo>
                    <a:pt x="117792" y="485442"/>
                  </a:lnTo>
                  <a:lnTo>
                    <a:pt x="129222" y="468309"/>
                  </a:lnTo>
                  <a:lnTo>
                    <a:pt x="140970" y="451810"/>
                  </a:lnTo>
                  <a:lnTo>
                    <a:pt x="152717" y="435311"/>
                  </a:lnTo>
                  <a:lnTo>
                    <a:pt x="164782" y="419130"/>
                  </a:lnTo>
                  <a:lnTo>
                    <a:pt x="177800" y="402948"/>
                  </a:lnTo>
                  <a:lnTo>
                    <a:pt x="190182" y="387402"/>
                  </a:lnTo>
                  <a:lnTo>
                    <a:pt x="203517" y="371537"/>
                  </a:lnTo>
                  <a:lnTo>
                    <a:pt x="216852" y="356308"/>
                  </a:lnTo>
                  <a:lnTo>
                    <a:pt x="230505" y="341396"/>
                  </a:lnTo>
                  <a:lnTo>
                    <a:pt x="244475" y="326483"/>
                  </a:lnTo>
                  <a:lnTo>
                    <a:pt x="258445" y="311888"/>
                  </a:lnTo>
                  <a:lnTo>
                    <a:pt x="272732" y="297611"/>
                  </a:lnTo>
                  <a:lnTo>
                    <a:pt x="287337" y="283650"/>
                  </a:lnTo>
                  <a:lnTo>
                    <a:pt x="302260" y="270324"/>
                  </a:lnTo>
                  <a:lnTo>
                    <a:pt x="317817" y="256681"/>
                  </a:lnTo>
                  <a:lnTo>
                    <a:pt x="333057" y="243355"/>
                  </a:lnTo>
                  <a:lnTo>
                    <a:pt x="348615" y="230664"/>
                  </a:lnTo>
                  <a:lnTo>
                    <a:pt x="364807" y="218290"/>
                  </a:lnTo>
                  <a:lnTo>
                    <a:pt x="381000" y="205916"/>
                  </a:lnTo>
                  <a:lnTo>
                    <a:pt x="397510" y="194177"/>
                  </a:lnTo>
                  <a:lnTo>
                    <a:pt x="414020" y="182437"/>
                  </a:lnTo>
                  <a:lnTo>
                    <a:pt x="430847" y="171015"/>
                  </a:lnTo>
                  <a:lnTo>
                    <a:pt x="447992" y="160228"/>
                  </a:lnTo>
                  <a:lnTo>
                    <a:pt x="465137" y="149440"/>
                  </a:lnTo>
                  <a:lnTo>
                    <a:pt x="482917" y="138970"/>
                  </a:lnTo>
                  <a:lnTo>
                    <a:pt x="500380" y="128817"/>
                  </a:lnTo>
                  <a:lnTo>
                    <a:pt x="518477" y="119298"/>
                  </a:lnTo>
                  <a:lnTo>
                    <a:pt x="536892" y="110097"/>
                  </a:lnTo>
                  <a:lnTo>
                    <a:pt x="554990" y="101213"/>
                  </a:lnTo>
                  <a:lnTo>
                    <a:pt x="573722" y="92329"/>
                  </a:lnTo>
                  <a:lnTo>
                    <a:pt x="592455" y="84080"/>
                  </a:lnTo>
                  <a:lnTo>
                    <a:pt x="611187" y="76148"/>
                  </a:lnTo>
                  <a:lnTo>
                    <a:pt x="630555" y="68850"/>
                  </a:lnTo>
                  <a:lnTo>
                    <a:pt x="649605" y="61553"/>
                  </a:lnTo>
                  <a:lnTo>
                    <a:pt x="669290" y="54573"/>
                  </a:lnTo>
                  <a:lnTo>
                    <a:pt x="689293" y="48227"/>
                  </a:lnTo>
                  <a:lnTo>
                    <a:pt x="708660" y="42199"/>
                  </a:lnTo>
                  <a:lnTo>
                    <a:pt x="728980" y="36487"/>
                  </a:lnTo>
                  <a:lnTo>
                    <a:pt x="748983" y="31411"/>
                  </a:lnTo>
                  <a:lnTo>
                    <a:pt x="769303" y="26334"/>
                  </a:lnTo>
                  <a:lnTo>
                    <a:pt x="789940" y="21892"/>
                  </a:lnTo>
                  <a:lnTo>
                    <a:pt x="810578" y="17768"/>
                  </a:lnTo>
                  <a:lnTo>
                    <a:pt x="831533" y="14278"/>
                  </a:lnTo>
                  <a:lnTo>
                    <a:pt x="852805" y="11105"/>
                  </a:lnTo>
                  <a:lnTo>
                    <a:pt x="873760" y="8249"/>
                  </a:lnTo>
                  <a:lnTo>
                    <a:pt x="895033" y="5711"/>
                  </a:lnTo>
                  <a:lnTo>
                    <a:pt x="916305" y="3490"/>
                  </a:lnTo>
                  <a:lnTo>
                    <a:pt x="937895" y="2221"/>
                  </a:lnTo>
                  <a:lnTo>
                    <a:pt x="959485" y="1269"/>
                  </a:lnTo>
                  <a:lnTo>
                    <a:pt x="981393" y="317"/>
                  </a:lnTo>
                  <a:lnTo>
                    <a:pt x="1003300" y="0"/>
                  </a:lnTo>
                  <a:close/>
                </a:path>
              </a:pathLst>
            </a:custGeom>
            <a:solidFill>
              <a:srgbClr val="FAAF3B"/>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5" name="椭圆 4"/>
            <p:cNvSpPr/>
            <p:nvPr/>
          </p:nvSpPr>
          <p:spPr>
            <a:xfrm>
              <a:off x="13675582" y="2465383"/>
              <a:ext cx="914400" cy="914400"/>
            </a:xfrm>
            <a:prstGeom prst="ellipse">
              <a:avLst/>
            </a:prstGeom>
            <a:noFill/>
            <a:ln>
              <a:solidFill>
                <a:srgbClr val="FAAF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6" name="矩形 5"/>
          <p:cNvSpPr/>
          <p:nvPr/>
        </p:nvSpPr>
        <p:spPr>
          <a:xfrm>
            <a:off x="4346597" y="824593"/>
            <a:ext cx="450806" cy="450806"/>
          </a:xfrm>
          <a:prstGeom prst="rect">
            <a:avLst/>
          </a:prstGeom>
          <a:solidFill>
            <a:srgbClr val="FAA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smtClean="0">
                <a:latin typeface="微软雅黑" panose="020B0503020204020204" pitchFamily="34" charset="-122"/>
                <a:ea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10839" y="397734"/>
            <a:ext cx="4898099" cy="5940088"/>
          </a:xfrm>
          <a:prstGeom prst="rect">
            <a:avLst/>
          </a:prstGeom>
        </p:spPr>
        <p:txBody>
          <a:bodyPr wrap="square">
            <a:spAutoFit/>
          </a:bodyPr>
          <a:lstStyle/>
          <a:p>
            <a:pPr marL="214630" indent="-214630">
              <a:buFont typeface="Arial" panose="020B0604020202020204" pitchFamily="34" charset="0"/>
              <a:buChar char="•"/>
            </a:pPr>
            <a:r>
              <a:rPr lang="en-US" altLang="zh-CN" sz="2000" dirty="0"/>
              <a:t>Machine learning is a “Field of study that gives computers the ability to learn </a:t>
            </a:r>
            <a:r>
              <a:rPr lang="en-US" altLang="zh-CN" sz="2000" dirty="0">
                <a:solidFill>
                  <a:srgbClr val="FF0000"/>
                </a:solidFill>
              </a:rPr>
              <a:t>without being explicitly programmed</a:t>
            </a:r>
            <a:r>
              <a:rPr lang="en-US" altLang="zh-CN" sz="2000" dirty="0"/>
              <a:t>” --1959, Arthur Samuel </a:t>
            </a:r>
            <a:endParaRPr lang="en-US" altLang="zh-CN" sz="2000" dirty="0"/>
          </a:p>
          <a:p>
            <a:pPr marL="214630" indent="-214630">
              <a:buFont typeface="Arial" panose="020B0604020202020204" pitchFamily="34" charset="0"/>
              <a:buChar char="•"/>
            </a:pPr>
            <a:endParaRPr lang="en-US" altLang="zh-CN" sz="2000" dirty="0"/>
          </a:p>
          <a:p>
            <a:pPr marL="214630" indent="-214630">
              <a:buFont typeface="Arial" panose="020B0604020202020204" pitchFamily="34" charset="0"/>
              <a:buChar char="•"/>
            </a:pPr>
            <a:r>
              <a:rPr lang="en-US" altLang="zh-CN" sz="2000" dirty="0"/>
              <a:t>A computer program is said to learn from experience E with respect to some class of tasks T and performance measure P if its performance at tasks in T, as measured by P, </a:t>
            </a:r>
            <a:r>
              <a:rPr lang="en-US" altLang="zh-CN" sz="2000" dirty="0">
                <a:solidFill>
                  <a:srgbClr val="FF0000"/>
                </a:solidFill>
              </a:rPr>
              <a:t>improves with experience E</a:t>
            </a:r>
            <a:r>
              <a:rPr lang="en-US" altLang="zh-CN" sz="2000" dirty="0"/>
              <a:t>. -Tom M. Mitchell </a:t>
            </a:r>
            <a:endParaRPr lang="en-US" altLang="zh-CN" sz="2000" dirty="0"/>
          </a:p>
          <a:p>
            <a:pPr marL="214630" indent="-214630">
              <a:buFont typeface="Arial" panose="020B0604020202020204" pitchFamily="34" charset="0"/>
              <a:buChar char="•"/>
            </a:pPr>
            <a:endParaRPr lang="en-US" altLang="zh-CN" sz="2000" dirty="0"/>
          </a:p>
          <a:p>
            <a:pPr marL="214630" indent="-214630">
              <a:buFont typeface="Arial" panose="020B0604020202020204" pitchFamily="34" charset="0"/>
              <a:buChar char="•"/>
            </a:pPr>
            <a:r>
              <a:rPr lang="zh-CN" altLang="en-US" sz="2000" dirty="0"/>
              <a:t>机器学习是一种将</a:t>
            </a:r>
            <a:r>
              <a:rPr lang="zh-CN" altLang="en-US" sz="2000" b="1" dirty="0"/>
              <a:t>先验知识</a:t>
            </a:r>
            <a:r>
              <a:rPr lang="zh-CN" altLang="en-US" sz="2000" dirty="0"/>
              <a:t>和</a:t>
            </a:r>
            <a:r>
              <a:rPr lang="zh-CN" altLang="en-US" sz="2000" b="1" dirty="0"/>
              <a:t>经验数据</a:t>
            </a:r>
            <a:r>
              <a:rPr lang="zh-CN" altLang="en-US" sz="2000" dirty="0"/>
              <a:t>结合在一起的计算框架，基于这一框架，机器可以基于先验知识设计合理的学习结构，并依某种学习方法，利用经验数据对该学习结构进行合理修正，使之可以有效完成当前任务，并具有合理的可扩展性。</a:t>
            </a:r>
            <a:endParaRPr lang="en-US" altLang="zh-CN" sz="2000" dirty="0"/>
          </a:p>
        </p:txBody>
      </p:sp>
      <p:pic>
        <p:nvPicPr>
          <p:cNvPr id="6" name="图片 5"/>
          <p:cNvPicPr>
            <a:picLocks noChangeAspect="1"/>
          </p:cNvPicPr>
          <p:nvPr/>
        </p:nvPicPr>
        <p:blipFill>
          <a:blip r:embed="rId1"/>
          <a:stretch>
            <a:fillRect/>
          </a:stretch>
        </p:blipFill>
        <p:spPr>
          <a:xfrm>
            <a:off x="5656864" y="3682346"/>
            <a:ext cx="1401035" cy="786813"/>
          </a:xfrm>
          <a:prstGeom prst="rect">
            <a:avLst/>
          </a:prstGeom>
        </p:spPr>
      </p:pic>
      <p:pic>
        <p:nvPicPr>
          <p:cNvPr id="7" name="Picture 8" descr="http://nikhilbuduma.com/img/rnn_ex.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46354" y="4570362"/>
            <a:ext cx="1249487" cy="739045"/>
          </a:xfrm>
          <a:prstGeom prst="rect">
            <a:avLst/>
          </a:prstGeom>
          <a:noFill/>
          <a:extLst>
            <a:ext uri="{909E8E84-426E-40DD-AFC4-6F175D3DCCD1}">
              <a14:hiddenFill xmlns:a14="http://schemas.microsoft.com/office/drawing/2010/main">
                <a:solidFill>
                  <a:srgbClr val="FFFFFF"/>
                </a:solidFill>
              </a14:hiddenFill>
            </a:ext>
          </a:extLst>
        </p:spPr>
      </p:pic>
      <p:sp>
        <p:nvSpPr>
          <p:cNvPr id="8" name="右箭头 7"/>
          <p:cNvSpPr/>
          <p:nvPr/>
        </p:nvSpPr>
        <p:spPr>
          <a:xfrm>
            <a:off x="5134754" y="4858981"/>
            <a:ext cx="480060" cy="209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右箭头 8"/>
          <p:cNvSpPr/>
          <p:nvPr/>
        </p:nvSpPr>
        <p:spPr>
          <a:xfrm>
            <a:off x="7178771" y="4858981"/>
            <a:ext cx="480060" cy="209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0" name="曲线连接符 9"/>
          <p:cNvCxnSpPr/>
          <p:nvPr/>
        </p:nvCxnSpPr>
        <p:spPr>
          <a:xfrm rot="10800000" flipV="1">
            <a:off x="7178770" y="4441571"/>
            <a:ext cx="614219" cy="30876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36103" y="4199197"/>
            <a:ext cx="1152470"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Learning structure</a:t>
            </a:r>
            <a:endParaRPr lang="en-US" dirty="0"/>
          </a:p>
        </p:txBody>
      </p:sp>
      <p:pic>
        <p:nvPicPr>
          <p:cNvPr id="3074" name="Picture 2" descr="“Arthur Samuel”的图片搜索结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3243" y="1078546"/>
            <a:ext cx="1218392" cy="1692212"/>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7293264" y="2998446"/>
            <a:ext cx="1595309" cy="369332"/>
          </a:xfrm>
          <a:prstGeom prst="rect">
            <a:avLst/>
          </a:prstGeom>
        </p:spPr>
        <p:txBody>
          <a:bodyPr wrap="none">
            <a:spAutoFit/>
          </a:bodyPr>
          <a:lstStyle/>
          <a:p>
            <a:r>
              <a:rPr lang="en-US" altLang="zh-CN" dirty="0">
                <a:hlinkClick r:id="rId4" tooltip="Arthur Samuel"/>
              </a:rPr>
              <a:t>Arthur Samuel</a:t>
            </a:r>
            <a:r>
              <a:rPr lang="en-US" altLang="zh-CN" dirty="0"/>
              <a:t> </a:t>
            </a:r>
            <a:endParaRPr lang="zh-CN" altLang="en-US" dirty="0"/>
          </a:p>
        </p:txBody>
      </p:sp>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3758" y="1078547"/>
            <a:ext cx="1280717" cy="16922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5291868" y="2998446"/>
            <a:ext cx="1761123" cy="369332"/>
          </a:xfrm>
          <a:prstGeom prst="rect">
            <a:avLst/>
          </a:prstGeom>
        </p:spPr>
        <p:txBody>
          <a:bodyPr wrap="none">
            <a:spAutoFit/>
          </a:bodyPr>
          <a:lstStyle/>
          <a:p>
            <a:r>
              <a:rPr lang="en-US" altLang="zh-CN" dirty="0">
                <a:hlinkClick r:id="rId6" tooltip="Tom M. Mitchell"/>
              </a:rPr>
              <a:t>Tom M. Mitchell</a:t>
            </a:r>
            <a:r>
              <a:rPr lang="en-US" altLang="zh-CN" dirty="0"/>
              <a:t> </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1285" y="769485"/>
            <a:ext cx="8774349" cy="3647152"/>
          </a:xfrm>
          <a:prstGeom prst="rect">
            <a:avLst/>
          </a:prstGeom>
          <a:noFill/>
          <a:effectLst>
            <a:glow rad="127000">
              <a:schemeClr val="bg1"/>
            </a:glow>
          </a:effectLst>
        </p:spPr>
        <p:txBody>
          <a:bodyPr wrap="square" rtlCol="0">
            <a:spAutoFit/>
          </a:bodyPr>
          <a:lstStyle/>
          <a:p>
            <a:pPr marL="806450" lvl="2" defTabSz="914400" eaLnBrk="0" fontAlgn="base" hangingPunct="0">
              <a:spcBef>
                <a:spcPct val="20000"/>
              </a:spcBef>
              <a:spcAft>
                <a:spcPct val="0"/>
              </a:spcAft>
              <a:buClr>
                <a:srgbClr val="00B050"/>
              </a:buClr>
              <a:defRPr/>
            </a:pPr>
            <a:r>
              <a:rPr kumimoji="1" lang="zh-CN" altLang="en-US" sz="28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在维基百科上，对机器学习提出以下几种定义：</a:t>
            </a:r>
            <a:endParaRPr kumimoji="1" lang="en-US" altLang="zh-CN" sz="28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endParaRPr>
          </a:p>
          <a:p>
            <a:pPr marL="1263650" lvl="2" indent="-457200" defTabSz="914400" eaLnBrk="0" fontAlgn="base" hangingPunct="0">
              <a:spcBef>
                <a:spcPts val="1415"/>
              </a:spcBef>
              <a:buClr>
                <a:srgbClr val="C00000"/>
              </a:buClr>
              <a:buFont typeface="Wingdings" panose="05000000000000000000" pitchFamily="2" charset="2"/>
              <a:buChar char="n"/>
              <a:defRPr/>
            </a:pPr>
            <a:r>
              <a:rPr kumimoji="1" lang="en-US" altLang="zh-CN"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en-US"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机器学习是一门人工智能的科学，该领域的主要研究对象是人工智能，特别是如何在</a:t>
            </a:r>
            <a:r>
              <a:rPr kumimoji="1" lang="zh-CN" altLang="en-US" sz="2400" b="1" kern="0" dirty="0" smtClean="0">
                <a:solidFill>
                  <a:srgbClr val="FF0000"/>
                </a:solidFill>
                <a:effectLst>
                  <a:glow rad="127000">
                    <a:srgbClr val="FFFFFF"/>
                  </a:glow>
                </a:effectLst>
                <a:latin typeface="微软雅黑" panose="020B0503020204020204" pitchFamily="34" charset="-122"/>
                <a:ea typeface="微软雅黑" panose="020B0503020204020204" pitchFamily="34" charset="-122"/>
              </a:rPr>
              <a:t>经验</a:t>
            </a:r>
            <a:r>
              <a:rPr kumimoji="1" lang="zh-CN" altLang="en-US"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学习中改善具体</a:t>
            </a:r>
            <a:r>
              <a:rPr kumimoji="1" lang="zh-CN" altLang="en-US" sz="2400" b="1" kern="0" dirty="0" smtClean="0">
                <a:solidFill>
                  <a:srgbClr val="FF0000"/>
                </a:solidFill>
                <a:effectLst>
                  <a:glow rad="127000">
                    <a:srgbClr val="FFFFFF"/>
                  </a:glow>
                </a:effectLst>
                <a:latin typeface="微软雅黑" panose="020B0503020204020204" pitchFamily="34" charset="-122"/>
                <a:ea typeface="微软雅黑" panose="020B0503020204020204" pitchFamily="34" charset="-122"/>
              </a:rPr>
              <a:t>算法</a:t>
            </a:r>
            <a:r>
              <a:rPr kumimoji="1" lang="zh-CN" altLang="en-US"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的</a:t>
            </a:r>
            <a:r>
              <a:rPr kumimoji="1" lang="zh-CN" altLang="en-US" sz="2400" b="1" kern="0" dirty="0" smtClean="0">
                <a:solidFill>
                  <a:srgbClr val="FF0000"/>
                </a:solidFill>
                <a:effectLst>
                  <a:glow rad="127000">
                    <a:srgbClr val="FFFFFF"/>
                  </a:glow>
                </a:effectLst>
                <a:latin typeface="微软雅黑" panose="020B0503020204020204" pitchFamily="34" charset="-122"/>
                <a:ea typeface="微软雅黑" panose="020B0503020204020204" pitchFamily="34" charset="-122"/>
              </a:rPr>
              <a:t>性能</a:t>
            </a:r>
            <a:r>
              <a:rPr kumimoji="1" lang="en-US" altLang="zh-CN"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zh-CN"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a:t>
            </a:r>
            <a:endPar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endParaRPr>
          </a:p>
          <a:p>
            <a:pPr marL="1263650" lvl="2" indent="-457200" eaLnBrk="0" fontAlgn="base" hangingPunct="0">
              <a:spcBef>
                <a:spcPts val="1415"/>
              </a:spcBef>
              <a:buClr>
                <a:srgbClr val="C00000"/>
              </a:buClr>
              <a:buFont typeface="Wingdings" panose="05000000000000000000" pitchFamily="2" charset="2"/>
              <a:buChar char="n"/>
              <a:defRPr/>
            </a:pPr>
            <a:r>
              <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机器学习是对能通过</a:t>
            </a:r>
            <a:r>
              <a:rPr kumimoji="1" lang="zh-CN" altLang="en-US" sz="2400" b="1" kern="0" dirty="0">
                <a:solidFill>
                  <a:srgbClr val="FF0000"/>
                </a:solidFill>
                <a:effectLst>
                  <a:glow rad="127000">
                    <a:srgbClr val="FFFFFF"/>
                  </a:glow>
                </a:effectLst>
                <a:latin typeface="微软雅黑" panose="020B0503020204020204" pitchFamily="34" charset="-122"/>
                <a:ea typeface="微软雅黑" panose="020B0503020204020204" pitchFamily="34" charset="-122"/>
              </a:rPr>
              <a:t>经验</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自动改进的计算机</a:t>
            </a:r>
            <a:r>
              <a:rPr kumimoji="1" lang="zh-CN" altLang="en-US" sz="2400" b="1" kern="0" dirty="0">
                <a:solidFill>
                  <a:srgbClr val="FF0000"/>
                </a:solidFill>
                <a:effectLst>
                  <a:glow rad="127000">
                    <a:srgbClr val="FFFFFF"/>
                  </a:glow>
                </a:effectLst>
                <a:latin typeface="微软雅黑" panose="020B0503020204020204" pitchFamily="34" charset="-122"/>
                <a:ea typeface="微软雅黑" panose="020B0503020204020204" pitchFamily="34" charset="-122"/>
              </a:rPr>
              <a:t>算法</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的研究</a:t>
            </a:r>
            <a:r>
              <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a:t>
            </a:r>
            <a:endPar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endParaRPr>
          </a:p>
          <a:p>
            <a:pPr marL="1263650" lvl="2" indent="-457200" eaLnBrk="0" fontAlgn="base" hangingPunct="0">
              <a:spcBef>
                <a:spcPts val="1415"/>
              </a:spcBef>
              <a:buClr>
                <a:srgbClr val="C00000"/>
              </a:buClr>
              <a:buFont typeface="Wingdings" panose="05000000000000000000" pitchFamily="2" charset="2"/>
              <a:buChar char="n"/>
              <a:defRPr/>
            </a:pPr>
            <a:r>
              <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机器学习是用数据或以往的</a:t>
            </a:r>
            <a:r>
              <a:rPr kumimoji="1" lang="zh-CN" altLang="en-US" sz="2400" b="1" kern="0" dirty="0">
                <a:solidFill>
                  <a:srgbClr val="FF0000"/>
                </a:solidFill>
                <a:effectLst>
                  <a:glow rad="127000">
                    <a:srgbClr val="FFFFFF"/>
                  </a:glow>
                </a:effectLst>
                <a:latin typeface="微软雅黑" panose="020B0503020204020204" pitchFamily="34" charset="-122"/>
                <a:ea typeface="微软雅黑" panose="020B0503020204020204" pitchFamily="34" charset="-122"/>
              </a:rPr>
              <a:t>经验</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，以此优化计算机程序的</a:t>
            </a:r>
            <a:r>
              <a:rPr kumimoji="1" lang="zh-CN" altLang="en-US" sz="2400" b="1" kern="0" dirty="0">
                <a:solidFill>
                  <a:srgbClr val="FF0000"/>
                </a:solidFill>
                <a:effectLst>
                  <a:glow rad="127000">
                    <a:srgbClr val="FFFFFF"/>
                  </a:glow>
                </a:effectLst>
                <a:latin typeface="微软雅黑" panose="020B0503020204020204" pitchFamily="34" charset="-122"/>
                <a:ea typeface="微软雅黑" panose="020B0503020204020204" pitchFamily="34" charset="-122"/>
              </a:rPr>
              <a:t>性能</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标准</a:t>
            </a:r>
            <a:r>
              <a:rPr kumimoji="1" lang="en-US" altLang="zh-CN"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a:t>
            </a:r>
            <a:r>
              <a:rPr kumimoji="1" lang="zh-CN" altLang="en-US"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a:t>
            </a:r>
            <a:endParaRPr kumimoji="1" lang="en-US" altLang="zh-CN" sz="24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endParaRPr>
          </a:p>
        </p:txBody>
      </p:sp>
      <p:sp>
        <p:nvSpPr>
          <p:cNvPr id="3" name="矩形 2"/>
          <p:cNvSpPr/>
          <p:nvPr/>
        </p:nvSpPr>
        <p:spPr>
          <a:xfrm>
            <a:off x="155642" y="4844653"/>
            <a:ext cx="8774349" cy="1482650"/>
          </a:xfrm>
          <a:prstGeom prst="rect">
            <a:avLst/>
          </a:prstGeom>
        </p:spPr>
        <p:txBody>
          <a:bodyPr wrap="square">
            <a:spAutoFit/>
          </a:bodyPr>
          <a:lstStyle/>
          <a:p>
            <a:pPr>
              <a:lnSpc>
                <a:spcPct val="150000"/>
              </a:lnSpc>
              <a:spcBef>
                <a:spcPts val="1200"/>
              </a:spcBef>
            </a:pPr>
            <a:r>
              <a:rPr kumimoji="1" lang="zh-CN" altLang="en-US" sz="3200" b="1" kern="0" dirty="0" smtClean="0">
                <a:solidFill>
                  <a:srgbClr val="000000"/>
                </a:solidFill>
                <a:effectLst>
                  <a:glow rad="127000">
                    <a:srgbClr val="FFFFFF"/>
                  </a:glow>
                </a:effectLst>
                <a:latin typeface="微软雅黑" panose="020B0503020204020204" pitchFamily="34" charset="-122"/>
                <a:ea typeface="微软雅黑" panose="020B0503020204020204" pitchFamily="34" charset="-122"/>
              </a:rPr>
              <a:t>       机器学习</a:t>
            </a:r>
            <a:r>
              <a:rPr kumimoji="1" lang="zh-CN" altLang="en-US" sz="32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研究如何使用机器模拟人类学习活动的一门学科。</a:t>
            </a:r>
            <a:endParaRPr kumimoji="1" lang="zh-CN" altLang="en-US" sz="32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319405" y="1228725"/>
            <a:ext cx="8519160" cy="37903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597" y="824593"/>
            <a:ext cx="450806" cy="450806"/>
          </a:xfrm>
          <a:prstGeom prst="rect">
            <a:avLst/>
          </a:prstGeom>
          <a:solidFill>
            <a:srgbClr val="F0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latin typeface="微软雅黑" panose="020B0503020204020204" pitchFamily="34" charset="-122"/>
                <a:ea typeface="微软雅黑" panose="020B0503020204020204" pitchFamily="34" charset="-122"/>
              </a:rPr>
              <a:t>2</a:t>
            </a:r>
            <a:endParaRPr lang="zh-CN" altLang="en-US" sz="1200" b="1" dirty="0">
              <a:latin typeface="微软雅黑" panose="020B0503020204020204" pitchFamily="34" charset="-122"/>
              <a:ea typeface="微软雅黑" panose="020B0503020204020204" pitchFamily="34" charset="-122"/>
            </a:endParaRPr>
          </a:p>
        </p:txBody>
      </p:sp>
      <p:sp>
        <p:nvSpPr>
          <p:cNvPr id="2" name="矩形 1"/>
          <p:cNvSpPr/>
          <p:nvPr/>
        </p:nvSpPr>
        <p:spPr>
          <a:xfrm>
            <a:off x="3633281" y="4072797"/>
            <a:ext cx="1877437" cy="600164"/>
          </a:xfrm>
          <a:prstGeom prst="rect">
            <a:avLst/>
          </a:prstGeom>
          <a:noFill/>
        </p:spPr>
        <p:txBody>
          <a:bodyPr wrap="none">
            <a:spAutoFit/>
          </a:bodyPr>
          <a:lstStyle/>
          <a:p>
            <a:pPr algn="ctr"/>
            <a:r>
              <a:rPr lang="zh-CN" altLang="en-US" sz="3300" b="1" dirty="0">
                <a:solidFill>
                  <a:srgbClr val="F05A24"/>
                </a:solidFill>
                <a:latin typeface="微软雅黑" panose="020B0503020204020204" pitchFamily="34" charset="-122"/>
                <a:ea typeface="微软雅黑" panose="020B0503020204020204" pitchFamily="34" charset="-122"/>
              </a:rPr>
              <a:t>发展</a:t>
            </a:r>
            <a:r>
              <a:rPr lang="zh-CN" altLang="en-US" sz="3300" b="1" dirty="0" smtClean="0">
                <a:solidFill>
                  <a:srgbClr val="F05A24"/>
                </a:solidFill>
                <a:latin typeface="微软雅黑" panose="020B0503020204020204" pitchFamily="34" charset="-122"/>
                <a:ea typeface="微软雅黑" panose="020B0503020204020204" pitchFamily="34" charset="-122"/>
              </a:rPr>
              <a:t>历史</a:t>
            </a:r>
            <a:endParaRPr lang="en-US" altLang="zh-CN" dirty="0">
              <a:solidFill>
                <a:srgbClr val="F05A24"/>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3665033" y="1931124"/>
            <a:ext cx="1813934" cy="1813934"/>
            <a:chOff x="10896434" y="-1484170"/>
            <a:chExt cx="914400" cy="914400"/>
          </a:xfrm>
        </p:grpSpPr>
        <p:sp>
          <p:nvSpPr>
            <p:cNvPr id="14" name="KSO_Shape"/>
            <p:cNvSpPr/>
            <p:nvPr/>
          </p:nvSpPr>
          <p:spPr bwMode="auto">
            <a:xfrm>
              <a:off x="11070807" y="-1326786"/>
              <a:ext cx="565654" cy="599633"/>
            </a:xfrm>
            <a:custGeom>
              <a:avLst/>
              <a:gdLst>
                <a:gd name="T0" fmla="*/ 871762 w 2344738"/>
                <a:gd name="T1" fmla="*/ 2409190 h 2484437"/>
                <a:gd name="T2" fmla="*/ 1162059 w 2344738"/>
                <a:gd name="T3" fmla="*/ 2170588 h 2484437"/>
                <a:gd name="T4" fmla="*/ 1847045 w 2344738"/>
                <a:gd name="T5" fmla="*/ 1914799 h 2484437"/>
                <a:gd name="T6" fmla="*/ 1989223 w 2344738"/>
                <a:gd name="T7" fmla="*/ 2174222 h 2484437"/>
                <a:gd name="T8" fmla="*/ 2171725 w 2344738"/>
                <a:gd name="T9" fmla="*/ 2027497 h 2484437"/>
                <a:gd name="T10" fmla="*/ 577756 w 2344738"/>
                <a:gd name="T11" fmla="*/ 1710690 h 2484437"/>
                <a:gd name="T12" fmla="*/ 918226 w 2344738"/>
                <a:gd name="T13" fmla="*/ 1971358 h 2484437"/>
                <a:gd name="T14" fmla="*/ 916117 w 2344738"/>
                <a:gd name="T15" fmla="*/ 1782955 h 2484437"/>
                <a:gd name="T16" fmla="*/ 1163655 w 2344738"/>
                <a:gd name="T17" fmla="*/ 1791018 h 2484437"/>
                <a:gd name="T18" fmla="*/ 1369346 w 2344738"/>
                <a:gd name="T19" fmla="*/ 1978503 h 2484437"/>
                <a:gd name="T20" fmla="*/ 1844763 w 2344738"/>
                <a:gd name="T21" fmla="*/ 1695450 h 2484437"/>
                <a:gd name="T22" fmla="*/ 1613852 w 2344738"/>
                <a:gd name="T23" fmla="*/ 1757995 h 2484437"/>
                <a:gd name="T24" fmla="*/ 1466215 w 2344738"/>
                <a:gd name="T25" fmla="*/ 1665804 h 2484437"/>
                <a:gd name="T26" fmla="*/ 139383 w 2344738"/>
                <a:gd name="T27" fmla="*/ 1551132 h 2484437"/>
                <a:gd name="T28" fmla="*/ 121920 w 2344738"/>
                <a:gd name="T29" fmla="*/ 1806533 h 2484437"/>
                <a:gd name="T30" fmla="*/ 349213 w 2344738"/>
                <a:gd name="T31" fmla="*/ 1603596 h 2484437"/>
                <a:gd name="T32" fmla="*/ 904689 w 2344738"/>
                <a:gd name="T33" fmla="*/ 1386127 h 2484437"/>
                <a:gd name="T34" fmla="*/ 637223 w 2344738"/>
                <a:gd name="T35" fmla="*/ 1626218 h 2484437"/>
                <a:gd name="T36" fmla="*/ 468909 w 2344738"/>
                <a:gd name="T37" fmla="*/ 1265925 h 2484437"/>
                <a:gd name="T38" fmla="*/ 430842 w 2344738"/>
                <a:gd name="T39" fmla="*/ 1122045 h 2484437"/>
                <a:gd name="T40" fmla="*/ 1268838 w 2344738"/>
                <a:gd name="T41" fmla="*/ 1494705 h 2484437"/>
                <a:gd name="T42" fmla="*/ 1607502 w 2344738"/>
                <a:gd name="T43" fmla="*/ 1509397 h 2484437"/>
                <a:gd name="T44" fmla="*/ 1745572 w 2344738"/>
                <a:gd name="T45" fmla="*/ 1626218 h 2484437"/>
                <a:gd name="T46" fmla="*/ 1985330 w 2344738"/>
                <a:gd name="T47" fmla="*/ 1321435 h 2484437"/>
                <a:gd name="T48" fmla="*/ 959075 w 2344738"/>
                <a:gd name="T49" fmla="*/ 1223010 h 2484437"/>
                <a:gd name="T50" fmla="*/ 1590675 w 2344738"/>
                <a:gd name="T51" fmla="*/ 717903 h 2484437"/>
                <a:gd name="T52" fmla="*/ 1221105 w 2344738"/>
                <a:gd name="T53" fmla="*/ 1447738 h 2484437"/>
                <a:gd name="T54" fmla="*/ 1833657 w 2344738"/>
                <a:gd name="T55" fmla="*/ 772478 h 2484437"/>
                <a:gd name="T56" fmla="*/ 707217 w 2344738"/>
                <a:gd name="T57" fmla="*/ 636270 h 2484437"/>
                <a:gd name="T58" fmla="*/ 651510 w 2344738"/>
                <a:gd name="T59" fmla="*/ 1030166 h 2484437"/>
                <a:gd name="T60" fmla="*/ 1878779 w 2344738"/>
                <a:gd name="T61" fmla="*/ 599489 h 2484437"/>
                <a:gd name="T62" fmla="*/ 2173605 w 2344738"/>
                <a:gd name="T63" fmla="*/ 692847 h 2484437"/>
                <a:gd name="T64" fmla="*/ 2093597 w 2344738"/>
                <a:gd name="T65" fmla="*/ 537027 h 2484437"/>
                <a:gd name="T66" fmla="*/ 260298 w 2344738"/>
                <a:gd name="T67" fmla="*/ 577256 h 2484437"/>
                <a:gd name="T68" fmla="*/ 273014 w 2344738"/>
                <a:gd name="T69" fmla="*/ 751147 h 2484437"/>
                <a:gd name="T70" fmla="*/ 532634 w 2344738"/>
                <a:gd name="T71" fmla="*/ 599489 h 2484437"/>
                <a:gd name="T72" fmla="*/ 932432 w 2344738"/>
                <a:gd name="T73" fmla="*/ 577533 h 2484437"/>
                <a:gd name="T74" fmla="*/ 1226230 w 2344738"/>
                <a:gd name="T75" fmla="*/ 474027 h 2484437"/>
                <a:gd name="T76" fmla="*/ 1322388 w 2344738"/>
                <a:gd name="T77" fmla="*/ 712503 h 2484437"/>
                <a:gd name="T78" fmla="*/ 1595994 w 2344738"/>
                <a:gd name="T79" fmla="*/ 561340 h 2484437"/>
                <a:gd name="T80" fmla="*/ 1022828 w 2344738"/>
                <a:gd name="T81" fmla="*/ 100965 h 2484437"/>
                <a:gd name="T82" fmla="*/ 1158106 w 2344738"/>
                <a:gd name="T83" fmla="*/ 312420 h 2484437"/>
                <a:gd name="T84" fmla="*/ 1118615 w 2344738"/>
                <a:gd name="T85" fmla="*/ 67628 h 2484437"/>
                <a:gd name="T86" fmla="*/ 1343177 w 2344738"/>
                <a:gd name="T87" fmla="*/ 191770 h 2484437"/>
                <a:gd name="T88" fmla="*/ 1909128 w 2344738"/>
                <a:gd name="T89" fmla="*/ 458790 h 2484437"/>
                <a:gd name="T90" fmla="*/ 2231565 w 2344738"/>
                <a:gd name="T91" fmla="*/ 430530 h 2484437"/>
                <a:gd name="T92" fmla="*/ 2344738 w 2344738"/>
                <a:gd name="T93" fmla="*/ 562777 h 2484437"/>
                <a:gd name="T94" fmla="*/ 2230438 w 2344738"/>
                <a:gd name="T95" fmla="*/ 724605 h 2484437"/>
                <a:gd name="T96" fmla="*/ 2134871 w 2344738"/>
                <a:gd name="T97" fmla="*/ 1265400 h 2484437"/>
                <a:gd name="T98" fmla="*/ 2171407 w 2344738"/>
                <a:gd name="T99" fmla="*/ 1880454 h 2484437"/>
                <a:gd name="T100" fmla="*/ 2202512 w 2344738"/>
                <a:gd name="T101" fmla="*/ 2178986 h 2484437"/>
                <a:gd name="T102" fmla="*/ 1751813 w 2344738"/>
                <a:gd name="T103" fmla="*/ 2197723 h 2484437"/>
                <a:gd name="T104" fmla="*/ 1125316 w 2344738"/>
                <a:gd name="T105" fmla="*/ 2346007 h 2484437"/>
                <a:gd name="T106" fmla="*/ 852722 w 2344738"/>
                <a:gd name="T107" fmla="*/ 2471102 h 2484437"/>
                <a:gd name="T108" fmla="*/ 691196 w 2344738"/>
                <a:gd name="T109" fmla="*/ 2049780 h 2484437"/>
                <a:gd name="T110" fmla="*/ 149860 w 2344738"/>
                <a:gd name="T111" fmla="*/ 1882136 h 2484437"/>
                <a:gd name="T112" fmla="*/ 2540 w 2344738"/>
                <a:gd name="T113" fmla="*/ 1690904 h 2484437"/>
                <a:gd name="T114" fmla="*/ 276542 w 2344738"/>
                <a:gd name="T115" fmla="*/ 1265400 h 2484437"/>
                <a:gd name="T116" fmla="*/ 162385 w 2344738"/>
                <a:gd name="T117" fmla="*/ 796289 h 2484437"/>
                <a:gd name="T118" fmla="*/ 49212 w 2344738"/>
                <a:gd name="T119" fmla="*/ 664361 h 2484437"/>
                <a:gd name="T120" fmla="*/ 161613 w 2344738"/>
                <a:gd name="T121" fmla="*/ 520400 h 2484437"/>
                <a:gd name="T122" fmla="*/ 567447 w 2344738"/>
                <a:gd name="T123" fmla="*/ 475939 h 2484437"/>
                <a:gd name="T124" fmla="*/ 925454 w 2344738"/>
                <a:gd name="T125" fmla="*/ 141922 h 2484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44738" h="2484437">
                  <a:moveTo>
                    <a:pt x="756092" y="2055731"/>
                  </a:moveTo>
                  <a:lnTo>
                    <a:pt x="756568" y="2065020"/>
                  </a:lnTo>
                  <a:lnTo>
                    <a:pt x="759424" y="2100897"/>
                  </a:lnTo>
                  <a:lnTo>
                    <a:pt x="761011" y="2118360"/>
                  </a:lnTo>
                  <a:lnTo>
                    <a:pt x="762915" y="2135187"/>
                  </a:lnTo>
                  <a:lnTo>
                    <a:pt x="765136" y="2151697"/>
                  </a:lnTo>
                  <a:lnTo>
                    <a:pt x="767675" y="2167255"/>
                  </a:lnTo>
                  <a:lnTo>
                    <a:pt x="770214" y="2183130"/>
                  </a:lnTo>
                  <a:lnTo>
                    <a:pt x="773070" y="2198052"/>
                  </a:lnTo>
                  <a:lnTo>
                    <a:pt x="775609" y="2212975"/>
                  </a:lnTo>
                  <a:lnTo>
                    <a:pt x="778782" y="2227262"/>
                  </a:lnTo>
                  <a:lnTo>
                    <a:pt x="781955" y="2241232"/>
                  </a:lnTo>
                  <a:lnTo>
                    <a:pt x="785129" y="2254250"/>
                  </a:lnTo>
                  <a:lnTo>
                    <a:pt x="788619" y="2267267"/>
                  </a:lnTo>
                  <a:lnTo>
                    <a:pt x="792427" y="2279650"/>
                  </a:lnTo>
                  <a:lnTo>
                    <a:pt x="796553" y="2291397"/>
                  </a:lnTo>
                  <a:lnTo>
                    <a:pt x="800678" y="2303145"/>
                  </a:lnTo>
                  <a:lnTo>
                    <a:pt x="804486" y="2314257"/>
                  </a:lnTo>
                  <a:lnTo>
                    <a:pt x="808929" y="2324735"/>
                  </a:lnTo>
                  <a:lnTo>
                    <a:pt x="813372" y="2334577"/>
                  </a:lnTo>
                  <a:lnTo>
                    <a:pt x="817815" y="2343785"/>
                  </a:lnTo>
                  <a:lnTo>
                    <a:pt x="822892" y="2352992"/>
                  </a:lnTo>
                  <a:lnTo>
                    <a:pt x="827969" y="2361247"/>
                  </a:lnTo>
                  <a:lnTo>
                    <a:pt x="833047" y="2369185"/>
                  </a:lnTo>
                  <a:lnTo>
                    <a:pt x="837807" y="2376487"/>
                  </a:lnTo>
                  <a:lnTo>
                    <a:pt x="843202" y="2383472"/>
                  </a:lnTo>
                  <a:lnTo>
                    <a:pt x="848596" y="2389505"/>
                  </a:lnTo>
                  <a:lnTo>
                    <a:pt x="854309" y="2395220"/>
                  </a:lnTo>
                  <a:lnTo>
                    <a:pt x="860021" y="2400617"/>
                  </a:lnTo>
                  <a:lnTo>
                    <a:pt x="866050" y="2405380"/>
                  </a:lnTo>
                  <a:lnTo>
                    <a:pt x="871762" y="2409190"/>
                  </a:lnTo>
                  <a:lnTo>
                    <a:pt x="877792" y="2412682"/>
                  </a:lnTo>
                  <a:lnTo>
                    <a:pt x="884138" y="2415540"/>
                  </a:lnTo>
                  <a:lnTo>
                    <a:pt x="890485" y="2417445"/>
                  </a:lnTo>
                  <a:lnTo>
                    <a:pt x="896515" y="2419350"/>
                  </a:lnTo>
                  <a:lnTo>
                    <a:pt x="904765" y="2420620"/>
                  </a:lnTo>
                  <a:lnTo>
                    <a:pt x="913334" y="2420937"/>
                  </a:lnTo>
                  <a:lnTo>
                    <a:pt x="921584" y="2420620"/>
                  </a:lnTo>
                  <a:lnTo>
                    <a:pt x="930470" y="2419032"/>
                  </a:lnTo>
                  <a:lnTo>
                    <a:pt x="939355" y="2417127"/>
                  </a:lnTo>
                  <a:lnTo>
                    <a:pt x="948241" y="2413635"/>
                  </a:lnTo>
                  <a:lnTo>
                    <a:pt x="957444" y="2409825"/>
                  </a:lnTo>
                  <a:lnTo>
                    <a:pt x="966964" y="2405380"/>
                  </a:lnTo>
                  <a:lnTo>
                    <a:pt x="976484" y="2399665"/>
                  </a:lnTo>
                  <a:lnTo>
                    <a:pt x="986004" y="2392997"/>
                  </a:lnTo>
                  <a:lnTo>
                    <a:pt x="996159" y="2386012"/>
                  </a:lnTo>
                  <a:lnTo>
                    <a:pt x="1005997" y="2378075"/>
                  </a:lnTo>
                  <a:lnTo>
                    <a:pt x="1016151" y="2368867"/>
                  </a:lnTo>
                  <a:lnTo>
                    <a:pt x="1026624" y="2359025"/>
                  </a:lnTo>
                  <a:lnTo>
                    <a:pt x="1036778" y="2348865"/>
                  </a:lnTo>
                  <a:lnTo>
                    <a:pt x="1047251" y="2337752"/>
                  </a:lnTo>
                  <a:lnTo>
                    <a:pt x="1057723" y="2325687"/>
                  </a:lnTo>
                  <a:lnTo>
                    <a:pt x="1067878" y="2312987"/>
                  </a:lnTo>
                  <a:lnTo>
                    <a:pt x="1078667" y="2299652"/>
                  </a:lnTo>
                  <a:lnTo>
                    <a:pt x="1089457" y="2285365"/>
                  </a:lnTo>
                  <a:lnTo>
                    <a:pt x="1100246" y="2270442"/>
                  </a:lnTo>
                  <a:lnTo>
                    <a:pt x="1111036" y="2254567"/>
                  </a:lnTo>
                  <a:lnTo>
                    <a:pt x="1121825" y="2238057"/>
                  </a:lnTo>
                  <a:lnTo>
                    <a:pt x="1132615" y="2221230"/>
                  </a:lnTo>
                  <a:lnTo>
                    <a:pt x="1143404" y="2203450"/>
                  </a:lnTo>
                  <a:lnTo>
                    <a:pt x="1153877" y="2185035"/>
                  </a:lnTo>
                  <a:lnTo>
                    <a:pt x="1162059" y="2170588"/>
                  </a:lnTo>
                  <a:lnTo>
                    <a:pt x="1158106" y="2170430"/>
                  </a:lnTo>
                  <a:lnTo>
                    <a:pt x="1134306" y="2168842"/>
                  </a:lnTo>
                  <a:lnTo>
                    <a:pt x="1110823" y="2166619"/>
                  </a:lnTo>
                  <a:lnTo>
                    <a:pt x="1087340" y="2164079"/>
                  </a:lnTo>
                  <a:lnTo>
                    <a:pt x="1063857" y="2160903"/>
                  </a:lnTo>
                  <a:lnTo>
                    <a:pt x="1041326" y="2157093"/>
                  </a:lnTo>
                  <a:lnTo>
                    <a:pt x="1018160" y="2152647"/>
                  </a:lnTo>
                  <a:lnTo>
                    <a:pt x="995629" y="2147884"/>
                  </a:lnTo>
                  <a:lnTo>
                    <a:pt x="973415" y="2142485"/>
                  </a:lnTo>
                  <a:lnTo>
                    <a:pt x="951519" y="2136134"/>
                  </a:lnTo>
                  <a:lnTo>
                    <a:pt x="928988" y="2129783"/>
                  </a:lnTo>
                  <a:lnTo>
                    <a:pt x="907727" y="2122797"/>
                  </a:lnTo>
                  <a:lnTo>
                    <a:pt x="886148" y="2115176"/>
                  </a:lnTo>
                  <a:lnTo>
                    <a:pt x="864886" y="2106919"/>
                  </a:lnTo>
                  <a:lnTo>
                    <a:pt x="843942" y="2098663"/>
                  </a:lnTo>
                  <a:lnTo>
                    <a:pt x="822997" y="2089454"/>
                  </a:lnTo>
                  <a:lnTo>
                    <a:pt x="802688" y="2079609"/>
                  </a:lnTo>
                  <a:lnTo>
                    <a:pt x="782378" y="2069765"/>
                  </a:lnTo>
                  <a:lnTo>
                    <a:pt x="762386" y="2059286"/>
                  </a:lnTo>
                  <a:lnTo>
                    <a:pt x="756092" y="2055731"/>
                  </a:lnTo>
                  <a:close/>
                  <a:moveTo>
                    <a:pt x="1982350" y="1752593"/>
                  </a:moveTo>
                  <a:lnTo>
                    <a:pt x="1976519" y="1761420"/>
                  </a:lnTo>
                  <a:lnTo>
                    <a:pt x="1963826" y="1779838"/>
                  </a:lnTo>
                  <a:lnTo>
                    <a:pt x="1950498" y="1797939"/>
                  </a:lnTo>
                  <a:lnTo>
                    <a:pt x="1937169" y="1815722"/>
                  </a:lnTo>
                  <a:lnTo>
                    <a:pt x="1923207" y="1832870"/>
                  </a:lnTo>
                  <a:lnTo>
                    <a:pt x="1908609" y="1850335"/>
                  </a:lnTo>
                  <a:lnTo>
                    <a:pt x="1893694" y="1866848"/>
                  </a:lnTo>
                  <a:lnTo>
                    <a:pt x="1878779" y="1883043"/>
                  </a:lnTo>
                  <a:lnTo>
                    <a:pt x="1862912" y="1899239"/>
                  </a:lnTo>
                  <a:lnTo>
                    <a:pt x="1847045" y="1914799"/>
                  </a:lnTo>
                  <a:lnTo>
                    <a:pt x="1830544" y="1929724"/>
                  </a:lnTo>
                  <a:lnTo>
                    <a:pt x="1814043" y="1944966"/>
                  </a:lnTo>
                  <a:lnTo>
                    <a:pt x="1796906" y="1958939"/>
                  </a:lnTo>
                  <a:lnTo>
                    <a:pt x="1779453" y="1973229"/>
                  </a:lnTo>
                  <a:lnTo>
                    <a:pt x="1761999" y="1986884"/>
                  </a:lnTo>
                  <a:lnTo>
                    <a:pt x="1743911" y="1999903"/>
                  </a:lnTo>
                  <a:lnTo>
                    <a:pt x="1725505" y="2012923"/>
                  </a:lnTo>
                  <a:lnTo>
                    <a:pt x="1706465" y="2025308"/>
                  </a:lnTo>
                  <a:lnTo>
                    <a:pt x="1687742" y="2036740"/>
                  </a:lnTo>
                  <a:lnTo>
                    <a:pt x="1668385" y="2048172"/>
                  </a:lnTo>
                  <a:lnTo>
                    <a:pt x="1649027" y="2059286"/>
                  </a:lnTo>
                  <a:lnTo>
                    <a:pt x="1629035" y="2069765"/>
                  </a:lnTo>
                  <a:lnTo>
                    <a:pt x="1608725" y="2079609"/>
                  </a:lnTo>
                  <a:lnTo>
                    <a:pt x="1604716" y="2081523"/>
                  </a:lnTo>
                  <a:lnTo>
                    <a:pt x="1636599" y="2093237"/>
                  </a:lnTo>
                  <a:lnTo>
                    <a:pt x="1675639" y="2106893"/>
                  </a:lnTo>
                  <a:lnTo>
                    <a:pt x="1714043" y="2119279"/>
                  </a:lnTo>
                  <a:lnTo>
                    <a:pt x="1751496" y="2130395"/>
                  </a:lnTo>
                  <a:lnTo>
                    <a:pt x="1787679" y="2140558"/>
                  </a:lnTo>
                  <a:lnTo>
                    <a:pt x="1822275" y="2149450"/>
                  </a:lnTo>
                  <a:lnTo>
                    <a:pt x="1839096" y="2153261"/>
                  </a:lnTo>
                  <a:lnTo>
                    <a:pt x="1855918" y="2156755"/>
                  </a:lnTo>
                  <a:lnTo>
                    <a:pt x="1872105" y="2159613"/>
                  </a:lnTo>
                  <a:lnTo>
                    <a:pt x="1887975" y="2162789"/>
                  </a:lnTo>
                  <a:lnTo>
                    <a:pt x="1903527" y="2165329"/>
                  </a:lnTo>
                  <a:lnTo>
                    <a:pt x="1919079" y="2167870"/>
                  </a:lnTo>
                  <a:lnTo>
                    <a:pt x="1933679" y="2169776"/>
                  </a:lnTo>
                  <a:lnTo>
                    <a:pt x="1948280" y="2171364"/>
                  </a:lnTo>
                  <a:lnTo>
                    <a:pt x="1962245" y="2172634"/>
                  </a:lnTo>
                  <a:lnTo>
                    <a:pt x="1975893" y="2173587"/>
                  </a:lnTo>
                  <a:lnTo>
                    <a:pt x="1989223" y="2174222"/>
                  </a:lnTo>
                  <a:lnTo>
                    <a:pt x="2002237" y="2175175"/>
                  </a:lnTo>
                  <a:lnTo>
                    <a:pt x="2014615" y="2175175"/>
                  </a:lnTo>
                  <a:lnTo>
                    <a:pt x="2026993" y="2175175"/>
                  </a:lnTo>
                  <a:lnTo>
                    <a:pt x="2038737" y="2174222"/>
                  </a:lnTo>
                  <a:lnTo>
                    <a:pt x="2049845" y="2173587"/>
                  </a:lnTo>
                  <a:lnTo>
                    <a:pt x="2060637" y="2172634"/>
                  </a:lnTo>
                  <a:lnTo>
                    <a:pt x="2071111" y="2171364"/>
                  </a:lnTo>
                  <a:lnTo>
                    <a:pt x="2080950" y="2169776"/>
                  </a:lnTo>
                  <a:lnTo>
                    <a:pt x="2090789" y="2167870"/>
                  </a:lnTo>
                  <a:lnTo>
                    <a:pt x="2099994" y="2165329"/>
                  </a:lnTo>
                  <a:lnTo>
                    <a:pt x="2108246" y="2162789"/>
                  </a:lnTo>
                  <a:lnTo>
                    <a:pt x="2116815" y="2159930"/>
                  </a:lnTo>
                  <a:lnTo>
                    <a:pt x="2124433" y="2156755"/>
                  </a:lnTo>
                  <a:lnTo>
                    <a:pt x="2131415" y="2153261"/>
                  </a:lnTo>
                  <a:lnTo>
                    <a:pt x="2138398" y="2149768"/>
                  </a:lnTo>
                  <a:lnTo>
                    <a:pt x="2144429" y="2145321"/>
                  </a:lnTo>
                  <a:lnTo>
                    <a:pt x="2150142" y="2141193"/>
                  </a:lnTo>
                  <a:lnTo>
                    <a:pt x="2155537" y="2136747"/>
                  </a:lnTo>
                  <a:lnTo>
                    <a:pt x="2160298" y="2131665"/>
                  </a:lnTo>
                  <a:lnTo>
                    <a:pt x="2164425" y="2126266"/>
                  </a:lnTo>
                  <a:lnTo>
                    <a:pt x="2167916" y="2120867"/>
                  </a:lnTo>
                  <a:lnTo>
                    <a:pt x="2171725" y="2113563"/>
                  </a:lnTo>
                  <a:lnTo>
                    <a:pt x="2174899" y="2105941"/>
                  </a:lnTo>
                  <a:lnTo>
                    <a:pt x="2177120" y="2097683"/>
                  </a:lnTo>
                  <a:lnTo>
                    <a:pt x="2178707" y="2089109"/>
                  </a:lnTo>
                  <a:lnTo>
                    <a:pt x="2179025" y="2079581"/>
                  </a:lnTo>
                  <a:lnTo>
                    <a:pt x="2179025" y="2070053"/>
                  </a:lnTo>
                  <a:lnTo>
                    <a:pt x="2178390" y="2060208"/>
                  </a:lnTo>
                  <a:lnTo>
                    <a:pt x="2176803" y="2049728"/>
                  </a:lnTo>
                  <a:lnTo>
                    <a:pt x="2174899" y="2038930"/>
                  </a:lnTo>
                  <a:lnTo>
                    <a:pt x="2171725" y="2027497"/>
                  </a:lnTo>
                  <a:lnTo>
                    <a:pt x="2167916" y="2016064"/>
                  </a:lnTo>
                  <a:lnTo>
                    <a:pt x="2163790" y="2003996"/>
                  </a:lnTo>
                  <a:lnTo>
                    <a:pt x="2158394" y="1991292"/>
                  </a:lnTo>
                  <a:lnTo>
                    <a:pt x="2152681" y="1978589"/>
                  </a:lnTo>
                  <a:lnTo>
                    <a:pt x="2146016" y="1965568"/>
                  </a:lnTo>
                  <a:lnTo>
                    <a:pt x="2138716" y="1952229"/>
                  </a:lnTo>
                  <a:lnTo>
                    <a:pt x="2130781" y="1938255"/>
                  </a:lnTo>
                  <a:lnTo>
                    <a:pt x="2121894" y="1924281"/>
                  </a:lnTo>
                  <a:lnTo>
                    <a:pt x="2112689" y="1909672"/>
                  </a:lnTo>
                  <a:lnTo>
                    <a:pt x="2102533" y="1895063"/>
                  </a:lnTo>
                  <a:lnTo>
                    <a:pt x="2091741" y="1880137"/>
                  </a:lnTo>
                  <a:lnTo>
                    <a:pt x="2080315" y="1865210"/>
                  </a:lnTo>
                  <a:lnTo>
                    <a:pt x="2068572" y="1849331"/>
                  </a:lnTo>
                  <a:lnTo>
                    <a:pt x="2055241" y="1834087"/>
                  </a:lnTo>
                  <a:lnTo>
                    <a:pt x="2042228" y="1817890"/>
                  </a:lnTo>
                  <a:lnTo>
                    <a:pt x="2027945" y="1801693"/>
                  </a:lnTo>
                  <a:lnTo>
                    <a:pt x="2013345" y="1785814"/>
                  </a:lnTo>
                  <a:lnTo>
                    <a:pt x="1998110" y="1768982"/>
                  </a:lnTo>
                  <a:lnTo>
                    <a:pt x="1982350" y="1752593"/>
                  </a:lnTo>
                  <a:close/>
                  <a:moveTo>
                    <a:pt x="704690" y="1683845"/>
                  </a:moveTo>
                  <a:lnTo>
                    <a:pt x="688658" y="1685924"/>
                  </a:lnTo>
                  <a:lnTo>
                    <a:pt x="671195" y="1688464"/>
                  </a:lnTo>
                  <a:lnTo>
                    <a:pt x="654368" y="1690052"/>
                  </a:lnTo>
                  <a:lnTo>
                    <a:pt x="638175" y="1691323"/>
                  </a:lnTo>
                  <a:lnTo>
                    <a:pt x="621983" y="1692593"/>
                  </a:lnTo>
                  <a:lnTo>
                    <a:pt x="606425" y="1693228"/>
                  </a:lnTo>
                  <a:lnTo>
                    <a:pt x="590550" y="1693863"/>
                  </a:lnTo>
                  <a:lnTo>
                    <a:pt x="575628" y="1693228"/>
                  </a:lnTo>
                  <a:lnTo>
                    <a:pt x="564912" y="1692995"/>
                  </a:lnTo>
                  <a:lnTo>
                    <a:pt x="566650" y="1695450"/>
                  </a:lnTo>
                  <a:lnTo>
                    <a:pt x="577756" y="1710690"/>
                  </a:lnTo>
                  <a:lnTo>
                    <a:pt x="589179" y="1725295"/>
                  </a:lnTo>
                  <a:lnTo>
                    <a:pt x="601236" y="1740535"/>
                  </a:lnTo>
                  <a:lnTo>
                    <a:pt x="612977" y="1754505"/>
                  </a:lnTo>
                  <a:lnTo>
                    <a:pt x="625669" y="1768793"/>
                  </a:lnTo>
                  <a:lnTo>
                    <a:pt x="638361" y="1782445"/>
                  </a:lnTo>
                  <a:lnTo>
                    <a:pt x="651371" y="1796098"/>
                  </a:lnTo>
                  <a:lnTo>
                    <a:pt x="665015" y="1809115"/>
                  </a:lnTo>
                  <a:lnTo>
                    <a:pt x="678659" y="1821815"/>
                  </a:lnTo>
                  <a:lnTo>
                    <a:pt x="692323" y="1833968"/>
                  </a:lnTo>
                  <a:lnTo>
                    <a:pt x="692466" y="1831022"/>
                  </a:lnTo>
                  <a:lnTo>
                    <a:pt x="695322" y="1784985"/>
                  </a:lnTo>
                  <a:lnTo>
                    <a:pt x="699130" y="1737995"/>
                  </a:lnTo>
                  <a:lnTo>
                    <a:pt x="703890" y="1691005"/>
                  </a:lnTo>
                  <a:lnTo>
                    <a:pt x="704690" y="1683845"/>
                  </a:lnTo>
                  <a:close/>
                  <a:moveTo>
                    <a:pt x="769029" y="1673012"/>
                  </a:moveTo>
                  <a:lnTo>
                    <a:pt x="768310" y="1678622"/>
                  </a:lnTo>
                  <a:lnTo>
                    <a:pt x="763232" y="1726565"/>
                  </a:lnTo>
                  <a:lnTo>
                    <a:pt x="759424" y="1773555"/>
                  </a:lnTo>
                  <a:lnTo>
                    <a:pt x="756568" y="1819275"/>
                  </a:lnTo>
                  <a:lnTo>
                    <a:pt x="754029" y="1863725"/>
                  </a:lnTo>
                  <a:lnTo>
                    <a:pt x="753619" y="1882342"/>
                  </a:lnTo>
                  <a:lnTo>
                    <a:pt x="767505" y="1891983"/>
                  </a:lnTo>
                  <a:lnTo>
                    <a:pt x="783053" y="1902143"/>
                  </a:lnTo>
                  <a:lnTo>
                    <a:pt x="799236" y="1912303"/>
                  </a:lnTo>
                  <a:lnTo>
                    <a:pt x="815419" y="1921828"/>
                  </a:lnTo>
                  <a:lnTo>
                    <a:pt x="831919" y="1931035"/>
                  </a:lnTo>
                  <a:lnTo>
                    <a:pt x="848736" y="1939925"/>
                  </a:lnTo>
                  <a:lnTo>
                    <a:pt x="865870" y="1948498"/>
                  </a:lnTo>
                  <a:lnTo>
                    <a:pt x="883005" y="1956435"/>
                  </a:lnTo>
                  <a:lnTo>
                    <a:pt x="900774" y="1964055"/>
                  </a:lnTo>
                  <a:lnTo>
                    <a:pt x="918226" y="1971358"/>
                  </a:lnTo>
                  <a:lnTo>
                    <a:pt x="935995" y="1978025"/>
                  </a:lnTo>
                  <a:lnTo>
                    <a:pt x="954399" y="1984375"/>
                  </a:lnTo>
                  <a:lnTo>
                    <a:pt x="972486" y="1990090"/>
                  </a:lnTo>
                  <a:lnTo>
                    <a:pt x="990889" y="1996123"/>
                  </a:lnTo>
                  <a:lnTo>
                    <a:pt x="1009928" y="2000885"/>
                  </a:lnTo>
                  <a:lnTo>
                    <a:pt x="1028649" y="2005648"/>
                  </a:lnTo>
                  <a:lnTo>
                    <a:pt x="1047687" y="2009775"/>
                  </a:lnTo>
                  <a:lnTo>
                    <a:pt x="1067043" y="2013268"/>
                  </a:lnTo>
                  <a:lnTo>
                    <a:pt x="1086082" y="2016760"/>
                  </a:lnTo>
                  <a:lnTo>
                    <a:pt x="1105755" y="2019300"/>
                  </a:lnTo>
                  <a:lnTo>
                    <a:pt x="1125428" y="2021840"/>
                  </a:lnTo>
                  <a:lnTo>
                    <a:pt x="1145418" y="2023428"/>
                  </a:lnTo>
                  <a:lnTo>
                    <a:pt x="1165409" y="2024380"/>
                  </a:lnTo>
                  <a:lnTo>
                    <a:pt x="1185399" y="2025333"/>
                  </a:lnTo>
                  <a:lnTo>
                    <a:pt x="1205707" y="2025650"/>
                  </a:lnTo>
                  <a:lnTo>
                    <a:pt x="1226014" y="2025333"/>
                  </a:lnTo>
                  <a:lnTo>
                    <a:pt x="1246005" y="2024380"/>
                  </a:lnTo>
                  <a:lnTo>
                    <a:pt x="1265995" y="2023428"/>
                  </a:lnTo>
                  <a:lnTo>
                    <a:pt x="1285985" y="2021840"/>
                  </a:lnTo>
                  <a:lnTo>
                    <a:pt x="1305658" y="2019300"/>
                  </a:lnTo>
                  <a:lnTo>
                    <a:pt x="1309126" y="2018845"/>
                  </a:lnTo>
                  <a:lnTo>
                    <a:pt x="1285562" y="2006536"/>
                  </a:lnTo>
                  <a:lnTo>
                    <a:pt x="1242397" y="1983988"/>
                  </a:lnTo>
                  <a:lnTo>
                    <a:pt x="1199231" y="1960486"/>
                  </a:lnTo>
                  <a:lnTo>
                    <a:pt x="1156701" y="1936350"/>
                  </a:lnTo>
                  <a:lnTo>
                    <a:pt x="1114487" y="1911260"/>
                  </a:lnTo>
                  <a:lnTo>
                    <a:pt x="1074178" y="1886806"/>
                  </a:lnTo>
                  <a:lnTo>
                    <a:pt x="1033869" y="1861717"/>
                  </a:lnTo>
                  <a:lnTo>
                    <a:pt x="994195" y="1835992"/>
                  </a:lnTo>
                  <a:lnTo>
                    <a:pt x="955156" y="1809633"/>
                  </a:lnTo>
                  <a:lnTo>
                    <a:pt x="916117" y="1782955"/>
                  </a:lnTo>
                  <a:lnTo>
                    <a:pt x="877712" y="1755643"/>
                  </a:lnTo>
                  <a:lnTo>
                    <a:pt x="840577" y="1728013"/>
                  </a:lnTo>
                  <a:lnTo>
                    <a:pt x="803759" y="1700383"/>
                  </a:lnTo>
                  <a:lnTo>
                    <a:pt x="769029" y="1673012"/>
                  </a:lnTo>
                  <a:close/>
                  <a:moveTo>
                    <a:pt x="1070070" y="1580060"/>
                  </a:moveTo>
                  <a:lnTo>
                    <a:pt x="1056640" y="1585250"/>
                  </a:lnTo>
                  <a:lnTo>
                    <a:pt x="1014730" y="1600812"/>
                  </a:lnTo>
                  <a:lnTo>
                    <a:pt x="973773" y="1615421"/>
                  </a:lnTo>
                  <a:lnTo>
                    <a:pt x="933450" y="1628441"/>
                  </a:lnTo>
                  <a:lnTo>
                    <a:pt x="893445" y="1640827"/>
                  </a:lnTo>
                  <a:lnTo>
                    <a:pt x="873443" y="1646544"/>
                  </a:lnTo>
                  <a:lnTo>
                    <a:pt x="854393" y="1651942"/>
                  </a:lnTo>
                  <a:lnTo>
                    <a:pt x="846810" y="1653777"/>
                  </a:lnTo>
                  <a:lnTo>
                    <a:pt x="858351" y="1662590"/>
                  </a:lnTo>
                  <a:lnTo>
                    <a:pt x="895169" y="1690855"/>
                  </a:lnTo>
                  <a:lnTo>
                    <a:pt x="933891" y="1718485"/>
                  </a:lnTo>
                  <a:lnTo>
                    <a:pt x="973882" y="1746433"/>
                  </a:lnTo>
                  <a:lnTo>
                    <a:pt x="1014826" y="1774381"/>
                  </a:lnTo>
                  <a:lnTo>
                    <a:pt x="1057674" y="1802328"/>
                  </a:lnTo>
                  <a:lnTo>
                    <a:pt x="1101792" y="1829958"/>
                  </a:lnTo>
                  <a:lnTo>
                    <a:pt x="1146861" y="1857271"/>
                  </a:lnTo>
                  <a:lnTo>
                    <a:pt x="1194471" y="1885218"/>
                  </a:lnTo>
                  <a:lnTo>
                    <a:pt x="1229421" y="1905168"/>
                  </a:lnTo>
                  <a:lnTo>
                    <a:pt x="1229311" y="1905000"/>
                  </a:lnTo>
                  <a:lnTo>
                    <a:pt x="1219795" y="1889760"/>
                  </a:lnTo>
                  <a:lnTo>
                    <a:pt x="1209963" y="1874203"/>
                  </a:lnTo>
                  <a:lnTo>
                    <a:pt x="1200447" y="1858645"/>
                  </a:lnTo>
                  <a:lnTo>
                    <a:pt x="1191249" y="1842135"/>
                  </a:lnTo>
                  <a:lnTo>
                    <a:pt x="1182051" y="1825625"/>
                  </a:lnTo>
                  <a:lnTo>
                    <a:pt x="1172853" y="1808163"/>
                  </a:lnTo>
                  <a:lnTo>
                    <a:pt x="1163655" y="1791018"/>
                  </a:lnTo>
                  <a:lnTo>
                    <a:pt x="1154457" y="1772920"/>
                  </a:lnTo>
                  <a:lnTo>
                    <a:pt x="1145576" y="1754823"/>
                  </a:lnTo>
                  <a:lnTo>
                    <a:pt x="1136695" y="1736408"/>
                  </a:lnTo>
                  <a:lnTo>
                    <a:pt x="1119250" y="1698308"/>
                  </a:lnTo>
                  <a:lnTo>
                    <a:pt x="1102122" y="1658938"/>
                  </a:lnTo>
                  <a:lnTo>
                    <a:pt x="1085312" y="1619250"/>
                  </a:lnTo>
                  <a:lnTo>
                    <a:pt x="1070070" y="1580060"/>
                  </a:lnTo>
                  <a:close/>
                  <a:moveTo>
                    <a:pt x="1191479" y="1530183"/>
                  </a:moveTo>
                  <a:lnTo>
                    <a:pt x="1183323" y="1533802"/>
                  </a:lnTo>
                  <a:lnTo>
                    <a:pt x="1141095" y="1551904"/>
                  </a:lnTo>
                  <a:lnTo>
                    <a:pt x="1128914" y="1556814"/>
                  </a:lnTo>
                  <a:lnTo>
                    <a:pt x="1137012" y="1577658"/>
                  </a:lnTo>
                  <a:lnTo>
                    <a:pt x="1152871" y="1616393"/>
                  </a:lnTo>
                  <a:lnTo>
                    <a:pt x="1169047" y="1653858"/>
                  </a:lnTo>
                  <a:lnTo>
                    <a:pt x="1185223" y="1689418"/>
                  </a:lnTo>
                  <a:lnTo>
                    <a:pt x="1201716" y="1723708"/>
                  </a:lnTo>
                  <a:lnTo>
                    <a:pt x="1218209" y="1756410"/>
                  </a:lnTo>
                  <a:lnTo>
                    <a:pt x="1234703" y="1787525"/>
                  </a:lnTo>
                  <a:lnTo>
                    <a:pt x="1251196" y="1816735"/>
                  </a:lnTo>
                  <a:lnTo>
                    <a:pt x="1268006" y="1844675"/>
                  </a:lnTo>
                  <a:lnTo>
                    <a:pt x="1284500" y="1870710"/>
                  </a:lnTo>
                  <a:lnTo>
                    <a:pt x="1300993" y="1895158"/>
                  </a:lnTo>
                  <a:lnTo>
                    <a:pt x="1309557" y="1906905"/>
                  </a:lnTo>
                  <a:lnTo>
                    <a:pt x="1317486" y="1918018"/>
                  </a:lnTo>
                  <a:lnTo>
                    <a:pt x="1326050" y="1928495"/>
                  </a:lnTo>
                  <a:lnTo>
                    <a:pt x="1333979" y="1938973"/>
                  </a:lnTo>
                  <a:lnTo>
                    <a:pt x="1342226" y="1948815"/>
                  </a:lnTo>
                  <a:lnTo>
                    <a:pt x="1350473" y="1958023"/>
                  </a:lnTo>
                  <a:lnTo>
                    <a:pt x="1358719" y="1966913"/>
                  </a:lnTo>
                  <a:lnTo>
                    <a:pt x="1366331" y="1975485"/>
                  </a:lnTo>
                  <a:lnTo>
                    <a:pt x="1369346" y="1978503"/>
                  </a:lnTo>
                  <a:lnTo>
                    <a:pt x="1380463" y="1983988"/>
                  </a:lnTo>
                  <a:lnTo>
                    <a:pt x="1410560" y="1998615"/>
                  </a:lnTo>
                  <a:lnTo>
                    <a:pt x="1420523" y="1996123"/>
                  </a:lnTo>
                  <a:lnTo>
                    <a:pt x="1438927" y="1990090"/>
                  </a:lnTo>
                  <a:lnTo>
                    <a:pt x="1456697" y="1984375"/>
                  </a:lnTo>
                  <a:lnTo>
                    <a:pt x="1475418" y="1978025"/>
                  </a:lnTo>
                  <a:lnTo>
                    <a:pt x="1492869" y="1971358"/>
                  </a:lnTo>
                  <a:lnTo>
                    <a:pt x="1510639" y="1964055"/>
                  </a:lnTo>
                  <a:lnTo>
                    <a:pt x="1528408" y="1956435"/>
                  </a:lnTo>
                  <a:lnTo>
                    <a:pt x="1545543" y="1948498"/>
                  </a:lnTo>
                  <a:lnTo>
                    <a:pt x="1562360" y="1939925"/>
                  </a:lnTo>
                  <a:lnTo>
                    <a:pt x="1579494" y="1931035"/>
                  </a:lnTo>
                  <a:lnTo>
                    <a:pt x="1595994" y="1921828"/>
                  </a:lnTo>
                  <a:lnTo>
                    <a:pt x="1612177" y="1912303"/>
                  </a:lnTo>
                  <a:lnTo>
                    <a:pt x="1628042" y="1902143"/>
                  </a:lnTo>
                  <a:lnTo>
                    <a:pt x="1643908" y="1891983"/>
                  </a:lnTo>
                  <a:lnTo>
                    <a:pt x="1659139" y="1881188"/>
                  </a:lnTo>
                  <a:lnTo>
                    <a:pt x="1674687" y="1870075"/>
                  </a:lnTo>
                  <a:lnTo>
                    <a:pt x="1689600" y="1858328"/>
                  </a:lnTo>
                  <a:lnTo>
                    <a:pt x="1704196" y="1846580"/>
                  </a:lnTo>
                  <a:lnTo>
                    <a:pt x="1718475" y="1834515"/>
                  </a:lnTo>
                  <a:lnTo>
                    <a:pt x="1732754" y="1821815"/>
                  </a:lnTo>
                  <a:lnTo>
                    <a:pt x="1746398" y="1809115"/>
                  </a:lnTo>
                  <a:lnTo>
                    <a:pt x="1760042" y="1796098"/>
                  </a:lnTo>
                  <a:lnTo>
                    <a:pt x="1773052" y="1782445"/>
                  </a:lnTo>
                  <a:lnTo>
                    <a:pt x="1785744" y="1768793"/>
                  </a:lnTo>
                  <a:lnTo>
                    <a:pt x="1798436" y="1754505"/>
                  </a:lnTo>
                  <a:lnTo>
                    <a:pt x="1810177" y="1740535"/>
                  </a:lnTo>
                  <a:lnTo>
                    <a:pt x="1822234" y="1725295"/>
                  </a:lnTo>
                  <a:lnTo>
                    <a:pt x="1833657" y="1710690"/>
                  </a:lnTo>
                  <a:lnTo>
                    <a:pt x="1844763" y="1695450"/>
                  </a:lnTo>
                  <a:lnTo>
                    <a:pt x="1847759" y="1691218"/>
                  </a:lnTo>
                  <a:lnTo>
                    <a:pt x="1836392" y="1692275"/>
                  </a:lnTo>
                  <a:lnTo>
                    <a:pt x="1822102" y="1692910"/>
                  </a:lnTo>
                  <a:lnTo>
                    <a:pt x="1807177" y="1693228"/>
                  </a:lnTo>
                  <a:lnTo>
                    <a:pt x="1792252" y="1693863"/>
                  </a:lnTo>
                  <a:lnTo>
                    <a:pt x="1776692" y="1693228"/>
                  </a:lnTo>
                  <a:lnTo>
                    <a:pt x="1761132" y="1692593"/>
                  </a:lnTo>
                  <a:lnTo>
                    <a:pt x="1744937" y="1691323"/>
                  </a:lnTo>
                  <a:lnTo>
                    <a:pt x="1728424" y="1690052"/>
                  </a:lnTo>
                  <a:lnTo>
                    <a:pt x="1711276" y="1688464"/>
                  </a:lnTo>
                  <a:lnTo>
                    <a:pt x="1702865" y="1687195"/>
                  </a:lnTo>
                  <a:lnTo>
                    <a:pt x="1701800" y="1689328"/>
                  </a:lnTo>
                  <a:lnTo>
                    <a:pt x="1699260" y="1694733"/>
                  </a:lnTo>
                  <a:lnTo>
                    <a:pt x="1696085" y="1699501"/>
                  </a:lnTo>
                  <a:lnTo>
                    <a:pt x="1692910" y="1704906"/>
                  </a:lnTo>
                  <a:lnTo>
                    <a:pt x="1689100" y="1709992"/>
                  </a:lnTo>
                  <a:lnTo>
                    <a:pt x="1685607" y="1714760"/>
                  </a:lnTo>
                  <a:lnTo>
                    <a:pt x="1681480" y="1719211"/>
                  </a:lnTo>
                  <a:lnTo>
                    <a:pt x="1677670" y="1723344"/>
                  </a:lnTo>
                  <a:lnTo>
                    <a:pt x="1673225" y="1727794"/>
                  </a:lnTo>
                  <a:lnTo>
                    <a:pt x="1668462" y="1731927"/>
                  </a:lnTo>
                  <a:lnTo>
                    <a:pt x="1664017" y="1735424"/>
                  </a:lnTo>
                  <a:lnTo>
                    <a:pt x="1658937" y="1738921"/>
                  </a:lnTo>
                  <a:lnTo>
                    <a:pt x="1653857" y="1742418"/>
                  </a:lnTo>
                  <a:lnTo>
                    <a:pt x="1648460" y="1745279"/>
                  </a:lnTo>
                  <a:lnTo>
                    <a:pt x="1643062" y="1748140"/>
                  </a:lnTo>
                  <a:lnTo>
                    <a:pt x="1637347" y="1750683"/>
                  </a:lnTo>
                  <a:lnTo>
                    <a:pt x="1631632" y="1752591"/>
                  </a:lnTo>
                  <a:lnTo>
                    <a:pt x="1625917" y="1755134"/>
                  </a:lnTo>
                  <a:lnTo>
                    <a:pt x="1620202" y="1756723"/>
                  </a:lnTo>
                  <a:lnTo>
                    <a:pt x="1613852" y="1757995"/>
                  </a:lnTo>
                  <a:lnTo>
                    <a:pt x="1607502" y="1759267"/>
                  </a:lnTo>
                  <a:lnTo>
                    <a:pt x="1601152" y="1759902"/>
                  </a:lnTo>
                  <a:lnTo>
                    <a:pt x="1594802" y="1760538"/>
                  </a:lnTo>
                  <a:lnTo>
                    <a:pt x="1588452" y="1760538"/>
                  </a:lnTo>
                  <a:lnTo>
                    <a:pt x="1582102" y="1760538"/>
                  </a:lnTo>
                  <a:lnTo>
                    <a:pt x="1575435" y="1759902"/>
                  </a:lnTo>
                  <a:lnTo>
                    <a:pt x="1569402" y="1759267"/>
                  </a:lnTo>
                  <a:lnTo>
                    <a:pt x="1562735" y="1757995"/>
                  </a:lnTo>
                  <a:lnTo>
                    <a:pt x="1557020" y="1756723"/>
                  </a:lnTo>
                  <a:lnTo>
                    <a:pt x="1550987" y="1755134"/>
                  </a:lnTo>
                  <a:lnTo>
                    <a:pt x="1544955" y="1752591"/>
                  </a:lnTo>
                  <a:lnTo>
                    <a:pt x="1539240" y="1750683"/>
                  </a:lnTo>
                  <a:lnTo>
                    <a:pt x="1533525" y="1748140"/>
                  </a:lnTo>
                  <a:lnTo>
                    <a:pt x="1528127" y="1745279"/>
                  </a:lnTo>
                  <a:lnTo>
                    <a:pt x="1522730" y="1742418"/>
                  </a:lnTo>
                  <a:lnTo>
                    <a:pt x="1517967" y="1738921"/>
                  </a:lnTo>
                  <a:lnTo>
                    <a:pt x="1512887" y="1735424"/>
                  </a:lnTo>
                  <a:lnTo>
                    <a:pt x="1508125" y="1731927"/>
                  </a:lnTo>
                  <a:lnTo>
                    <a:pt x="1503680" y="1727794"/>
                  </a:lnTo>
                  <a:lnTo>
                    <a:pt x="1499235" y="1723344"/>
                  </a:lnTo>
                  <a:lnTo>
                    <a:pt x="1495107" y="1719211"/>
                  </a:lnTo>
                  <a:lnTo>
                    <a:pt x="1490980" y="1714760"/>
                  </a:lnTo>
                  <a:lnTo>
                    <a:pt x="1487487" y="1709992"/>
                  </a:lnTo>
                  <a:lnTo>
                    <a:pt x="1483677" y="1704906"/>
                  </a:lnTo>
                  <a:lnTo>
                    <a:pt x="1480502" y="1699501"/>
                  </a:lnTo>
                  <a:lnTo>
                    <a:pt x="1477327" y="1694733"/>
                  </a:lnTo>
                  <a:lnTo>
                    <a:pt x="1474787" y="1689328"/>
                  </a:lnTo>
                  <a:lnTo>
                    <a:pt x="1471930" y="1683606"/>
                  </a:lnTo>
                  <a:lnTo>
                    <a:pt x="1469707" y="1677566"/>
                  </a:lnTo>
                  <a:lnTo>
                    <a:pt x="1467802" y="1671844"/>
                  </a:lnTo>
                  <a:lnTo>
                    <a:pt x="1466215" y="1665804"/>
                  </a:lnTo>
                  <a:lnTo>
                    <a:pt x="1464627" y="1659446"/>
                  </a:lnTo>
                  <a:lnTo>
                    <a:pt x="1463675" y="1653406"/>
                  </a:lnTo>
                  <a:lnTo>
                    <a:pt x="1462722" y="1647366"/>
                  </a:lnTo>
                  <a:lnTo>
                    <a:pt x="1462405" y="1640690"/>
                  </a:lnTo>
                  <a:lnTo>
                    <a:pt x="1462087" y="1634332"/>
                  </a:lnTo>
                  <a:lnTo>
                    <a:pt x="1462182" y="1632333"/>
                  </a:lnTo>
                  <a:lnTo>
                    <a:pt x="1449611" y="1628441"/>
                  </a:lnTo>
                  <a:lnTo>
                    <a:pt x="1408965" y="1615421"/>
                  </a:lnTo>
                  <a:lnTo>
                    <a:pt x="1367683" y="1600812"/>
                  </a:lnTo>
                  <a:lnTo>
                    <a:pt x="1326401" y="1585250"/>
                  </a:lnTo>
                  <a:lnTo>
                    <a:pt x="1284483" y="1569054"/>
                  </a:lnTo>
                  <a:lnTo>
                    <a:pt x="1241931" y="1551904"/>
                  </a:lnTo>
                  <a:lnTo>
                    <a:pt x="1199697" y="1533802"/>
                  </a:lnTo>
                  <a:lnTo>
                    <a:pt x="1191479" y="1530183"/>
                  </a:lnTo>
                  <a:close/>
                  <a:moveTo>
                    <a:pt x="1104493" y="1490234"/>
                  </a:moveTo>
                  <a:lnTo>
                    <a:pt x="1106563" y="1496060"/>
                  </a:lnTo>
                  <a:lnTo>
                    <a:pt x="1107088" y="1497526"/>
                  </a:lnTo>
                  <a:lnTo>
                    <a:pt x="1113937" y="1494744"/>
                  </a:lnTo>
                  <a:lnTo>
                    <a:pt x="1104493" y="1490234"/>
                  </a:lnTo>
                  <a:close/>
                  <a:moveTo>
                    <a:pt x="287237" y="1385930"/>
                  </a:moveTo>
                  <a:lnTo>
                    <a:pt x="272098" y="1400560"/>
                  </a:lnTo>
                  <a:lnTo>
                    <a:pt x="245428" y="1426926"/>
                  </a:lnTo>
                  <a:lnTo>
                    <a:pt x="220980" y="1452657"/>
                  </a:lnTo>
                  <a:lnTo>
                    <a:pt x="208915" y="1465681"/>
                  </a:lnTo>
                  <a:lnTo>
                    <a:pt x="197803" y="1478387"/>
                  </a:lnTo>
                  <a:lnTo>
                    <a:pt x="187008" y="1490776"/>
                  </a:lnTo>
                  <a:lnTo>
                    <a:pt x="176530" y="1503165"/>
                  </a:lnTo>
                  <a:lnTo>
                    <a:pt x="166370" y="1515554"/>
                  </a:lnTo>
                  <a:lnTo>
                    <a:pt x="157163" y="1527625"/>
                  </a:lnTo>
                  <a:lnTo>
                    <a:pt x="147955" y="1539696"/>
                  </a:lnTo>
                  <a:lnTo>
                    <a:pt x="139383" y="1551132"/>
                  </a:lnTo>
                  <a:lnTo>
                    <a:pt x="131128" y="1563203"/>
                  </a:lnTo>
                  <a:lnTo>
                    <a:pt x="123190" y="1574321"/>
                  </a:lnTo>
                  <a:lnTo>
                    <a:pt x="115888" y="1585440"/>
                  </a:lnTo>
                  <a:lnTo>
                    <a:pt x="109538" y="1596558"/>
                  </a:lnTo>
                  <a:lnTo>
                    <a:pt x="102870" y="1607358"/>
                  </a:lnTo>
                  <a:lnTo>
                    <a:pt x="97155" y="1618159"/>
                  </a:lnTo>
                  <a:lnTo>
                    <a:pt x="91758" y="1628324"/>
                  </a:lnTo>
                  <a:lnTo>
                    <a:pt x="86678" y="1638807"/>
                  </a:lnTo>
                  <a:lnTo>
                    <a:pt x="82233" y="1648337"/>
                  </a:lnTo>
                  <a:lnTo>
                    <a:pt x="78423" y="1658502"/>
                  </a:lnTo>
                  <a:lnTo>
                    <a:pt x="74930" y="1668032"/>
                  </a:lnTo>
                  <a:lnTo>
                    <a:pt x="71755" y="1677244"/>
                  </a:lnTo>
                  <a:lnTo>
                    <a:pt x="69215" y="1686139"/>
                  </a:lnTo>
                  <a:lnTo>
                    <a:pt x="67310" y="1695033"/>
                  </a:lnTo>
                  <a:lnTo>
                    <a:pt x="65723" y="1703292"/>
                  </a:lnTo>
                  <a:lnTo>
                    <a:pt x="64453" y="1711869"/>
                  </a:lnTo>
                  <a:lnTo>
                    <a:pt x="64135" y="1719493"/>
                  </a:lnTo>
                  <a:lnTo>
                    <a:pt x="64135" y="1727435"/>
                  </a:lnTo>
                  <a:lnTo>
                    <a:pt x="64453" y="1735059"/>
                  </a:lnTo>
                  <a:lnTo>
                    <a:pt x="65405" y="1742047"/>
                  </a:lnTo>
                  <a:lnTo>
                    <a:pt x="66993" y="1748718"/>
                  </a:lnTo>
                  <a:lnTo>
                    <a:pt x="68898" y="1755389"/>
                  </a:lnTo>
                  <a:lnTo>
                    <a:pt x="71438" y="1761425"/>
                  </a:lnTo>
                  <a:lnTo>
                    <a:pt x="74295" y="1767143"/>
                  </a:lnTo>
                  <a:lnTo>
                    <a:pt x="78740" y="1774131"/>
                  </a:lnTo>
                  <a:lnTo>
                    <a:pt x="83820" y="1780802"/>
                  </a:lnTo>
                  <a:lnTo>
                    <a:pt x="89853" y="1786838"/>
                  </a:lnTo>
                  <a:lnTo>
                    <a:pt x="96838" y="1792238"/>
                  </a:lnTo>
                  <a:lnTo>
                    <a:pt x="104458" y="1797638"/>
                  </a:lnTo>
                  <a:lnTo>
                    <a:pt x="112713" y="1802403"/>
                  </a:lnTo>
                  <a:lnTo>
                    <a:pt x="121920" y="1806533"/>
                  </a:lnTo>
                  <a:lnTo>
                    <a:pt x="131763" y="1810345"/>
                  </a:lnTo>
                  <a:lnTo>
                    <a:pt x="142240" y="1813839"/>
                  </a:lnTo>
                  <a:lnTo>
                    <a:pt x="153353" y="1817016"/>
                  </a:lnTo>
                  <a:lnTo>
                    <a:pt x="165735" y="1819239"/>
                  </a:lnTo>
                  <a:lnTo>
                    <a:pt x="177800" y="1821463"/>
                  </a:lnTo>
                  <a:lnTo>
                    <a:pt x="191453" y="1823051"/>
                  </a:lnTo>
                  <a:lnTo>
                    <a:pt x="205740" y="1824322"/>
                  </a:lnTo>
                  <a:lnTo>
                    <a:pt x="220345" y="1824957"/>
                  </a:lnTo>
                  <a:lnTo>
                    <a:pt x="235585" y="1825275"/>
                  </a:lnTo>
                  <a:lnTo>
                    <a:pt x="251460" y="1825275"/>
                  </a:lnTo>
                  <a:lnTo>
                    <a:pt x="267970" y="1824639"/>
                  </a:lnTo>
                  <a:lnTo>
                    <a:pt x="285115" y="1823686"/>
                  </a:lnTo>
                  <a:lnTo>
                    <a:pt x="302895" y="1822098"/>
                  </a:lnTo>
                  <a:lnTo>
                    <a:pt x="320993" y="1820192"/>
                  </a:lnTo>
                  <a:lnTo>
                    <a:pt x="339725" y="1817968"/>
                  </a:lnTo>
                  <a:lnTo>
                    <a:pt x="359410" y="1814792"/>
                  </a:lnTo>
                  <a:lnTo>
                    <a:pt x="379413" y="1811615"/>
                  </a:lnTo>
                  <a:lnTo>
                    <a:pt x="399733" y="1808121"/>
                  </a:lnTo>
                  <a:lnTo>
                    <a:pt x="420370" y="1803674"/>
                  </a:lnTo>
                  <a:lnTo>
                    <a:pt x="441960" y="1798909"/>
                  </a:lnTo>
                  <a:lnTo>
                    <a:pt x="458716" y="1795021"/>
                  </a:lnTo>
                  <a:lnTo>
                    <a:pt x="447270" y="1779838"/>
                  </a:lnTo>
                  <a:lnTo>
                    <a:pt x="434894" y="1761420"/>
                  </a:lnTo>
                  <a:lnTo>
                    <a:pt x="422518" y="1742684"/>
                  </a:lnTo>
                  <a:lnTo>
                    <a:pt x="410459" y="1723949"/>
                  </a:lnTo>
                  <a:lnTo>
                    <a:pt x="399352" y="1704260"/>
                  </a:lnTo>
                  <a:lnTo>
                    <a:pt x="388245" y="1684572"/>
                  </a:lnTo>
                  <a:lnTo>
                    <a:pt x="377773" y="1664884"/>
                  </a:lnTo>
                  <a:lnTo>
                    <a:pt x="367936" y="1644560"/>
                  </a:lnTo>
                  <a:lnTo>
                    <a:pt x="358415" y="1624237"/>
                  </a:lnTo>
                  <a:lnTo>
                    <a:pt x="349213" y="1603596"/>
                  </a:lnTo>
                  <a:lnTo>
                    <a:pt x="340645" y="1582320"/>
                  </a:lnTo>
                  <a:lnTo>
                    <a:pt x="332711" y="1561361"/>
                  </a:lnTo>
                  <a:lnTo>
                    <a:pt x="324778" y="1539767"/>
                  </a:lnTo>
                  <a:lnTo>
                    <a:pt x="318114" y="1517856"/>
                  </a:lnTo>
                  <a:lnTo>
                    <a:pt x="311449" y="1495945"/>
                  </a:lnTo>
                  <a:lnTo>
                    <a:pt x="305420" y="1474034"/>
                  </a:lnTo>
                  <a:lnTo>
                    <a:pt x="300025" y="1451170"/>
                  </a:lnTo>
                  <a:lnTo>
                    <a:pt x="294948" y="1428941"/>
                  </a:lnTo>
                  <a:lnTo>
                    <a:pt x="290823" y="1406077"/>
                  </a:lnTo>
                  <a:lnTo>
                    <a:pt x="287237" y="1385930"/>
                  </a:lnTo>
                  <a:close/>
                  <a:moveTo>
                    <a:pt x="825882" y="1340155"/>
                  </a:moveTo>
                  <a:lnTo>
                    <a:pt x="819719" y="1367155"/>
                  </a:lnTo>
                  <a:lnTo>
                    <a:pt x="808612" y="1421447"/>
                  </a:lnTo>
                  <a:lnTo>
                    <a:pt x="798457" y="1474787"/>
                  </a:lnTo>
                  <a:lnTo>
                    <a:pt x="789571" y="1527175"/>
                  </a:lnTo>
                  <a:lnTo>
                    <a:pt x="781321" y="1578610"/>
                  </a:lnTo>
                  <a:lnTo>
                    <a:pt x="778588" y="1599316"/>
                  </a:lnTo>
                  <a:lnTo>
                    <a:pt x="782951" y="1602926"/>
                  </a:lnTo>
                  <a:lnTo>
                    <a:pt x="789940" y="1601447"/>
                  </a:lnTo>
                  <a:lnTo>
                    <a:pt x="824230" y="1593190"/>
                  </a:lnTo>
                  <a:lnTo>
                    <a:pt x="859473" y="1583662"/>
                  </a:lnTo>
                  <a:lnTo>
                    <a:pt x="895985" y="1573182"/>
                  </a:lnTo>
                  <a:lnTo>
                    <a:pt x="933768" y="1561432"/>
                  </a:lnTo>
                  <a:lnTo>
                    <a:pt x="972185" y="1548729"/>
                  </a:lnTo>
                  <a:lnTo>
                    <a:pt x="1011555" y="1535073"/>
                  </a:lnTo>
                  <a:lnTo>
                    <a:pt x="1048349" y="1520873"/>
                  </a:lnTo>
                  <a:lnTo>
                    <a:pt x="1038369" y="1492568"/>
                  </a:lnTo>
                  <a:lnTo>
                    <a:pt x="1024413" y="1450656"/>
                  </a:lnTo>
                  <a:lnTo>
                    <a:pt x="987571" y="1431541"/>
                  </a:lnTo>
                  <a:lnTo>
                    <a:pt x="945971" y="1409310"/>
                  </a:lnTo>
                  <a:lnTo>
                    <a:pt x="904689" y="1386127"/>
                  </a:lnTo>
                  <a:lnTo>
                    <a:pt x="862455" y="1361991"/>
                  </a:lnTo>
                  <a:lnTo>
                    <a:pt x="825882" y="1340155"/>
                  </a:lnTo>
                  <a:close/>
                  <a:moveTo>
                    <a:pt x="426033" y="1320824"/>
                  </a:moveTo>
                  <a:lnTo>
                    <a:pt x="426083" y="1321435"/>
                  </a:lnTo>
                  <a:lnTo>
                    <a:pt x="428304" y="1341438"/>
                  </a:lnTo>
                  <a:lnTo>
                    <a:pt x="430842" y="1361123"/>
                  </a:lnTo>
                  <a:lnTo>
                    <a:pt x="434333" y="1380490"/>
                  </a:lnTo>
                  <a:lnTo>
                    <a:pt x="437823" y="1399540"/>
                  </a:lnTo>
                  <a:lnTo>
                    <a:pt x="442265" y="1418908"/>
                  </a:lnTo>
                  <a:lnTo>
                    <a:pt x="446708" y="1437640"/>
                  </a:lnTo>
                  <a:lnTo>
                    <a:pt x="451785" y="1456055"/>
                  </a:lnTo>
                  <a:lnTo>
                    <a:pt x="457179" y="1474788"/>
                  </a:lnTo>
                  <a:lnTo>
                    <a:pt x="463208" y="1492885"/>
                  </a:lnTo>
                  <a:lnTo>
                    <a:pt x="469236" y="1510983"/>
                  </a:lnTo>
                  <a:lnTo>
                    <a:pt x="476217" y="1529080"/>
                  </a:lnTo>
                  <a:lnTo>
                    <a:pt x="483515" y="1546860"/>
                  </a:lnTo>
                  <a:lnTo>
                    <a:pt x="491131" y="1564005"/>
                  </a:lnTo>
                  <a:lnTo>
                    <a:pt x="499381" y="1581468"/>
                  </a:lnTo>
                  <a:lnTo>
                    <a:pt x="507631" y="1598613"/>
                  </a:lnTo>
                  <a:lnTo>
                    <a:pt x="516515" y="1615123"/>
                  </a:lnTo>
                  <a:lnTo>
                    <a:pt x="521451" y="1623979"/>
                  </a:lnTo>
                  <a:lnTo>
                    <a:pt x="528955" y="1624948"/>
                  </a:lnTo>
                  <a:lnTo>
                    <a:pt x="539433" y="1626218"/>
                  </a:lnTo>
                  <a:lnTo>
                    <a:pt x="550545" y="1627171"/>
                  </a:lnTo>
                  <a:lnTo>
                    <a:pt x="561658" y="1628124"/>
                  </a:lnTo>
                  <a:lnTo>
                    <a:pt x="573405" y="1628441"/>
                  </a:lnTo>
                  <a:lnTo>
                    <a:pt x="585470" y="1628441"/>
                  </a:lnTo>
                  <a:lnTo>
                    <a:pt x="597853" y="1628124"/>
                  </a:lnTo>
                  <a:lnTo>
                    <a:pt x="610553" y="1627489"/>
                  </a:lnTo>
                  <a:lnTo>
                    <a:pt x="623570" y="1626854"/>
                  </a:lnTo>
                  <a:lnTo>
                    <a:pt x="637223" y="1626218"/>
                  </a:lnTo>
                  <a:lnTo>
                    <a:pt x="650875" y="1624948"/>
                  </a:lnTo>
                  <a:lnTo>
                    <a:pt x="665163" y="1623360"/>
                  </a:lnTo>
                  <a:lnTo>
                    <a:pt x="694373" y="1619549"/>
                  </a:lnTo>
                  <a:lnTo>
                    <a:pt x="702748" y="1618167"/>
                  </a:lnTo>
                  <a:lnTo>
                    <a:pt x="699337" y="1615270"/>
                  </a:lnTo>
                  <a:lnTo>
                    <a:pt x="666011" y="1586687"/>
                  </a:lnTo>
                  <a:lnTo>
                    <a:pt x="634589" y="1557787"/>
                  </a:lnTo>
                  <a:lnTo>
                    <a:pt x="604436" y="1529204"/>
                  </a:lnTo>
                  <a:lnTo>
                    <a:pt x="589836" y="1514595"/>
                  </a:lnTo>
                  <a:lnTo>
                    <a:pt x="575236" y="1500304"/>
                  </a:lnTo>
                  <a:lnTo>
                    <a:pt x="561271" y="1486330"/>
                  </a:lnTo>
                  <a:lnTo>
                    <a:pt x="547940" y="1472038"/>
                  </a:lnTo>
                  <a:lnTo>
                    <a:pt x="534292" y="1457747"/>
                  </a:lnTo>
                  <a:lnTo>
                    <a:pt x="521597" y="1443456"/>
                  </a:lnTo>
                  <a:lnTo>
                    <a:pt x="508901" y="1429164"/>
                  </a:lnTo>
                  <a:lnTo>
                    <a:pt x="497157" y="1415508"/>
                  </a:lnTo>
                  <a:lnTo>
                    <a:pt x="485731" y="1401217"/>
                  </a:lnTo>
                  <a:lnTo>
                    <a:pt x="473988" y="1387561"/>
                  </a:lnTo>
                  <a:lnTo>
                    <a:pt x="463196" y="1373587"/>
                  </a:lnTo>
                  <a:lnTo>
                    <a:pt x="453357" y="1359613"/>
                  </a:lnTo>
                  <a:lnTo>
                    <a:pt x="443201" y="1345957"/>
                  </a:lnTo>
                  <a:lnTo>
                    <a:pt x="433679" y="1332300"/>
                  </a:lnTo>
                  <a:lnTo>
                    <a:pt x="426033" y="1320824"/>
                  </a:lnTo>
                  <a:close/>
                  <a:moveTo>
                    <a:pt x="563522" y="1163592"/>
                  </a:moveTo>
                  <a:lnTo>
                    <a:pt x="542290" y="1178196"/>
                  </a:lnTo>
                  <a:lnTo>
                    <a:pt x="502920" y="1206786"/>
                  </a:lnTo>
                  <a:lnTo>
                    <a:pt x="465455" y="1234740"/>
                  </a:lnTo>
                  <a:lnTo>
                    <a:pt x="455660" y="1242410"/>
                  </a:lnTo>
                  <a:lnTo>
                    <a:pt x="456848" y="1244647"/>
                  </a:lnTo>
                  <a:lnTo>
                    <a:pt x="462562" y="1255445"/>
                  </a:lnTo>
                  <a:lnTo>
                    <a:pt x="468909" y="1265925"/>
                  </a:lnTo>
                  <a:lnTo>
                    <a:pt x="475575" y="1277040"/>
                  </a:lnTo>
                  <a:lnTo>
                    <a:pt x="482557" y="1287838"/>
                  </a:lnTo>
                  <a:lnTo>
                    <a:pt x="490175" y="1299271"/>
                  </a:lnTo>
                  <a:lnTo>
                    <a:pt x="498110" y="1310387"/>
                  </a:lnTo>
                  <a:lnTo>
                    <a:pt x="506362" y="1322138"/>
                  </a:lnTo>
                  <a:lnTo>
                    <a:pt x="524453" y="1345957"/>
                  </a:lnTo>
                  <a:lnTo>
                    <a:pt x="543497" y="1370093"/>
                  </a:lnTo>
                  <a:lnTo>
                    <a:pt x="564762" y="1394865"/>
                  </a:lnTo>
                  <a:lnTo>
                    <a:pt x="587297" y="1419954"/>
                  </a:lnTo>
                  <a:lnTo>
                    <a:pt x="611736" y="1445361"/>
                  </a:lnTo>
                  <a:lnTo>
                    <a:pt x="637445" y="1471721"/>
                  </a:lnTo>
                  <a:lnTo>
                    <a:pt x="664106" y="1498081"/>
                  </a:lnTo>
                  <a:lnTo>
                    <a:pt x="692989" y="1525075"/>
                  </a:lnTo>
                  <a:lnTo>
                    <a:pt x="721963" y="1551321"/>
                  </a:lnTo>
                  <a:lnTo>
                    <a:pt x="722613" y="1546860"/>
                  </a:lnTo>
                  <a:lnTo>
                    <a:pt x="730229" y="1498282"/>
                  </a:lnTo>
                  <a:lnTo>
                    <a:pt x="739115" y="1450340"/>
                  </a:lnTo>
                  <a:lnTo>
                    <a:pt x="748317" y="1401762"/>
                  </a:lnTo>
                  <a:lnTo>
                    <a:pt x="758472" y="1354137"/>
                  </a:lnTo>
                  <a:lnTo>
                    <a:pt x="768627" y="1308100"/>
                  </a:lnTo>
                  <a:lnTo>
                    <a:pt x="769341" y="1305052"/>
                  </a:lnTo>
                  <a:lnTo>
                    <a:pt x="737021" y="1284818"/>
                  </a:lnTo>
                  <a:lnTo>
                    <a:pt x="696374" y="1257824"/>
                  </a:lnTo>
                  <a:lnTo>
                    <a:pt x="656362" y="1230512"/>
                  </a:lnTo>
                  <a:lnTo>
                    <a:pt x="616985" y="1202882"/>
                  </a:lnTo>
                  <a:lnTo>
                    <a:pt x="578561" y="1174935"/>
                  </a:lnTo>
                  <a:lnTo>
                    <a:pt x="563522" y="1163592"/>
                  </a:lnTo>
                  <a:close/>
                  <a:moveTo>
                    <a:pt x="441840" y="1066401"/>
                  </a:moveTo>
                  <a:lnTo>
                    <a:pt x="437823" y="1083628"/>
                  </a:lnTo>
                  <a:lnTo>
                    <a:pt x="434333" y="1102995"/>
                  </a:lnTo>
                  <a:lnTo>
                    <a:pt x="430842" y="1122045"/>
                  </a:lnTo>
                  <a:lnTo>
                    <a:pt x="428304" y="1141730"/>
                  </a:lnTo>
                  <a:lnTo>
                    <a:pt x="426083" y="1161415"/>
                  </a:lnTo>
                  <a:lnTo>
                    <a:pt x="425439" y="1169539"/>
                  </a:lnTo>
                  <a:lnTo>
                    <a:pt x="427648" y="1177001"/>
                  </a:lnTo>
                  <a:lnTo>
                    <a:pt x="429516" y="1183022"/>
                  </a:lnTo>
                  <a:lnTo>
                    <a:pt x="451485" y="1166443"/>
                  </a:lnTo>
                  <a:lnTo>
                    <a:pt x="489903" y="1138171"/>
                  </a:lnTo>
                  <a:lnTo>
                    <a:pt x="511337" y="1123125"/>
                  </a:lnTo>
                  <a:lnTo>
                    <a:pt x="504571" y="1117771"/>
                  </a:lnTo>
                  <a:lnTo>
                    <a:pt x="469005" y="1089506"/>
                  </a:lnTo>
                  <a:lnTo>
                    <a:pt x="441840" y="1066401"/>
                  </a:lnTo>
                  <a:close/>
                  <a:moveTo>
                    <a:pt x="1964738" y="1045668"/>
                  </a:moveTo>
                  <a:lnTo>
                    <a:pt x="1964373" y="1045997"/>
                  </a:lnTo>
                  <a:lnTo>
                    <a:pt x="1947863" y="1060606"/>
                  </a:lnTo>
                  <a:lnTo>
                    <a:pt x="1913890" y="1089506"/>
                  </a:lnTo>
                  <a:lnTo>
                    <a:pt x="1878330" y="1117771"/>
                  </a:lnTo>
                  <a:lnTo>
                    <a:pt x="1841818" y="1146671"/>
                  </a:lnTo>
                  <a:lnTo>
                    <a:pt x="1804353" y="1174935"/>
                  </a:lnTo>
                  <a:lnTo>
                    <a:pt x="1765935" y="1202882"/>
                  </a:lnTo>
                  <a:lnTo>
                    <a:pt x="1726565" y="1230512"/>
                  </a:lnTo>
                  <a:lnTo>
                    <a:pt x="1686243" y="1257824"/>
                  </a:lnTo>
                  <a:lnTo>
                    <a:pt x="1645603" y="1284818"/>
                  </a:lnTo>
                  <a:lnTo>
                    <a:pt x="1604328" y="1310860"/>
                  </a:lnTo>
                  <a:lnTo>
                    <a:pt x="1562418" y="1336584"/>
                  </a:lnTo>
                  <a:lnTo>
                    <a:pt x="1520508" y="1361991"/>
                  </a:lnTo>
                  <a:lnTo>
                    <a:pt x="1477963" y="1386127"/>
                  </a:lnTo>
                  <a:lnTo>
                    <a:pt x="1437005" y="1409310"/>
                  </a:lnTo>
                  <a:lnTo>
                    <a:pt x="1395095" y="1431541"/>
                  </a:lnTo>
                  <a:lnTo>
                    <a:pt x="1353185" y="1453454"/>
                  </a:lnTo>
                  <a:lnTo>
                    <a:pt x="1310958" y="1474732"/>
                  </a:lnTo>
                  <a:lnTo>
                    <a:pt x="1268838" y="1494705"/>
                  </a:lnTo>
                  <a:lnTo>
                    <a:pt x="1289882" y="1503314"/>
                  </a:lnTo>
                  <a:lnTo>
                    <a:pt x="1330846" y="1519511"/>
                  </a:lnTo>
                  <a:lnTo>
                    <a:pt x="1371176" y="1535073"/>
                  </a:lnTo>
                  <a:lnTo>
                    <a:pt x="1410870" y="1548729"/>
                  </a:lnTo>
                  <a:lnTo>
                    <a:pt x="1449294" y="1561432"/>
                  </a:lnTo>
                  <a:lnTo>
                    <a:pt x="1479284" y="1570917"/>
                  </a:lnTo>
                  <a:lnTo>
                    <a:pt x="1480502" y="1568844"/>
                  </a:lnTo>
                  <a:lnTo>
                    <a:pt x="1483677" y="1563758"/>
                  </a:lnTo>
                  <a:lnTo>
                    <a:pt x="1487487" y="1558671"/>
                  </a:lnTo>
                  <a:lnTo>
                    <a:pt x="1490980" y="1554221"/>
                  </a:lnTo>
                  <a:lnTo>
                    <a:pt x="1495107" y="1549452"/>
                  </a:lnTo>
                  <a:lnTo>
                    <a:pt x="1499235" y="1545002"/>
                  </a:lnTo>
                  <a:lnTo>
                    <a:pt x="1503680" y="1540551"/>
                  </a:lnTo>
                  <a:lnTo>
                    <a:pt x="1508125" y="1536736"/>
                  </a:lnTo>
                  <a:lnTo>
                    <a:pt x="1512887" y="1532921"/>
                  </a:lnTo>
                  <a:lnTo>
                    <a:pt x="1517967" y="1529424"/>
                  </a:lnTo>
                  <a:lnTo>
                    <a:pt x="1522730" y="1526563"/>
                  </a:lnTo>
                  <a:lnTo>
                    <a:pt x="1528127" y="1523384"/>
                  </a:lnTo>
                  <a:lnTo>
                    <a:pt x="1533525" y="1520841"/>
                  </a:lnTo>
                  <a:lnTo>
                    <a:pt x="1539240" y="1517980"/>
                  </a:lnTo>
                  <a:lnTo>
                    <a:pt x="1544955" y="1515755"/>
                  </a:lnTo>
                  <a:lnTo>
                    <a:pt x="1550987" y="1513847"/>
                  </a:lnTo>
                  <a:lnTo>
                    <a:pt x="1557020" y="1512258"/>
                  </a:lnTo>
                  <a:lnTo>
                    <a:pt x="1562735" y="1510668"/>
                  </a:lnTo>
                  <a:lnTo>
                    <a:pt x="1569402" y="1509397"/>
                  </a:lnTo>
                  <a:lnTo>
                    <a:pt x="1575435" y="1508761"/>
                  </a:lnTo>
                  <a:lnTo>
                    <a:pt x="1582102" y="1508443"/>
                  </a:lnTo>
                  <a:lnTo>
                    <a:pt x="1588452" y="1508125"/>
                  </a:lnTo>
                  <a:lnTo>
                    <a:pt x="1594802" y="1508443"/>
                  </a:lnTo>
                  <a:lnTo>
                    <a:pt x="1601152" y="1508761"/>
                  </a:lnTo>
                  <a:lnTo>
                    <a:pt x="1607502" y="1509397"/>
                  </a:lnTo>
                  <a:lnTo>
                    <a:pt x="1613852" y="1510668"/>
                  </a:lnTo>
                  <a:lnTo>
                    <a:pt x="1620202" y="1512258"/>
                  </a:lnTo>
                  <a:lnTo>
                    <a:pt x="1625917" y="1513847"/>
                  </a:lnTo>
                  <a:lnTo>
                    <a:pt x="1631632" y="1515755"/>
                  </a:lnTo>
                  <a:lnTo>
                    <a:pt x="1637347" y="1517980"/>
                  </a:lnTo>
                  <a:lnTo>
                    <a:pt x="1643062" y="1520841"/>
                  </a:lnTo>
                  <a:lnTo>
                    <a:pt x="1648460" y="1523384"/>
                  </a:lnTo>
                  <a:lnTo>
                    <a:pt x="1653857" y="1526563"/>
                  </a:lnTo>
                  <a:lnTo>
                    <a:pt x="1658937" y="1529424"/>
                  </a:lnTo>
                  <a:lnTo>
                    <a:pt x="1664017" y="1532921"/>
                  </a:lnTo>
                  <a:lnTo>
                    <a:pt x="1668462" y="1536736"/>
                  </a:lnTo>
                  <a:lnTo>
                    <a:pt x="1673225" y="1540551"/>
                  </a:lnTo>
                  <a:lnTo>
                    <a:pt x="1677670" y="1545002"/>
                  </a:lnTo>
                  <a:lnTo>
                    <a:pt x="1681480" y="1549452"/>
                  </a:lnTo>
                  <a:lnTo>
                    <a:pt x="1685607" y="1554221"/>
                  </a:lnTo>
                  <a:lnTo>
                    <a:pt x="1689100" y="1558671"/>
                  </a:lnTo>
                  <a:lnTo>
                    <a:pt x="1692910" y="1563758"/>
                  </a:lnTo>
                  <a:lnTo>
                    <a:pt x="1696085" y="1568844"/>
                  </a:lnTo>
                  <a:lnTo>
                    <a:pt x="1699260" y="1574248"/>
                  </a:lnTo>
                  <a:lnTo>
                    <a:pt x="1701800" y="1579653"/>
                  </a:lnTo>
                  <a:lnTo>
                    <a:pt x="1704657" y="1585375"/>
                  </a:lnTo>
                  <a:lnTo>
                    <a:pt x="1706880" y="1591097"/>
                  </a:lnTo>
                  <a:lnTo>
                    <a:pt x="1708785" y="1596819"/>
                  </a:lnTo>
                  <a:lnTo>
                    <a:pt x="1710372" y="1602542"/>
                  </a:lnTo>
                  <a:lnTo>
                    <a:pt x="1711960" y="1608900"/>
                  </a:lnTo>
                  <a:lnTo>
                    <a:pt x="1712913" y="1614940"/>
                  </a:lnTo>
                  <a:lnTo>
                    <a:pt x="1713865" y="1621616"/>
                  </a:lnTo>
                  <a:lnTo>
                    <a:pt x="1713930" y="1622842"/>
                  </a:lnTo>
                  <a:lnTo>
                    <a:pt x="1717944" y="1623360"/>
                  </a:lnTo>
                  <a:lnTo>
                    <a:pt x="1731917" y="1624948"/>
                  </a:lnTo>
                  <a:lnTo>
                    <a:pt x="1745572" y="1626218"/>
                  </a:lnTo>
                  <a:lnTo>
                    <a:pt x="1759544" y="1626854"/>
                  </a:lnTo>
                  <a:lnTo>
                    <a:pt x="1772564" y="1627489"/>
                  </a:lnTo>
                  <a:lnTo>
                    <a:pt x="1785266" y="1628124"/>
                  </a:lnTo>
                  <a:lnTo>
                    <a:pt x="1797650" y="1628441"/>
                  </a:lnTo>
                  <a:lnTo>
                    <a:pt x="1809400" y="1628441"/>
                  </a:lnTo>
                  <a:lnTo>
                    <a:pt x="1821467" y="1628124"/>
                  </a:lnTo>
                  <a:lnTo>
                    <a:pt x="1832581" y="1627171"/>
                  </a:lnTo>
                  <a:lnTo>
                    <a:pt x="1843378" y="1626218"/>
                  </a:lnTo>
                  <a:lnTo>
                    <a:pt x="1853540" y="1624948"/>
                  </a:lnTo>
                  <a:lnTo>
                    <a:pt x="1864019" y="1623678"/>
                  </a:lnTo>
                  <a:lnTo>
                    <a:pt x="1873546" y="1621772"/>
                  </a:lnTo>
                  <a:lnTo>
                    <a:pt x="1882755" y="1619867"/>
                  </a:lnTo>
                  <a:lnTo>
                    <a:pt x="1891646" y="1617644"/>
                  </a:lnTo>
                  <a:lnTo>
                    <a:pt x="1893435" y="1617180"/>
                  </a:lnTo>
                  <a:lnTo>
                    <a:pt x="1894581" y="1615123"/>
                  </a:lnTo>
                  <a:lnTo>
                    <a:pt x="1903465" y="1598613"/>
                  </a:lnTo>
                  <a:lnTo>
                    <a:pt x="1912032" y="1581468"/>
                  </a:lnTo>
                  <a:lnTo>
                    <a:pt x="1919965" y="1564005"/>
                  </a:lnTo>
                  <a:lnTo>
                    <a:pt x="1927580" y="1546860"/>
                  </a:lnTo>
                  <a:lnTo>
                    <a:pt x="1934879" y="1529080"/>
                  </a:lnTo>
                  <a:lnTo>
                    <a:pt x="1941859" y="1510983"/>
                  </a:lnTo>
                  <a:lnTo>
                    <a:pt x="1948205" y="1492885"/>
                  </a:lnTo>
                  <a:lnTo>
                    <a:pt x="1954234" y="1474788"/>
                  </a:lnTo>
                  <a:lnTo>
                    <a:pt x="1959628" y="1456055"/>
                  </a:lnTo>
                  <a:lnTo>
                    <a:pt x="1964705" y="1437640"/>
                  </a:lnTo>
                  <a:lnTo>
                    <a:pt x="1969148" y="1418908"/>
                  </a:lnTo>
                  <a:lnTo>
                    <a:pt x="1973590" y="1399540"/>
                  </a:lnTo>
                  <a:lnTo>
                    <a:pt x="1977398" y="1380490"/>
                  </a:lnTo>
                  <a:lnTo>
                    <a:pt x="1980253" y="1361123"/>
                  </a:lnTo>
                  <a:lnTo>
                    <a:pt x="1983109" y="1341438"/>
                  </a:lnTo>
                  <a:lnTo>
                    <a:pt x="1985330" y="1321435"/>
                  </a:lnTo>
                  <a:lnTo>
                    <a:pt x="1986917" y="1302068"/>
                  </a:lnTo>
                  <a:lnTo>
                    <a:pt x="1988503" y="1282065"/>
                  </a:lnTo>
                  <a:lnTo>
                    <a:pt x="1989138" y="1261428"/>
                  </a:lnTo>
                  <a:lnTo>
                    <a:pt x="1989138" y="1241743"/>
                  </a:lnTo>
                  <a:lnTo>
                    <a:pt x="1989138" y="1221105"/>
                  </a:lnTo>
                  <a:lnTo>
                    <a:pt x="1988503" y="1201103"/>
                  </a:lnTo>
                  <a:lnTo>
                    <a:pt x="1986917" y="1181418"/>
                  </a:lnTo>
                  <a:lnTo>
                    <a:pt x="1985330" y="1161415"/>
                  </a:lnTo>
                  <a:lnTo>
                    <a:pt x="1983109" y="1141730"/>
                  </a:lnTo>
                  <a:lnTo>
                    <a:pt x="1980253" y="1122045"/>
                  </a:lnTo>
                  <a:lnTo>
                    <a:pt x="1977398" y="1102995"/>
                  </a:lnTo>
                  <a:lnTo>
                    <a:pt x="1973590" y="1083628"/>
                  </a:lnTo>
                  <a:lnTo>
                    <a:pt x="1969148" y="1064578"/>
                  </a:lnTo>
                  <a:lnTo>
                    <a:pt x="1964738" y="1045668"/>
                  </a:lnTo>
                  <a:close/>
                  <a:moveTo>
                    <a:pt x="916037" y="1019660"/>
                  </a:moveTo>
                  <a:lnTo>
                    <a:pt x="912064" y="1031240"/>
                  </a:lnTo>
                  <a:lnTo>
                    <a:pt x="897467" y="1075690"/>
                  </a:lnTo>
                  <a:lnTo>
                    <a:pt x="883186" y="1121410"/>
                  </a:lnTo>
                  <a:lnTo>
                    <a:pt x="869541" y="1167765"/>
                  </a:lnTo>
                  <a:lnTo>
                    <a:pt x="856213" y="1215707"/>
                  </a:lnTo>
                  <a:lnTo>
                    <a:pt x="843519" y="1265555"/>
                  </a:lnTo>
                  <a:lnTo>
                    <a:pt x="841045" y="1275844"/>
                  </a:lnTo>
                  <a:lnTo>
                    <a:pt x="841178" y="1275926"/>
                  </a:lnTo>
                  <a:lnTo>
                    <a:pt x="887541" y="1303556"/>
                  </a:lnTo>
                  <a:lnTo>
                    <a:pt x="935809" y="1331185"/>
                  </a:lnTo>
                  <a:lnTo>
                    <a:pt x="981855" y="1356909"/>
                  </a:lnTo>
                  <a:lnTo>
                    <a:pt x="997943" y="1365625"/>
                  </a:lnTo>
                  <a:lnTo>
                    <a:pt x="996185" y="1359853"/>
                  </a:lnTo>
                  <a:lnTo>
                    <a:pt x="983180" y="1314450"/>
                  </a:lnTo>
                  <a:lnTo>
                    <a:pt x="970810" y="1268730"/>
                  </a:lnTo>
                  <a:lnTo>
                    <a:pt x="959075" y="1223010"/>
                  </a:lnTo>
                  <a:lnTo>
                    <a:pt x="948291" y="1176655"/>
                  </a:lnTo>
                  <a:lnTo>
                    <a:pt x="937824" y="1130618"/>
                  </a:lnTo>
                  <a:lnTo>
                    <a:pt x="927991" y="1082675"/>
                  </a:lnTo>
                  <a:lnTo>
                    <a:pt x="918793" y="1034733"/>
                  </a:lnTo>
                  <a:lnTo>
                    <a:pt x="916037" y="1019660"/>
                  </a:lnTo>
                  <a:close/>
                  <a:moveTo>
                    <a:pt x="863289" y="979742"/>
                  </a:moveTo>
                  <a:lnTo>
                    <a:pt x="855028" y="984105"/>
                  </a:lnTo>
                  <a:lnTo>
                    <a:pt x="808990" y="1009835"/>
                  </a:lnTo>
                  <a:lnTo>
                    <a:pt x="761048" y="1037472"/>
                  </a:lnTo>
                  <a:lnTo>
                    <a:pt x="714375" y="1065426"/>
                  </a:lnTo>
                  <a:lnTo>
                    <a:pt x="668973" y="1093698"/>
                  </a:lnTo>
                  <a:lnTo>
                    <a:pt x="625158" y="1121652"/>
                  </a:lnTo>
                  <a:lnTo>
                    <a:pt x="618343" y="1126266"/>
                  </a:lnTo>
                  <a:lnTo>
                    <a:pt x="629688" y="1134920"/>
                  </a:lnTo>
                  <a:lnTo>
                    <a:pt x="669382" y="1162867"/>
                  </a:lnTo>
                  <a:lnTo>
                    <a:pt x="710029" y="1191450"/>
                  </a:lnTo>
                  <a:lnTo>
                    <a:pt x="752263" y="1219397"/>
                  </a:lnTo>
                  <a:lnTo>
                    <a:pt x="784932" y="1240860"/>
                  </a:lnTo>
                  <a:lnTo>
                    <a:pt x="791475" y="1215707"/>
                  </a:lnTo>
                  <a:lnTo>
                    <a:pt x="803852" y="1169987"/>
                  </a:lnTo>
                  <a:lnTo>
                    <a:pt x="816863" y="1124902"/>
                  </a:lnTo>
                  <a:lnTo>
                    <a:pt x="830191" y="1080135"/>
                  </a:lnTo>
                  <a:lnTo>
                    <a:pt x="844471" y="1035685"/>
                  </a:lnTo>
                  <a:lnTo>
                    <a:pt x="859069" y="991870"/>
                  </a:lnTo>
                  <a:lnTo>
                    <a:pt x="863289" y="979742"/>
                  </a:lnTo>
                  <a:close/>
                  <a:moveTo>
                    <a:pt x="1657985" y="712821"/>
                  </a:moveTo>
                  <a:lnTo>
                    <a:pt x="1645285" y="713456"/>
                  </a:lnTo>
                  <a:lnTo>
                    <a:pt x="1632268" y="714092"/>
                  </a:lnTo>
                  <a:lnTo>
                    <a:pt x="1618615" y="715362"/>
                  </a:lnTo>
                  <a:lnTo>
                    <a:pt x="1604963" y="716315"/>
                  </a:lnTo>
                  <a:lnTo>
                    <a:pt x="1590675" y="717903"/>
                  </a:lnTo>
                  <a:lnTo>
                    <a:pt x="1561465" y="721715"/>
                  </a:lnTo>
                  <a:lnTo>
                    <a:pt x="1530668" y="726798"/>
                  </a:lnTo>
                  <a:lnTo>
                    <a:pt x="1498918" y="732516"/>
                  </a:lnTo>
                  <a:lnTo>
                    <a:pt x="1465898" y="739822"/>
                  </a:lnTo>
                  <a:lnTo>
                    <a:pt x="1431608" y="748081"/>
                  </a:lnTo>
                  <a:lnTo>
                    <a:pt x="1396048" y="757611"/>
                  </a:lnTo>
                  <a:lnTo>
                    <a:pt x="1359535" y="768094"/>
                  </a:lnTo>
                  <a:lnTo>
                    <a:pt x="1322070" y="779848"/>
                  </a:lnTo>
                  <a:lnTo>
                    <a:pt x="1283653" y="792554"/>
                  </a:lnTo>
                  <a:lnTo>
                    <a:pt x="1244283" y="806531"/>
                  </a:lnTo>
                  <a:lnTo>
                    <a:pt x="1203960" y="821461"/>
                  </a:lnTo>
                  <a:lnTo>
                    <a:pt x="1163003" y="837662"/>
                  </a:lnTo>
                  <a:lnTo>
                    <a:pt x="1121093" y="855134"/>
                  </a:lnTo>
                  <a:lnTo>
                    <a:pt x="1077913" y="873558"/>
                  </a:lnTo>
                  <a:lnTo>
                    <a:pt x="1035050" y="893253"/>
                  </a:lnTo>
                  <a:lnTo>
                    <a:pt x="990600" y="914537"/>
                  </a:lnTo>
                  <a:lnTo>
                    <a:pt x="964318" y="927496"/>
                  </a:lnTo>
                  <a:lnTo>
                    <a:pt x="968907" y="957263"/>
                  </a:lnTo>
                  <a:lnTo>
                    <a:pt x="978106" y="1009650"/>
                  </a:lnTo>
                  <a:lnTo>
                    <a:pt x="988255" y="1062990"/>
                  </a:lnTo>
                  <a:lnTo>
                    <a:pt x="999357" y="1117283"/>
                  </a:lnTo>
                  <a:lnTo>
                    <a:pt x="1010775" y="1168718"/>
                  </a:lnTo>
                  <a:lnTo>
                    <a:pt x="1023145" y="1219518"/>
                  </a:lnTo>
                  <a:lnTo>
                    <a:pt x="1035832" y="1268730"/>
                  </a:lnTo>
                  <a:lnTo>
                    <a:pt x="1049153" y="1316673"/>
                  </a:lnTo>
                  <a:lnTo>
                    <a:pt x="1062792" y="1363663"/>
                  </a:lnTo>
                  <a:lnTo>
                    <a:pt x="1075796" y="1405968"/>
                  </a:lnTo>
                  <a:lnTo>
                    <a:pt x="1117450" y="1427095"/>
                  </a:lnTo>
                  <a:lnTo>
                    <a:pt x="1161590" y="1447738"/>
                  </a:lnTo>
                  <a:lnTo>
                    <a:pt x="1191459" y="1461474"/>
                  </a:lnTo>
                  <a:lnTo>
                    <a:pt x="1221105" y="1447738"/>
                  </a:lnTo>
                  <a:lnTo>
                    <a:pt x="1264920" y="1427095"/>
                  </a:lnTo>
                  <a:lnTo>
                    <a:pt x="1309688" y="1404547"/>
                  </a:lnTo>
                  <a:lnTo>
                    <a:pt x="1355090" y="1381681"/>
                  </a:lnTo>
                  <a:lnTo>
                    <a:pt x="1400810" y="1356909"/>
                  </a:lnTo>
                  <a:lnTo>
                    <a:pt x="1446848" y="1331185"/>
                  </a:lnTo>
                  <a:lnTo>
                    <a:pt x="1494790" y="1303556"/>
                  </a:lnTo>
                  <a:lnTo>
                    <a:pt x="1541780" y="1275926"/>
                  </a:lnTo>
                  <a:lnTo>
                    <a:pt x="1586865" y="1247979"/>
                  </a:lnTo>
                  <a:lnTo>
                    <a:pt x="1630680" y="1219397"/>
                  </a:lnTo>
                  <a:lnTo>
                    <a:pt x="1672908" y="1191450"/>
                  </a:lnTo>
                  <a:lnTo>
                    <a:pt x="1713548" y="1162867"/>
                  </a:lnTo>
                  <a:lnTo>
                    <a:pt x="1752918" y="1134920"/>
                  </a:lnTo>
                  <a:lnTo>
                    <a:pt x="1790383" y="1106338"/>
                  </a:lnTo>
                  <a:lnTo>
                    <a:pt x="1826895" y="1078391"/>
                  </a:lnTo>
                  <a:lnTo>
                    <a:pt x="1861503" y="1050126"/>
                  </a:lnTo>
                  <a:lnTo>
                    <a:pt x="1894523" y="1022496"/>
                  </a:lnTo>
                  <a:lnTo>
                    <a:pt x="1925638" y="994867"/>
                  </a:lnTo>
                  <a:lnTo>
                    <a:pt x="1944123" y="978323"/>
                  </a:lnTo>
                  <a:lnTo>
                    <a:pt x="1941859" y="971868"/>
                  </a:lnTo>
                  <a:lnTo>
                    <a:pt x="1934879" y="954088"/>
                  </a:lnTo>
                  <a:lnTo>
                    <a:pt x="1927580" y="936308"/>
                  </a:lnTo>
                  <a:lnTo>
                    <a:pt x="1919965" y="918845"/>
                  </a:lnTo>
                  <a:lnTo>
                    <a:pt x="1912032" y="901383"/>
                  </a:lnTo>
                  <a:lnTo>
                    <a:pt x="1903465" y="884555"/>
                  </a:lnTo>
                  <a:lnTo>
                    <a:pt x="1894581" y="867728"/>
                  </a:lnTo>
                  <a:lnTo>
                    <a:pt x="1885379" y="851218"/>
                  </a:lnTo>
                  <a:lnTo>
                    <a:pt x="1875859" y="835025"/>
                  </a:lnTo>
                  <a:lnTo>
                    <a:pt x="1866023" y="818833"/>
                  </a:lnTo>
                  <a:lnTo>
                    <a:pt x="1855552" y="802958"/>
                  </a:lnTo>
                  <a:lnTo>
                    <a:pt x="1844763" y="787718"/>
                  </a:lnTo>
                  <a:lnTo>
                    <a:pt x="1833657" y="772478"/>
                  </a:lnTo>
                  <a:lnTo>
                    <a:pt x="1822234" y="757238"/>
                  </a:lnTo>
                  <a:lnTo>
                    <a:pt x="1812344" y="745258"/>
                  </a:lnTo>
                  <a:lnTo>
                    <a:pt x="1808481" y="742681"/>
                  </a:lnTo>
                  <a:lnTo>
                    <a:pt x="1802448" y="738869"/>
                  </a:lnTo>
                  <a:lnTo>
                    <a:pt x="1795463" y="734740"/>
                  </a:lnTo>
                  <a:lnTo>
                    <a:pt x="1788478" y="731881"/>
                  </a:lnTo>
                  <a:lnTo>
                    <a:pt x="1780858" y="728704"/>
                  </a:lnTo>
                  <a:lnTo>
                    <a:pt x="1772921" y="726163"/>
                  </a:lnTo>
                  <a:lnTo>
                    <a:pt x="1764348" y="723304"/>
                  </a:lnTo>
                  <a:lnTo>
                    <a:pt x="1755458" y="721080"/>
                  </a:lnTo>
                  <a:lnTo>
                    <a:pt x="1746251" y="719174"/>
                  </a:lnTo>
                  <a:lnTo>
                    <a:pt x="1736725" y="717586"/>
                  </a:lnTo>
                  <a:lnTo>
                    <a:pt x="1726565" y="715997"/>
                  </a:lnTo>
                  <a:lnTo>
                    <a:pt x="1716405" y="714727"/>
                  </a:lnTo>
                  <a:lnTo>
                    <a:pt x="1705293" y="714092"/>
                  </a:lnTo>
                  <a:lnTo>
                    <a:pt x="1694181" y="713456"/>
                  </a:lnTo>
                  <a:lnTo>
                    <a:pt x="1682433" y="712821"/>
                  </a:lnTo>
                  <a:lnTo>
                    <a:pt x="1670685" y="712821"/>
                  </a:lnTo>
                  <a:lnTo>
                    <a:pt x="1657985" y="712821"/>
                  </a:lnTo>
                  <a:close/>
                  <a:moveTo>
                    <a:pt x="868468" y="533737"/>
                  </a:moveTo>
                  <a:lnTo>
                    <a:pt x="865870" y="534988"/>
                  </a:lnTo>
                  <a:lnTo>
                    <a:pt x="848736" y="543243"/>
                  </a:lnTo>
                  <a:lnTo>
                    <a:pt x="831919" y="552133"/>
                  </a:lnTo>
                  <a:lnTo>
                    <a:pt x="815419" y="561340"/>
                  </a:lnTo>
                  <a:lnTo>
                    <a:pt x="799236" y="570865"/>
                  </a:lnTo>
                  <a:lnTo>
                    <a:pt x="783053" y="581025"/>
                  </a:lnTo>
                  <a:lnTo>
                    <a:pt x="767505" y="591503"/>
                  </a:lnTo>
                  <a:lnTo>
                    <a:pt x="751957" y="601980"/>
                  </a:lnTo>
                  <a:lnTo>
                    <a:pt x="736726" y="613410"/>
                  </a:lnTo>
                  <a:lnTo>
                    <a:pt x="721813" y="624840"/>
                  </a:lnTo>
                  <a:lnTo>
                    <a:pt x="707217" y="636270"/>
                  </a:lnTo>
                  <a:lnTo>
                    <a:pt x="692938" y="648653"/>
                  </a:lnTo>
                  <a:lnTo>
                    <a:pt x="678659" y="661035"/>
                  </a:lnTo>
                  <a:lnTo>
                    <a:pt x="665015" y="674053"/>
                  </a:lnTo>
                  <a:lnTo>
                    <a:pt x="651371" y="687070"/>
                  </a:lnTo>
                  <a:lnTo>
                    <a:pt x="638361" y="700405"/>
                  </a:lnTo>
                  <a:lnTo>
                    <a:pt x="625669" y="714375"/>
                  </a:lnTo>
                  <a:lnTo>
                    <a:pt x="612977" y="728028"/>
                  </a:lnTo>
                  <a:lnTo>
                    <a:pt x="601236" y="742633"/>
                  </a:lnTo>
                  <a:lnTo>
                    <a:pt x="589179" y="757238"/>
                  </a:lnTo>
                  <a:lnTo>
                    <a:pt x="577756" y="772478"/>
                  </a:lnTo>
                  <a:lnTo>
                    <a:pt x="566650" y="787718"/>
                  </a:lnTo>
                  <a:lnTo>
                    <a:pt x="555861" y="802958"/>
                  </a:lnTo>
                  <a:lnTo>
                    <a:pt x="545390" y="818833"/>
                  </a:lnTo>
                  <a:lnTo>
                    <a:pt x="535554" y="835025"/>
                  </a:lnTo>
                  <a:lnTo>
                    <a:pt x="525717" y="851218"/>
                  </a:lnTo>
                  <a:lnTo>
                    <a:pt x="516515" y="867728"/>
                  </a:lnTo>
                  <a:lnTo>
                    <a:pt x="507631" y="884555"/>
                  </a:lnTo>
                  <a:lnTo>
                    <a:pt x="499381" y="901383"/>
                  </a:lnTo>
                  <a:lnTo>
                    <a:pt x="491131" y="918845"/>
                  </a:lnTo>
                  <a:lnTo>
                    <a:pt x="483515" y="936308"/>
                  </a:lnTo>
                  <a:lnTo>
                    <a:pt x="476217" y="954088"/>
                  </a:lnTo>
                  <a:lnTo>
                    <a:pt x="469236" y="971868"/>
                  </a:lnTo>
                  <a:lnTo>
                    <a:pt x="463208" y="989965"/>
                  </a:lnTo>
                  <a:lnTo>
                    <a:pt x="460561" y="998051"/>
                  </a:lnTo>
                  <a:lnTo>
                    <a:pt x="488376" y="1022496"/>
                  </a:lnTo>
                  <a:lnTo>
                    <a:pt x="521402" y="1050126"/>
                  </a:lnTo>
                  <a:lnTo>
                    <a:pt x="556015" y="1078391"/>
                  </a:lnTo>
                  <a:lnTo>
                    <a:pt x="565691" y="1085860"/>
                  </a:lnTo>
                  <a:lnTo>
                    <a:pt x="569595" y="1083215"/>
                  </a:lnTo>
                  <a:lnTo>
                    <a:pt x="610235" y="1056214"/>
                  </a:lnTo>
                  <a:lnTo>
                    <a:pt x="651510" y="1030166"/>
                  </a:lnTo>
                  <a:lnTo>
                    <a:pt x="693420" y="1004435"/>
                  </a:lnTo>
                  <a:lnTo>
                    <a:pt x="735013" y="979340"/>
                  </a:lnTo>
                  <a:lnTo>
                    <a:pt x="777875" y="954880"/>
                  </a:lnTo>
                  <a:lnTo>
                    <a:pt x="818833" y="932008"/>
                  </a:lnTo>
                  <a:lnTo>
                    <a:pt x="860743" y="909454"/>
                  </a:lnTo>
                  <a:lnTo>
                    <a:pt x="895555" y="891247"/>
                  </a:lnTo>
                  <a:lnTo>
                    <a:pt x="895322" y="889635"/>
                  </a:lnTo>
                  <a:lnTo>
                    <a:pt x="888661" y="841693"/>
                  </a:lnTo>
                  <a:lnTo>
                    <a:pt x="883269" y="794068"/>
                  </a:lnTo>
                  <a:lnTo>
                    <a:pt x="878829" y="746443"/>
                  </a:lnTo>
                  <a:lnTo>
                    <a:pt x="875023" y="699453"/>
                  </a:lnTo>
                  <a:lnTo>
                    <a:pt x="871851" y="653415"/>
                  </a:lnTo>
                  <a:lnTo>
                    <a:pt x="869948" y="608013"/>
                  </a:lnTo>
                  <a:lnTo>
                    <a:pt x="868679" y="562928"/>
                  </a:lnTo>
                  <a:lnTo>
                    <a:pt x="868468" y="533737"/>
                  </a:lnTo>
                  <a:close/>
                  <a:moveTo>
                    <a:pt x="2020253" y="515954"/>
                  </a:moveTo>
                  <a:lnTo>
                    <a:pt x="2004378" y="516272"/>
                  </a:lnTo>
                  <a:lnTo>
                    <a:pt x="1987868" y="516589"/>
                  </a:lnTo>
                  <a:lnTo>
                    <a:pt x="1970723" y="517860"/>
                  </a:lnTo>
                  <a:lnTo>
                    <a:pt x="1952943" y="519448"/>
                  </a:lnTo>
                  <a:lnTo>
                    <a:pt x="1934845" y="521353"/>
                  </a:lnTo>
                  <a:lnTo>
                    <a:pt x="1916113" y="523576"/>
                  </a:lnTo>
                  <a:lnTo>
                    <a:pt x="1896428" y="526434"/>
                  </a:lnTo>
                  <a:lnTo>
                    <a:pt x="1876425" y="529610"/>
                  </a:lnTo>
                  <a:lnTo>
                    <a:pt x="1856105" y="533739"/>
                  </a:lnTo>
                  <a:lnTo>
                    <a:pt x="1835468" y="537867"/>
                  </a:lnTo>
                  <a:lnTo>
                    <a:pt x="1818071" y="541450"/>
                  </a:lnTo>
                  <a:lnTo>
                    <a:pt x="1830544" y="552491"/>
                  </a:lnTo>
                  <a:lnTo>
                    <a:pt x="1847045" y="568051"/>
                  </a:lnTo>
                  <a:lnTo>
                    <a:pt x="1862912" y="583929"/>
                  </a:lnTo>
                  <a:lnTo>
                    <a:pt x="1878779" y="599489"/>
                  </a:lnTo>
                  <a:lnTo>
                    <a:pt x="1893694" y="616002"/>
                  </a:lnTo>
                  <a:lnTo>
                    <a:pt x="1908609" y="632515"/>
                  </a:lnTo>
                  <a:lnTo>
                    <a:pt x="1923207" y="649345"/>
                  </a:lnTo>
                  <a:lnTo>
                    <a:pt x="1937169" y="667128"/>
                  </a:lnTo>
                  <a:lnTo>
                    <a:pt x="1950498" y="684911"/>
                  </a:lnTo>
                  <a:lnTo>
                    <a:pt x="1963826" y="703012"/>
                  </a:lnTo>
                  <a:lnTo>
                    <a:pt x="1976519" y="721430"/>
                  </a:lnTo>
                  <a:lnTo>
                    <a:pt x="1988895" y="739848"/>
                  </a:lnTo>
                  <a:lnTo>
                    <a:pt x="2000637" y="758901"/>
                  </a:lnTo>
                  <a:lnTo>
                    <a:pt x="2012378" y="778272"/>
                  </a:lnTo>
                  <a:lnTo>
                    <a:pt x="2023168" y="797961"/>
                  </a:lnTo>
                  <a:lnTo>
                    <a:pt x="2033323" y="817967"/>
                  </a:lnTo>
                  <a:lnTo>
                    <a:pt x="2043477" y="838290"/>
                  </a:lnTo>
                  <a:lnTo>
                    <a:pt x="2052998" y="858614"/>
                  </a:lnTo>
                  <a:lnTo>
                    <a:pt x="2056015" y="865380"/>
                  </a:lnTo>
                  <a:lnTo>
                    <a:pt x="2058035" y="863071"/>
                  </a:lnTo>
                  <a:lnTo>
                    <a:pt x="2069148" y="850367"/>
                  </a:lnTo>
                  <a:lnTo>
                    <a:pt x="2079308" y="837982"/>
                  </a:lnTo>
                  <a:lnTo>
                    <a:pt x="2089468" y="825914"/>
                  </a:lnTo>
                  <a:lnTo>
                    <a:pt x="2098675" y="813845"/>
                  </a:lnTo>
                  <a:lnTo>
                    <a:pt x="2107883" y="801777"/>
                  </a:lnTo>
                  <a:lnTo>
                    <a:pt x="2116455" y="790027"/>
                  </a:lnTo>
                  <a:lnTo>
                    <a:pt x="2124711" y="778594"/>
                  </a:lnTo>
                  <a:lnTo>
                    <a:pt x="2132331" y="766843"/>
                  </a:lnTo>
                  <a:lnTo>
                    <a:pt x="2139633" y="755728"/>
                  </a:lnTo>
                  <a:lnTo>
                    <a:pt x="2146301" y="744930"/>
                  </a:lnTo>
                  <a:lnTo>
                    <a:pt x="2152968" y="733815"/>
                  </a:lnTo>
                  <a:lnTo>
                    <a:pt x="2158683" y="723652"/>
                  </a:lnTo>
                  <a:lnTo>
                    <a:pt x="2164081" y="713172"/>
                  </a:lnTo>
                  <a:lnTo>
                    <a:pt x="2168843" y="702692"/>
                  </a:lnTo>
                  <a:lnTo>
                    <a:pt x="2173605" y="692847"/>
                  </a:lnTo>
                  <a:lnTo>
                    <a:pt x="2177415" y="683002"/>
                  </a:lnTo>
                  <a:lnTo>
                    <a:pt x="2179793" y="676516"/>
                  </a:lnTo>
                  <a:lnTo>
                    <a:pt x="2174979" y="674995"/>
                  </a:lnTo>
                  <a:lnTo>
                    <a:pt x="2169575" y="672452"/>
                  </a:lnTo>
                  <a:lnTo>
                    <a:pt x="2163853" y="669909"/>
                  </a:lnTo>
                  <a:lnTo>
                    <a:pt x="2158448" y="667048"/>
                  </a:lnTo>
                  <a:lnTo>
                    <a:pt x="2153044" y="664187"/>
                  </a:lnTo>
                  <a:lnTo>
                    <a:pt x="2147958" y="661008"/>
                  </a:lnTo>
                  <a:lnTo>
                    <a:pt x="2142871" y="657511"/>
                  </a:lnTo>
                  <a:lnTo>
                    <a:pt x="2138421" y="653696"/>
                  </a:lnTo>
                  <a:lnTo>
                    <a:pt x="2133652" y="649881"/>
                  </a:lnTo>
                  <a:lnTo>
                    <a:pt x="2129201" y="645749"/>
                  </a:lnTo>
                  <a:lnTo>
                    <a:pt x="2124751" y="640980"/>
                  </a:lnTo>
                  <a:lnTo>
                    <a:pt x="2120936" y="636529"/>
                  </a:lnTo>
                  <a:lnTo>
                    <a:pt x="2117121" y="631761"/>
                  </a:lnTo>
                  <a:lnTo>
                    <a:pt x="2113624" y="626675"/>
                  </a:lnTo>
                  <a:lnTo>
                    <a:pt x="2110763" y="621906"/>
                  </a:lnTo>
                  <a:lnTo>
                    <a:pt x="2107584" y="616502"/>
                  </a:lnTo>
                  <a:lnTo>
                    <a:pt x="2105041" y="611097"/>
                  </a:lnTo>
                  <a:lnTo>
                    <a:pt x="2102180" y="605375"/>
                  </a:lnTo>
                  <a:lnTo>
                    <a:pt x="2099955" y="599971"/>
                  </a:lnTo>
                  <a:lnTo>
                    <a:pt x="2098047" y="593613"/>
                  </a:lnTo>
                  <a:lnTo>
                    <a:pt x="2096458" y="587891"/>
                  </a:lnTo>
                  <a:lnTo>
                    <a:pt x="2094868" y="581851"/>
                  </a:lnTo>
                  <a:lnTo>
                    <a:pt x="2093597" y="575493"/>
                  </a:lnTo>
                  <a:lnTo>
                    <a:pt x="2092961" y="569135"/>
                  </a:lnTo>
                  <a:lnTo>
                    <a:pt x="2092643" y="562777"/>
                  </a:lnTo>
                  <a:lnTo>
                    <a:pt x="2092325" y="556419"/>
                  </a:lnTo>
                  <a:lnTo>
                    <a:pt x="2092643" y="549743"/>
                  </a:lnTo>
                  <a:lnTo>
                    <a:pt x="2092961" y="543385"/>
                  </a:lnTo>
                  <a:lnTo>
                    <a:pt x="2093597" y="537027"/>
                  </a:lnTo>
                  <a:lnTo>
                    <a:pt x="2094868" y="530987"/>
                  </a:lnTo>
                  <a:lnTo>
                    <a:pt x="2096458" y="524946"/>
                  </a:lnTo>
                  <a:lnTo>
                    <a:pt x="2096810" y="523537"/>
                  </a:lnTo>
                  <a:lnTo>
                    <a:pt x="2090103" y="521988"/>
                  </a:lnTo>
                  <a:lnTo>
                    <a:pt x="2078038" y="520083"/>
                  </a:lnTo>
                  <a:lnTo>
                    <a:pt x="2064385" y="518177"/>
                  </a:lnTo>
                  <a:lnTo>
                    <a:pt x="2050098" y="517225"/>
                  </a:lnTo>
                  <a:lnTo>
                    <a:pt x="2035493" y="516272"/>
                  </a:lnTo>
                  <a:lnTo>
                    <a:pt x="2020253" y="515954"/>
                  </a:lnTo>
                  <a:close/>
                  <a:moveTo>
                    <a:pt x="362307" y="515954"/>
                  </a:moveTo>
                  <a:lnTo>
                    <a:pt x="346747" y="516272"/>
                  </a:lnTo>
                  <a:lnTo>
                    <a:pt x="332140" y="517225"/>
                  </a:lnTo>
                  <a:lnTo>
                    <a:pt x="318485" y="518177"/>
                  </a:lnTo>
                  <a:lnTo>
                    <a:pt x="304830" y="520083"/>
                  </a:lnTo>
                  <a:lnTo>
                    <a:pt x="292128" y="521988"/>
                  </a:lnTo>
                  <a:lnTo>
                    <a:pt x="280378" y="524846"/>
                  </a:lnTo>
                  <a:lnTo>
                    <a:pt x="269264" y="527387"/>
                  </a:lnTo>
                  <a:lnTo>
                    <a:pt x="258467" y="530881"/>
                  </a:lnTo>
                  <a:lnTo>
                    <a:pt x="248941" y="534692"/>
                  </a:lnTo>
                  <a:lnTo>
                    <a:pt x="239732" y="539455"/>
                  </a:lnTo>
                  <a:lnTo>
                    <a:pt x="231158" y="543901"/>
                  </a:lnTo>
                  <a:lnTo>
                    <a:pt x="223536" y="548983"/>
                  </a:lnTo>
                  <a:lnTo>
                    <a:pt x="219442" y="552492"/>
                  </a:lnTo>
                  <a:lnTo>
                    <a:pt x="224375" y="554685"/>
                  </a:lnTo>
                  <a:lnTo>
                    <a:pt x="230097" y="556910"/>
                  </a:lnTo>
                  <a:lnTo>
                    <a:pt x="235502" y="560089"/>
                  </a:lnTo>
                  <a:lnTo>
                    <a:pt x="240906" y="562632"/>
                  </a:lnTo>
                  <a:lnTo>
                    <a:pt x="245992" y="566129"/>
                  </a:lnTo>
                  <a:lnTo>
                    <a:pt x="251079" y="569626"/>
                  </a:lnTo>
                  <a:lnTo>
                    <a:pt x="255529" y="573441"/>
                  </a:lnTo>
                  <a:lnTo>
                    <a:pt x="260298" y="577256"/>
                  </a:lnTo>
                  <a:lnTo>
                    <a:pt x="264749" y="581389"/>
                  </a:lnTo>
                  <a:lnTo>
                    <a:pt x="268563" y="585839"/>
                  </a:lnTo>
                  <a:lnTo>
                    <a:pt x="273014" y="590290"/>
                  </a:lnTo>
                  <a:lnTo>
                    <a:pt x="276829" y="595376"/>
                  </a:lnTo>
                  <a:lnTo>
                    <a:pt x="280326" y="600463"/>
                  </a:lnTo>
                  <a:lnTo>
                    <a:pt x="283187" y="605549"/>
                  </a:lnTo>
                  <a:lnTo>
                    <a:pt x="286366" y="610635"/>
                  </a:lnTo>
                  <a:lnTo>
                    <a:pt x="289227" y="616040"/>
                  </a:lnTo>
                  <a:lnTo>
                    <a:pt x="291770" y="621444"/>
                  </a:lnTo>
                  <a:lnTo>
                    <a:pt x="293995" y="627484"/>
                  </a:lnTo>
                  <a:lnTo>
                    <a:pt x="295903" y="633206"/>
                  </a:lnTo>
                  <a:lnTo>
                    <a:pt x="297492" y="639246"/>
                  </a:lnTo>
                  <a:lnTo>
                    <a:pt x="299082" y="645287"/>
                  </a:lnTo>
                  <a:lnTo>
                    <a:pt x="300353" y="651645"/>
                  </a:lnTo>
                  <a:lnTo>
                    <a:pt x="300989" y="657685"/>
                  </a:lnTo>
                  <a:lnTo>
                    <a:pt x="301307" y="664361"/>
                  </a:lnTo>
                  <a:lnTo>
                    <a:pt x="301625" y="670719"/>
                  </a:lnTo>
                  <a:lnTo>
                    <a:pt x="301307" y="677394"/>
                  </a:lnTo>
                  <a:lnTo>
                    <a:pt x="300989" y="683752"/>
                  </a:lnTo>
                  <a:lnTo>
                    <a:pt x="300353" y="690111"/>
                  </a:lnTo>
                  <a:lnTo>
                    <a:pt x="299082" y="696151"/>
                  </a:lnTo>
                  <a:lnTo>
                    <a:pt x="297492" y="702509"/>
                  </a:lnTo>
                  <a:lnTo>
                    <a:pt x="295903" y="708549"/>
                  </a:lnTo>
                  <a:lnTo>
                    <a:pt x="293995" y="714271"/>
                  </a:lnTo>
                  <a:lnTo>
                    <a:pt x="291770" y="719993"/>
                  </a:lnTo>
                  <a:lnTo>
                    <a:pt x="289227" y="725397"/>
                  </a:lnTo>
                  <a:lnTo>
                    <a:pt x="286366" y="730802"/>
                  </a:lnTo>
                  <a:lnTo>
                    <a:pt x="283187" y="736206"/>
                  </a:lnTo>
                  <a:lnTo>
                    <a:pt x="280326" y="741292"/>
                  </a:lnTo>
                  <a:lnTo>
                    <a:pt x="276829" y="746379"/>
                  </a:lnTo>
                  <a:lnTo>
                    <a:pt x="273014" y="751147"/>
                  </a:lnTo>
                  <a:lnTo>
                    <a:pt x="268563" y="755916"/>
                  </a:lnTo>
                  <a:lnTo>
                    <a:pt x="264749" y="760049"/>
                  </a:lnTo>
                  <a:lnTo>
                    <a:pt x="260298" y="764181"/>
                  </a:lnTo>
                  <a:lnTo>
                    <a:pt x="255529" y="768314"/>
                  </a:lnTo>
                  <a:lnTo>
                    <a:pt x="252928" y="770544"/>
                  </a:lnTo>
                  <a:lnTo>
                    <a:pt x="258150" y="778594"/>
                  </a:lnTo>
                  <a:lnTo>
                    <a:pt x="266089" y="790027"/>
                  </a:lnTo>
                  <a:lnTo>
                    <a:pt x="274980" y="801777"/>
                  </a:lnTo>
                  <a:lnTo>
                    <a:pt x="283872" y="813845"/>
                  </a:lnTo>
                  <a:lnTo>
                    <a:pt x="293398" y="825914"/>
                  </a:lnTo>
                  <a:lnTo>
                    <a:pt x="303560" y="837982"/>
                  </a:lnTo>
                  <a:lnTo>
                    <a:pt x="313722" y="850367"/>
                  </a:lnTo>
                  <a:lnTo>
                    <a:pt x="324518" y="863071"/>
                  </a:lnTo>
                  <a:lnTo>
                    <a:pt x="335950" y="875774"/>
                  </a:lnTo>
                  <a:lnTo>
                    <a:pt x="346135" y="886785"/>
                  </a:lnTo>
                  <a:lnTo>
                    <a:pt x="349213" y="879255"/>
                  </a:lnTo>
                  <a:lnTo>
                    <a:pt x="358415" y="858614"/>
                  </a:lnTo>
                  <a:lnTo>
                    <a:pt x="367936" y="838290"/>
                  </a:lnTo>
                  <a:lnTo>
                    <a:pt x="377773" y="817967"/>
                  </a:lnTo>
                  <a:lnTo>
                    <a:pt x="388245" y="797961"/>
                  </a:lnTo>
                  <a:lnTo>
                    <a:pt x="399352" y="778272"/>
                  </a:lnTo>
                  <a:lnTo>
                    <a:pt x="410459" y="758901"/>
                  </a:lnTo>
                  <a:lnTo>
                    <a:pt x="422518" y="739848"/>
                  </a:lnTo>
                  <a:lnTo>
                    <a:pt x="434894" y="721430"/>
                  </a:lnTo>
                  <a:lnTo>
                    <a:pt x="447270" y="703012"/>
                  </a:lnTo>
                  <a:lnTo>
                    <a:pt x="460915" y="684911"/>
                  </a:lnTo>
                  <a:lnTo>
                    <a:pt x="474244" y="667128"/>
                  </a:lnTo>
                  <a:lnTo>
                    <a:pt x="488524" y="649345"/>
                  </a:lnTo>
                  <a:lnTo>
                    <a:pt x="502804" y="632515"/>
                  </a:lnTo>
                  <a:lnTo>
                    <a:pt x="517719" y="616002"/>
                  </a:lnTo>
                  <a:lnTo>
                    <a:pt x="532634" y="599489"/>
                  </a:lnTo>
                  <a:lnTo>
                    <a:pt x="548501" y="583929"/>
                  </a:lnTo>
                  <a:lnTo>
                    <a:pt x="564050" y="568051"/>
                  </a:lnTo>
                  <a:lnTo>
                    <a:pt x="580552" y="552491"/>
                  </a:lnTo>
                  <a:lnTo>
                    <a:pt x="587136" y="546773"/>
                  </a:lnTo>
                  <a:lnTo>
                    <a:pt x="569035" y="542313"/>
                  </a:lnTo>
                  <a:lnTo>
                    <a:pt x="547441" y="537867"/>
                  </a:lnTo>
                  <a:lnTo>
                    <a:pt x="526483" y="533739"/>
                  </a:lnTo>
                  <a:lnTo>
                    <a:pt x="505842" y="529610"/>
                  </a:lnTo>
                  <a:lnTo>
                    <a:pt x="486153" y="526434"/>
                  </a:lnTo>
                  <a:lnTo>
                    <a:pt x="466783" y="523576"/>
                  </a:lnTo>
                  <a:lnTo>
                    <a:pt x="448047" y="521353"/>
                  </a:lnTo>
                  <a:lnTo>
                    <a:pt x="429629" y="519448"/>
                  </a:lnTo>
                  <a:lnTo>
                    <a:pt x="411846" y="517860"/>
                  </a:lnTo>
                  <a:lnTo>
                    <a:pt x="395015" y="516589"/>
                  </a:lnTo>
                  <a:lnTo>
                    <a:pt x="378503" y="516272"/>
                  </a:lnTo>
                  <a:lnTo>
                    <a:pt x="362307" y="515954"/>
                  </a:lnTo>
                  <a:close/>
                  <a:moveTo>
                    <a:pt x="1144594" y="459502"/>
                  </a:moveTo>
                  <a:lnTo>
                    <a:pt x="1125428" y="461328"/>
                  </a:lnTo>
                  <a:lnTo>
                    <a:pt x="1105755" y="463868"/>
                  </a:lnTo>
                  <a:lnTo>
                    <a:pt x="1086082" y="466408"/>
                  </a:lnTo>
                  <a:lnTo>
                    <a:pt x="1067043" y="469583"/>
                  </a:lnTo>
                  <a:lnTo>
                    <a:pt x="1047687" y="473393"/>
                  </a:lnTo>
                  <a:lnTo>
                    <a:pt x="1028649" y="477520"/>
                  </a:lnTo>
                  <a:lnTo>
                    <a:pt x="1009928" y="482283"/>
                  </a:lnTo>
                  <a:lnTo>
                    <a:pt x="990889" y="487045"/>
                  </a:lnTo>
                  <a:lnTo>
                    <a:pt x="972486" y="492443"/>
                  </a:lnTo>
                  <a:lnTo>
                    <a:pt x="954399" y="498793"/>
                  </a:lnTo>
                  <a:lnTo>
                    <a:pt x="935995" y="504825"/>
                  </a:lnTo>
                  <a:lnTo>
                    <a:pt x="932351" y="506258"/>
                  </a:lnTo>
                  <a:lnTo>
                    <a:pt x="932115" y="536258"/>
                  </a:lnTo>
                  <a:lnTo>
                    <a:pt x="932432" y="577533"/>
                  </a:lnTo>
                  <a:lnTo>
                    <a:pt x="933701" y="621030"/>
                  </a:lnTo>
                  <a:lnTo>
                    <a:pt x="935921" y="665163"/>
                  </a:lnTo>
                  <a:lnTo>
                    <a:pt x="939093" y="710883"/>
                  </a:lnTo>
                  <a:lnTo>
                    <a:pt x="942899" y="757873"/>
                  </a:lnTo>
                  <a:lnTo>
                    <a:pt x="944704" y="775147"/>
                  </a:lnTo>
                  <a:lnTo>
                    <a:pt x="957126" y="748030"/>
                  </a:lnTo>
                  <a:lnTo>
                    <a:pt x="966329" y="729615"/>
                  </a:lnTo>
                  <a:lnTo>
                    <a:pt x="974897" y="711517"/>
                  </a:lnTo>
                  <a:lnTo>
                    <a:pt x="984100" y="693420"/>
                  </a:lnTo>
                  <a:lnTo>
                    <a:pt x="992986" y="676275"/>
                  </a:lnTo>
                  <a:lnTo>
                    <a:pt x="1002189" y="659130"/>
                  </a:lnTo>
                  <a:lnTo>
                    <a:pt x="1012026" y="642620"/>
                  </a:lnTo>
                  <a:lnTo>
                    <a:pt x="1021229" y="626427"/>
                  </a:lnTo>
                  <a:lnTo>
                    <a:pt x="1030749" y="610235"/>
                  </a:lnTo>
                  <a:lnTo>
                    <a:pt x="1040269" y="594677"/>
                  </a:lnTo>
                  <a:lnTo>
                    <a:pt x="1049789" y="579755"/>
                  </a:lnTo>
                  <a:lnTo>
                    <a:pt x="1059627" y="564832"/>
                  </a:lnTo>
                  <a:lnTo>
                    <a:pt x="1069147" y="550862"/>
                  </a:lnTo>
                  <a:lnTo>
                    <a:pt x="1078985" y="537210"/>
                  </a:lnTo>
                  <a:lnTo>
                    <a:pt x="1088822" y="523557"/>
                  </a:lnTo>
                  <a:lnTo>
                    <a:pt x="1098660" y="511175"/>
                  </a:lnTo>
                  <a:lnTo>
                    <a:pt x="1108814" y="498792"/>
                  </a:lnTo>
                  <a:lnTo>
                    <a:pt x="1118652" y="487045"/>
                  </a:lnTo>
                  <a:lnTo>
                    <a:pt x="1129124" y="475932"/>
                  </a:lnTo>
                  <a:lnTo>
                    <a:pt x="1138962" y="465137"/>
                  </a:lnTo>
                  <a:lnTo>
                    <a:pt x="1144594" y="459502"/>
                  </a:lnTo>
                  <a:close/>
                  <a:moveTo>
                    <a:pt x="1249064" y="458616"/>
                  </a:moveTo>
                  <a:lnTo>
                    <a:pt x="1248761" y="458787"/>
                  </a:lnTo>
                  <a:lnTo>
                    <a:pt x="1241462" y="463232"/>
                  </a:lnTo>
                  <a:lnTo>
                    <a:pt x="1233846" y="468312"/>
                  </a:lnTo>
                  <a:lnTo>
                    <a:pt x="1226230" y="474027"/>
                  </a:lnTo>
                  <a:lnTo>
                    <a:pt x="1218614" y="480377"/>
                  </a:lnTo>
                  <a:lnTo>
                    <a:pt x="1210997" y="486727"/>
                  </a:lnTo>
                  <a:lnTo>
                    <a:pt x="1203064" y="493712"/>
                  </a:lnTo>
                  <a:lnTo>
                    <a:pt x="1195131" y="501015"/>
                  </a:lnTo>
                  <a:lnTo>
                    <a:pt x="1187197" y="508952"/>
                  </a:lnTo>
                  <a:lnTo>
                    <a:pt x="1178946" y="517525"/>
                  </a:lnTo>
                  <a:lnTo>
                    <a:pt x="1171013" y="526415"/>
                  </a:lnTo>
                  <a:lnTo>
                    <a:pt x="1162762" y="535940"/>
                  </a:lnTo>
                  <a:lnTo>
                    <a:pt x="1154829" y="545465"/>
                  </a:lnTo>
                  <a:lnTo>
                    <a:pt x="1146578" y="555942"/>
                  </a:lnTo>
                  <a:lnTo>
                    <a:pt x="1138327" y="566737"/>
                  </a:lnTo>
                  <a:lnTo>
                    <a:pt x="1130076" y="577850"/>
                  </a:lnTo>
                  <a:lnTo>
                    <a:pt x="1121825" y="589280"/>
                  </a:lnTo>
                  <a:lnTo>
                    <a:pt x="1105324" y="613727"/>
                  </a:lnTo>
                  <a:lnTo>
                    <a:pt x="1088187" y="640080"/>
                  </a:lnTo>
                  <a:lnTo>
                    <a:pt x="1071686" y="667702"/>
                  </a:lnTo>
                  <a:lnTo>
                    <a:pt x="1055184" y="697547"/>
                  </a:lnTo>
                  <a:lnTo>
                    <a:pt x="1038365" y="728662"/>
                  </a:lnTo>
                  <a:lnTo>
                    <a:pt x="1021864" y="761365"/>
                  </a:lnTo>
                  <a:lnTo>
                    <a:pt x="1005679" y="795337"/>
                  </a:lnTo>
                  <a:lnTo>
                    <a:pt x="989178" y="831215"/>
                  </a:lnTo>
                  <a:lnTo>
                    <a:pt x="981773" y="848753"/>
                  </a:lnTo>
                  <a:lnTo>
                    <a:pt x="987743" y="845921"/>
                  </a:lnTo>
                  <a:lnTo>
                    <a:pt x="1029970" y="826544"/>
                  </a:lnTo>
                  <a:lnTo>
                    <a:pt x="1072515" y="807167"/>
                  </a:lnTo>
                  <a:lnTo>
                    <a:pt x="1114743" y="789060"/>
                  </a:lnTo>
                  <a:lnTo>
                    <a:pt x="1157288" y="772224"/>
                  </a:lnTo>
                  <a:lnTo>
                    <a:pt x="1198880" y="755705"/>
                  </a:lnTo>
                  <a:lnTo>
                    <a:pt x="1240790" y="740140"/>
                  </a:lnTo>
                  <a:lnTo>
                    <a:pt x="1282065" y="726163"/>
                  </a:lnTo>
                  <a:lnTo>
                    <a:pt x="1322388" y="712503"/>
                  </a:lnTo>
                  <a:lnTo>
                    <a:pt x="1362393" y="700114"/>
                  </a:lnTo>
                  <a:lnTo>
                    <a:pt x="1382395" y="695032"/>
                  </a:lnTo>
                  <a:lnTo>
                    <a:pt x="1401445" y="689632"/>
                  </a:lnTo>
                  <a:lnTo>
                    <a:pt x="1421130" y="684231"/>
                  </a:lnTo>
                  <a:lnTo>
                    <a:pt x="1439863" y="679466"/>
                  </a:lnTo>
                  <a:lnTo>
                    <a:pt x="1459230" y="675019"/>
                  </a:lnTo>
                  <a:lnTo>
                    <a:pt x="1477645" y="670889"/>
                  </a:lnTo>
                  <a:lnTo>
                    <a:pt x="1496060" y="667077"/>
                  </a:lnTo>
                  <a:lnTo>
                    <a:pt x="1514475" y="663583"/>
                  </a:lnTo>
                  <a:lnTo>
                    <a:pt x="1532255" y="660407"/>
                  </a:lnTo>
                  <a:lnTo>
                    <a:pt x="1550035" y="657548"/>
                  </a:lnTo>
                  <a:lnTo>
                    <a:pt x="1567180" y="655006"/>
                  </a:lnTo>
                  <a:lnTo>
                    <a:pt x="1584643" y="653100"/>
                  </a:lnTo>
                  <a:lnTo>
                    <a:pt x="1601470" y="651194"/>
                  </a:lnTo>
                  <a:lnTo>
                    <a:pt x="1617663" y="649606"/>
                  </a:lnTo>
                  <a:lnTo>
                    <a:pt x="1633855" y="648653"/>
                  </a:lnTo>
                  <a:lnTo>
                    <a:pt x="1649413" y="648018"/>
                  </a:lnTo>
                  <a:lnTo>
                    <a:pt x="1665288" y="647700"/>
                  </a:lnTo>
                  <a:lnTo>
                    <a:pt x="1680211" y="647700"/>
                  </a:lnTo>
                  <a:lnTo>
                    <a:pt x="1694815" y="648018"/>
                  </a:lnTo>
                  <a:lnTo>
                    <a:pt x="1709103" y="648653"/>
                  </a:lnTo>
                  <a:lnTo>
                    <a:pt x="1719853" y="649848"/>
                  </a:lnTo>
                  <a:lnTo>
                    <a:pt x="1718475" y="648653"/>
                  </a:lnTo>
                  <a:lnTo>
                    <a:pt x="1704196" y="636270"/>
                  </a:lnTo>
                  <a:lnTo>
                    <a:pt x="1689600" y="624840"/>
                  </a:lnTo>
                  <a:lnTo>
                    <a:pt x="1674687" y="613410"/>
                  </a:lnTo>
                  <a:lnTo>
                    <a:pt x="1659139" y="601980"/>
                  </a:lnTo>
                  <a:lnTo>
                    <a:pt x="1643908" y="591503"/>
                  </a:lnTo>
                  <a:lnTo>
                    <a:pt x="1628042" y="581025"/>
                  </a:lnTo>
                  <a:lnTo>
                    <a:pt x="1612177" y="570865"/>
                  </a:lnTo>
                  <a:lnTo>
                    <a:pt x="1595994" y="561340"/>
                  </a:lnTo>
                  <a:lnTo>
                    <a:pt x="1579494" y="552133"/>
                  </a:lnTo>
                  <a:lnTo>
                    <a:pt x="1562360" y="543243"/>
                  </a:lnTo>
                  <a:lnTo>
                    <a:pt x="1545543" y="534988"/>
                  </a:lnTo>
                  <a:lnTo>
                    <a:pt x="1528408" y="526733"/>
                  </a:lnTo>
                  <a:lnTo>
                    <a:pt x="1510639" y="519113"/>
                  </a:lnTo>
                  <a:lnTo>
                    <a:pt x="1492869" y="511810"/>
                  </a:lnTo>
                  <a:lnTo>
                    <a:pt x="1475418" y="504825"/>
                  </a:lnTo>
                  <a:lnTo>
                    <a:pt x="1456697" y="498793"/>
                  </a:lnTo>
                  <a:lnTo>
                    <a:pt x="1438927" y="492443"/>
                  </a:lnTo>
                  <a:lnTo>
                    <a:pt x="1420523" y="487045"/>
                  </a:lnTo>
                  <a:lnTo>
                    <a:pt x="1401485" y="482283"/>
                  </a:lnTo>
                  <a:lnTo>
                    <a:pt x="1382764" y="477520"/>
                  </a:lnTo>
                  <a:lnTo>
                    <a:pt x="1363408" y="473393"/>
                  </a:lnTo>
                  <a:lnTo>
                    <a:pt x="1344370" y="469583"/>
                  </a:lnTo>
                  <a:lnTo>
                    <a:pt x="1325014" y="466408"/>
                  </a:lnTo>
                  <a:lnTo>
                    <a:pt x="1305658" y="463868"/>
                  </a:lnTo>
                  <a:lnTo>
                    <a:pt x="1285985" y="461328"/>
                  </a:lnTo>
                  <a:lnTo>
                    <a:pt x="1265995" y="459423"/>
                  </a:lnTo>
                  <a:lnTo>
                    <a:pt x="1249064" y="458616"/>
                  </a:lnTo>
                  <a:close/>
                  <a:moveTo>
                    <a:pt x="1092607" y="63500"/>
                  </a:moveTo>
                  <a:lnTo>
                    <a:pt x="1084677" y="63818"/>
                  </a:lnTo>
                  <a:lnTo>
                    <a:pt x="1076431" y="65088"/>
                  </a:lnTo>
                  <a:lnTo>
                    <a:pt x="1070087" y="66993"/>
                  </a:lnTo>
                  <a:lnTo>
                    <a:pt x="1063744" y="69215"/>
                  </a:lnTo>
                  <a:lnTo>
                    <a:pt x="1057400" y="71755"/>
                  </a:lnTo>
                  <a:lnTo>
                    <a:pt x="1051374" y="75247"/>
                  </a:lnTo>
                  <a:lnTo>
                    <a:pt x="1045347" y="79693"/>
                  </a:lnTo>
                  <a:lnTo>
                    <a:pt x="1039638" y="84137"/>
                  </a:lnTo>
                  <a:lnTo>
                    <a:pt x="1033929" y="89218"/>
                  </a:lnTo>
                  <a:lnTo>
                    <a:pt x="1028537" y="94932"/>
                  </a:lnTo>
                  <a:lnTo>
                    <a:pt x="1022828" y="100965"/>
                  </a:lnTo>
                  <a:lnTo>
                    <a:pt x="1017753" y="107950"/>
                  </a:lnTo>
                  <a:lnTo>
                    <a:pt x="1012361" y="115252"/>
                  </a:lnTo>
                  <a:lnTo>
                    <a:pt x="1007286" y="123508"/>
                  </a:lnTo>
                  <a:lnTo>
                    <a:pt x="1002528" y="131763"/>
                  </a:lnTo>
                  <a:lnTo>
                    <a:pt x="997771" y="140652"/>
                  </a:lnTo>
                  <a:lnTo>
                    <a:pt x="993013" y="150178"/>
                  </a:lnTo>
                  <a:lnTo>
                    <a:pt x="988572" y="160020"/>
                  </a:lnTo>
                  <a:lnTo>
                    <a:pt x="984449" y="170815"/>
                  </a:lnTo>
                  <a:lnTo>
                    <a:pt x="980009" y="181293"/>
                  </a:lnTo>
                  <a:lnTo>
                    <a:pt x="975885" y="193040"/>
                  </a:lnTo>
                  <a:lnTo>
                    <a:pt x="972079" y="204788"/>
                  </a:lnTo>
                  <a:lnTo>
                    <a:pt x="968590" y="217170"/>
                  </a:lnTo>
                  <a:lnTo>
                    <a:pt x="964784" y="230188"/>
                  </a:lnTo>
                  <a:lnTo>
                    <a:pt x="961612" y="243840"/>
                  </a:lnTo>
                  <a:lnTo>
                    <a:pt x="958123" y="257493"/>
                  </a:lnTo>
                  <a:lnTo>
                    <a:pt x="955269" y="271780"/>
                  </a:lnTo>
                  <a:lnTo>
                    <a:pt x="952414" y="286385"/>
                  </a:lnTo>
                  <a:lnTo>
                    <a:pt x="949877" y="301307"/>
                  </a:lnTo>
                  <a:lnTo>
                    <a:pt x="947022" y="317183"/>
                  </a:lnTo>
                  <a:lnTo>
                    <a:pt x="944802" y="333375"/>
                  </a:lnTo>
                  <a:lnTo>
                    <a:pt x="942987" y="349121"/>
                  </a:lnTo>
                  <a:lnTo>
                    <a:pt x="951519" y="346716"/>
                  </a:lnTo>
                  <a:lnTo>
                    <a:pt x="973415" y="340365"/>
                  </a:lnTo>
                  <a:lnTo>
                    <a:pt x="995629" y="334967"/>
                  </a:lnTo>
                  <a:lnTo>
                    <a:pt x="1018160" y="330203"/>
                  </a:lnTo>
                  <a:lnTo>
                    <a:pt x="1041326" y="325758"/>
                  </a:lnTo>
                  <a:lnTo>
                    <a:pt x="1063857" y="321947"/>
                  </a:lnTo>
                  <a:lnTo>
                    <a:pt x="1087340" y="318454"/>
                  </a:lnTo>
                  <a:lnTo>
                    <a:pt x="1110823" y="315913"/>
                  </a:lnTo>
                  <a:lnTo>
                    <a:pt x="1134306" y="314008"/>
                  </a:lnTo>
                  <a:lnTo>
                    <a:pt x="1158106" y="312420"/>
                  </a:lnTo>
                  <a:lnTo>
                    <a:pt x="1181906" y="311785"/>
                  </a:lnTo>
                  <a:lnTo>
                    <a:pt x="1205707" y="311150"/>
                  </a:lnTo>
                  <a:lnTo>
                    <a:pt x="1229824" y="311785"/>
                  </a:lnTo>
                  <a:lnTo>
                    <a:pt x="1253624" y="312420"/>
                  </a:lnTo>
                  <a:lnTo>
                    <a:pt x="1277107" y="314008"/>
                  </a:lnTo>
                  <a:lnTo>
                    <a:pt x="1300590" y="315913"/>
                  </a:lnTo>
                  <a:lnTo>
                    <a:pt x="1324073" y="318454"/>
                  </a:lnTo>
                  <a:lnTo>
                    <a:pt x="1345556" y="321650"/>
                  </a:lnTo>
                  <a:lnTo>
                    <a:pt x="1344129" y="319088"/>
                  </a:lnTo>
                  <a:lnTo>
                    <a:pt x="1333345" y="299720"/>
                  </a:lnTo>
                  <a:lnTo>
                    <a:pt x="1322561" y="281305"/>
                  </a:lnTo>
                  <a:lnTo>
                    <a:pt x="1311777" y="263208"/>
                  </a:lnTo>
                  <a:lnTo>
                    <a:pt x="1300993" y="246380"/>
                  </a:lnTo>
                  <a:lnTo>
                    <a:pt x="1290209" y="229870"/>
                  </a:lnTo>
                  <a:lnTo>
                    <a:pt x="1279425" y="213995"/>
                  </a:lnTo>
                  <a:lnTo>
                    <a:pt x="1268958" y="199073"/>
                  </a:lnTo>
                  <a:lnTo>
                    <a:pt x="1258174" y="185420"/>
                  </a:lnTo>
                  <a:lnTo>
                    <a:pt x="1247707" y="171450"/>
                  </a:lnTo>
                  <a:lnTo>
                    <a:pt x="1236923" y="158750"/>
                  </a:lnTo>
                  <a:lnTo>
                    <a:pt x="1226456" y="146685"/>
                  </a:lnTo>
                  <a:lnTo>
                    <a:pt x="1216306" y="135573"/>
                  </a:lnTo>
                  <a:lnTo>
                    <a:pt x="1205839" y="125413"/>
                  </a:lnTo>
                  <a:lnTo>
                    <a:pt x="1195373" y="115570"/>
                  </a:lnTo>
                  <a:lnTo>
                    <a:pt x="1185540" y="106998"/>
                  </a:lnTo>
                  <a:lnTo>
                    <a:pt x="1175390" y="98743"/>
                  </a:lnTo>
                  <a:lnTo>
                    <a:pt x="1165558" y="91440"/>
                  </a:lnTo>
                  <a:lnTo>
                    <a:pt x="1156042" y="85090"/>
                  </a:lnTo>
                  <a:lnTo>
                    <a:pt x="1146210" y="79058"/>
                  </a:lnTo>
                  <a:lnTo>
                    <a:pt x="1137012" y="74613"/>
                  </a:lnTo>
                  <a:lnTo>
                    <a:pt x="1127814" y="70802"/>
                  </a:lnTo>
                  <a:lnTo>
                    <a:pt x="1118615" y="67628"/>
                  </a:lnTo>
                  <a:lnTo>
                    <a:pt x="1109734" y="65405"/>
                  </a:lnTo>
                  <a:lnTo>
                    <a:pt x="1101171" y="63818"/>
                  </a:lnTo>
                  <a:lnTo>
                    <a:pt x="1092607" y="63500"/>
                  </a:lnTo>
                  <a:close/>
                  <a:moveTo>
                    <a:pt x="1090069" y="0"/>
                  </a:moveTo>
                  <a:lnTo>
                    <a:pt x="1096730" y="0"/>
                  </a:lnTo>
                  <a:lnTo>
                    <a:pt x="1103708" y="318"/>
                  </a:lnTo>
                  <a:lnTo>
                    <a:pt x="1110369" y="1270"/>
                  </a:lnTo>
                  <a:lnTo>
                    <a:pt x="1117030" y="1905"/>
                  </a:lnTo>
                  <a:lnTo>
                    <a:pt x="1124007" y="3175"/>
                  </a:lnTo>
                  <a:lnTo>
                    <a:pt x="1130985" y="4763"/>
                  </a:lnTo>
                  <a:lnTo>
                    <a:pt x="1137646" y="6668"/>
                  </a:lnTo>
                  <a:lnTo>
                    <a:pt x="1144307" y="8573"/>
                  </a:lnTo>
                  <a:lnTo>
                    <a:pt x="1151285" y="11113"/>
                  </a:lnTo>
                  <a:lnTo>
                    <a:pt x="1157945" y="13970"/>
                  </a:lnTo>
                  <a:lnTo>
                    <a:pt x="1164923" y="16510"/>
                  </a:lnTo>
                  <a:lnTo>
                    <a:pt x="1171584" y="20003"/>
                  </a:lnTo>
                  <a:lnTo>
                    <a:pt x="1178245" y="23495"/>
                  </a:lnTo>
                  <a:lnTo>
                    <a:pt x="1185223" y="27305"/>
                  </a:lnTo>
                  <a:lnTo>
                    <a:pt x="1192201" y="31115"/>
                  </a:lnTo>
                  <a:lnTo>
                    <a:pt x="1198544" y="35878"/>
                  </a:lnTo>
                  <a:lnTo>
                    <a:pt x="1211866" y="45085"/>
                  </a:lnTo>
                  <a:lnTo>
                    <a:pt x="1225504" y="55880"/>
                  </a:lnTo>
                  <a:lnTo>
                    <a:pt x="1238826" y="66993"/>
                  </a:lnTo>
                  <a:lnTo>
                    <a:pt x="1252465" y="79693"/>
                  </a:lnTo>
                  <a:lnTo>
                    <a:pt x="1265469" y="93028"/>
                  </a:lnTo>
                  <a:lnTo>
                    <a:pt x="1278473" y="107315"/>
                  </a:lnTo>
                  <a:lnTo>
                    <a:pt x="1291795" y="122555"/>
                  </a:lnTo>
                  <a:lnTo>
                    <a:pt x="1304482" y="138748"/>
                  </a:lnTo>
                  <a:lnTo>
                    <a:pt x="1317486" y="155575"/>
                  </a:lnTo>
                  <a:lnTo>
                    <a:pt x="1330490" y="173355"/>
                  </a:lnTo>
                  <a:lnTo>
                    <a:pt x="1343177" y="191770"/>
                  </a:lnTo>
                  <a:lnTo>
                    <a:pt x="1355865" y="211455"/>
                  </a:lnTo>
                  <a:lnTo>
                    <a:pt x="1368235" y="231458"/>
                  </a:lnTo>
                  <a:lnTo>
                    <a:pt x="1380604" y="252095"/>
                  </a:lnTo>
                  <a:lnTo>
                    <a:pt x="1392974" y="273685"/>
                  </a:lnTo>
                  <a:lnTo>
                    <a:pt x="1405027" y="295910"/>
                  </a:lnTo>
                  <a:lnTo>
                    <a:pt x="1417080" y="318770"/>
                  </a:lnTo>
                  <a:lnTo>
                    <a:pt x="1426613" y="337599"/>
                  </a:lnTo>
                  <a:lnTo>
                    <a:pt x="1437997" y="340365"/>
                  </a:lnTo>
                  <a:lnTo>
                    <a:pt x="1460211" y="346716"/>
                  </a:lnTo>
                  <a:lnTo>
                    <a:pt x="1482107" y="353067"/>
                  </a:lnTo>
                  <a:lnTo>
                    <a:pt x="1503686" y="360053"/>
                  </a:lnTo>
                  <a:lnTo>
                    <a:pt x="1525265" y="367675"/>
                  </a:lnTo>
                  <a:lnTo>
                    <a:pt x="1546527" y="375931"/>
                  </a:lnTo>
                  <a:lnTo>
                    <a:pt x="1567471" y="384188"/>
                  </a:lnTo>
                  <a:lnTo>
                    <a:pt x="1588098" y="393397"/>
                  </a:lnTo>
                  <a:lnTo>
                    <a:pt x="1608725" y="402606"/>
                  </a:lnTo>
                  <a:lnTo>
                    <a:pt x="1629035" y="413085"/>
                  </a:lnTo>
                  <a:lnTo>
                    <a:pt x="1649027" y="423564"/>
                  </a:lnTo>
                  <a:lnTo>
                    <a:pt x="1668385" y="434361"/>
                  </a:lnTo>
                  <a:lnTo>
                    <a:pt x="1687742" y="445793"/>
                  </a:lnTo>
                  <a:lnTo>
                    <a:pt x="1706465" y="457543"/>
                  </a:lnTo>
                  <a:lnTo>
                    <a:pt x="1725505" y="469927"/>
                  </a:lnTo>
                  <a:lnTo>
                    <a:pt x="1743911" y="482629"/>
                  </a:lnTo>
                  <a:lnTo>
                    <a:pt x="1754618" y="490712"/>
                  </a:lnTo>
                  <a:lnTo>
                    <a:pt x="1765300" y="488007"/>
                  </a:lnTo>
                  <a:lnTo>
                    <a:pt x="1790383" y="481655"/>
                  </a:lnTo>
                  <a:lnTo>
                    <a:pt x="1815148" y="475939"/>
                  </a:lnTo>
                  <a:lnTo>
                    <a:pt x="1839278" y="470858"/>
                  </a:lnTo>
                  <a:lnTo>
                    <a:pt x="1863090" y="466412"/>
                  </a:lnTo>
                  <a:lnTo>
                    <a:pt x="1886585" y="461965"/>
                  </a:lnTo>
                  <a:lnTo>
                    <a:pt x="1909128" y="458790"/>
                  </a:lnTo>
                  <a:lnTo>
                    <a:pt x="1931353" y="455931"/>
                  </a:lnTo>
                  <a:lnTo>
                    <a:pt x="1953260" y="453708"/>
                  </a:lnTo>
                  <a:lnTo>
                    <a:pt x="1974533" y="452120"/>
                  </a:lnTo>
                  <a:lnTo>
                    <a:pt x="1995170" y="450850"/>
                  </a:lnTo>
                  <a:lnTo>
                    <a:pt x="2015173" y="450850"/>
                  </a:lnTo>
                  <a:lnTo>
                    <a:pt x="2034858" y="450850"/>
                  </a:lnTo>
                  <a:lnTo>
                    <a:pt x="2053591" y="452120"/>
                  </a:lnTo>
                  <a:lnTo>
                    <a:pt x="2071688" y="453708"/>
                  </a:lnTo>
                  <a:lnTo>
                    <a:pt x="2089468" y="455931"/>
                  </a:lnTo>
                  <a:lnTo>
                    <a:pt x="2105978" y="459107"/>
                  </a:lnTo>
                  <a:lnTo>
                    <a:pt x="2122171" y="462918"/>
                  </a:lnTo>
                  <a:lnTo>
                    <a:pt x="2129791" y="465141"/>
                  </a:lnTo>
                  <a:lnTo>
                    <a:pt x="2130938" y="465476"/>
                  </a:lnTo>
                  <a:lnTo>
                    <a:pt x="2133652" y="462956"/>
                  </a:lnTo>
                  <a:lnTo>
                    <a:pt x="2138421" y="459141"/>
                  </a:lnTo>
                  <a:lnTo>
                    <a:pt x="2142871" y="455008"/>
                  </a:lnTo>
                  <a:lnTo>
                    <a:pt x="2147958" y="451829"/>
                  </a:lnTo>
                  <a:lnTo>
                    <a:pt x="2153044" y="448332"/>
                  </a:lnTo>
                  <a:lnTo>
                    <a:pt x="2158448" y="445153"/>
                  </a:lnTo>
                  <a:lnTo>
                    <a:pt x="2163853" y="442610"/>
                  </a:lnTo>
                  <a:lnTo>
                    <a:pt x="2169575" y="439749"/>
                  </a:lnTo>
                  <a:lnTo>
                    <a:pt x="2174979" y="437524"/>
                  </a:lnTo>
                  <a:lnTo>
                    <a:pt x="2181019" y="435616"/>
                  </a:lnTo>
                  <a:lnTo>
                    <a:pt x="2186741" y="434027"/>
                  </a:lnTo>
                  <a:lnTo>
                    <a:pt x="2193099" y="432437"/>
                  </a:lnTo>
                  <a:lnTo>
                    <a:pt x="2199140" y="431166"/>
                  </a:lnTo>
                  <a:lnTo>
                    <a:pt x="2205815" y="430530"/>
                  </a:lnTo>
                  <a:lnTo>
                    <a:pt x="2211856" y="430212"/>
                  </a:lnTo>
                  <a:lnTo>
                    <a:pt x="2218531" y="430212"/>
                  </a:lnTo>
                  <a:lnTo>
                    <a:pt x="2224890" y="430212"/>
                  </a:lnTo>
                  <a:lnTo>
                    <a:pt x="2231565" y="430530"/>
                  </a:lnTo>
                  <a:lnTo>
                    <a:pt x="2237606" y="431166"/>
                  </a:lnTo>
                  <a:lnTo>
                    <a:pt x="2243646" y="432437"/>
                  </a:lnTo>
                  <a:lnTo>
                    <a:pt x="2250004" y="434027"/>
                  </a:lnTo>
                  <a:lnTo>
                    <a:pt x="2256044" y="435616"/>
                  </a:lnTo>
                  <a:lnTo>
                    <a:pt x="2261766" y="437524"/>
                  </a:lnTo>
                  <a:lnTo>
                    <a:pt x="2267806" y="439749"/>
                  </a:lnTo>
                  <a:lnTo>
                    <a:pt x="2273528" y="442610"/>
                  </a:lnTo>
                  <a:lnTo>
                    <a:pt x="2278933" y="445153"/>
                  </a:lnTo>
                  <a:lnTo>
                    <a:pt x="2283701" y="448332"/>
                  </a:lnTo>
                  <a:lnTo>
                    <a:pt x="2289105" y="451829"/>
                  </a:lnTo>
                  <a:lnTo>
                    <a:pt x="2294192" y="455008"/>
                  </a:lnTo>
                  <a:lnTo>
                    <a:pt x="2298960" y="459141"/>
                  </a:lnTo>
                  <a:lnTo>
                    <a:pt x="2303411" y="462956"/>
                  </a:lnTo>
                  <a:lnTo>
                    <a:pt x="2307544" y="467089"/>
                  </a:lnTo>
                  <a:lnTo>
                    <a:pt x="2311994" y="471221"/>
                  </a:lnTo>
                  <a:lnTo>
                    <a:pt x="2315809" y="475990"/>
                  </a:lnTo>
                  <a:lnTo>
                    <a:pt x="2319624" y="480440"/>
                  </a:lnTo>
                  <a:lnTo>
                    <a:pt x="2323121" y="485527"/>
                  </a:lnTo>
                  <a:lnTo>
                    <a:pt x="2326618" y="490931"/>
                  </a:lnTo>
                  <a:lnTo>
                    <a:pt x="2329479" y="496017"/>
                  </a:lnTo>
                  <a:lnTo>
                    <a:pt x="2332340" y="501422"/>
                  </a:lnTo>
                  <a:lnTo>
                    <a:pt x="2334883" y="507144"/>
                  </a:lnTo>
                  <a:lnTo>
                    <a:pt x="2336790" y="512866"/>
                  </a:lnTo>
                  <a:lnTo>
                    <a:pt x="2339334" y="518588"/>
                  </a:lnTo>
                  <a:lnTo>
                    <a:pt x="2340923" y="524946"/>
                  </a:lnTo>
                  <a:lnTo>
                    <a:pt x="2342195" y="530987"/>
                  </a:lnTo>
                  <a:lnTo>
                    <a:pt x="2343466" y="537027"/>
                  </a:lnTo>
                  <a:lnTo>
                    <a:pt x="2344102" y="543385"/>
                  </a:lnTo>
                  <a:lnTo>
                    <a:pt x="2344738" y="549743"/>
                  </a:lnTo>
                  <a:lnTo>
                    <a:pt x="2344738" y="556419"/>
                  </a:lnTo>
                  <a:lnTo>
                    <a:pt x="2344738" y="562777"/>
                  </a:lnTo>
                  <a:lnTo>
                    <a:pt x="2344102" y="569135"/>
                  </a:lnTo>
                  <a:lnTo>
                    <a:pt x="2343466" y="575493"/>
                  </a:lnTo>
                  <a:lnTo>
                    <a:pt x="2342195" y="581851"/>
                  </a:lnTo>
                  <a:lnTo>
                    <a:pt x="2340923" y="587891"/>
                  </a:lnTo>
                  <a:lnTo>
                    <a:pt x="2339334" y="593613"/>
                  </a:lnTo>
                  <a:lnTo>
                    <a:pt x="2336790" y="599971"/>
                  </a:lnTo>
                  <a:lnTo>
                    <a:pt x="2334883" y="605375"/>
                  </a:lnTo>
                  <a:lnTo>
                    <a:pt x="2332340" y="611097"/>
                  </a:lnTo>
                  <a:lnTo>
                    <a:pt x="2329479" y="616502"/>
                  </a:lnTo>
                  <a:lnTo>
                    <a:pt x="2326618" y="621906"/>
                  </a:lnTo>
                  <a:lnTo>
                    <a:pt x="2323121" y="626675"/>
                  </a:lnTo>
                  <a:lnTo>
                    <a:pt x="2319624" y="631761"/>
                  </a:lnTo>
                  <a:lnTo>
                    <a:pt x="2315809" y="636529"/>
                  </a:lnTo>
                  <a:lnTo>
                    <a:pt x="2311994" y="640980"/>
                  </a:lnTo>
                  <a:lnTo>
                    <a:pt x="2307544" y="645749"/>
                  </a:lnTo>
                  <a:lnTo>
                    <a:pt x="2303411" y="649881"/>
                  </a:lnTo>
                  <a:lnTo>
                    <a:pt x="2298960" y="653696"/>
                  </a:lnTo>
                  <a:lnTo>
                    <a:pt x="2294192" y="657511"/>
                  </a:lnTo>
                  <a:lnTo>
                    <a:pt x="2289105" y="661008"/>
                  </a:lnTo>
                  <a:lnTo>
                    <a:pt x="2283701" y="664187"/>
                  </a:lnTo>
                  <a:lnTo>
                    <a:pt x="2278933" y="667048"/>
                  </a:lnTo>
                  <a:lnTo>
                    <a:pt x="2273528" y="669909"/>
                  </a:lnTo>
                  <a:lnTo>
                    <a:pt x="2267806" y="672452"/>
                  </a:lnTo>
                  <a:lnTo>
                    <a:pt x="2261766" y="674995"/>
                  </a:lnTo>
                  <a:lnTo>
                    <a:pt x="2256044" y="676903"/>
                  </a:lnTo>
                  <a:lnTo>
                    <a:pt x="2250004" y="678174"/>
                  </a:lnTo>
                  <a:lnTo>
                    <a:pt x="2247042" y="678915"/>
                  </a:lnTo>
                  <a:lnTo>
                    <a:pt x="2244725" y="687131"/>
                  </a:lnTo>
                  <a:lnTo>
                    <a:pt x="2240598" y="699199"/>
                  </a:lnTo>
                  <a:lnTo>
                    <a:pt x="2235835" y="711902"/>
                  </a:lnTo>
                  <a:lnTo>
                    <a:pt x="2230438" y="724605"/>
                  </a:lnTo>
                  <a:lnTo>
                    <a:pt x="2224405" y="737626"/>
                  </a:lnTo>
                  <a:lnTo>
                    <a:pt x="2217738" y="750647"/>
                  </a:lnTo>
                  <a:lnTo>
                    <a:pt x="2210753" y="763985"/>
                  </a:lnTo>
                  <a:lnTo>
                    <a:pt x="2203133" y="777324"/>
                  </a:lnTo>
                  <a:lnTo>
                    <a:pt x="2194878" y="790662"/>
                  </a:lnTo>
                  <a:lnTo>
                    <a:pt x="2185988" y="804318"/>
                  </a:lnTo>
                  <a:lnTo>
                    <a:pt x="2176781" y="817974"/>
                  </a:lnTo>
                  <a:lnTo>
                    <a:pt x="2166621" y="831948"/>
                  </a:lnTo>
                  <a:lnTo>
                    <a:pt x="2156778" y="845604"/>
                  </a:lnTo>
                  <a:lnTo>
                    <a:pt x="2145665" y="859577"/>
                  </a:lnTo>
                  <a:lnTo>
                    <a:pt x="2134235" y="873868"/>
                  </a:lnTo>
                  <a:lnTo>
                    <a:pt x="2122488" y="887524"/>
                  </a:lnTo>
                  <a:lnTo>
                    <a:pt x="2110105" y="901815"/>
                  </a:lnTo>
                  <a:lnTo>
                    <a:pt x="2097405" y="916107"/>
                  </a:lnTo>
                  <a:lnTo>
                    <a:pt x="2084388" y="930715"/>
                  </a:lnTo>
                  <a:lnTo>
                    <a:pt x="2082612" y="932575"/>
                  </a:lnTo>
                  <a:lnTo>
                    <a:pt x="2086318" y="943083"/>
                  </a:lnTo>
                  <a:lnTo>
                    <a:pt x="2093299" y="964677"/>
                  </a:lnTo>
                  <a:lnTo>
                    <a:pt x="2099963" y="986588"/>
                  </a:lnTo>
                  <a:lnTo>
                    <a:pt x="2105993" y="1008817"/>
                  </a:lnTo>
                  <a:lnTo>
                    <a:pt x="2111388" y="1031045"/>
                  </a:lnTo>
                  <a:lnTo>
                    <a:pt x="2116465" y="1053909"/>
                  </a:lnTo>
                  <a:lnTo>
                    <a:pt x="2120591" y="1076456"/>
                  </a:lnTo>
                  <a:lnTo>
                    <a:pt x="2124399" y="1099637"/>
                  </a:lnTo>
                  <a:lnTo>
                    <a:pt x="2127889" y="1123136"/>
                  </a:lnTo>
                  <a:lnTo>
                    <a:pt x="2130745" y="1146000"/>
                  </a:lnTo>
                  <a:lnTo>
                    <a:pt x="2132649" y="1169817"/>
                  </a:lnTo>
                  <a:lnTo>
                    <a:pt x="2133919" y="1193316"/>
                  </a:lnTo>
                  <a:lnTo>
                    <a:pt x="2134871" y="1217132"/>
                  </a:lnTo>
                  <a:lnTo>
                    <a:pt x="2135188" y="1241584"/>
                  </a:lnTo>
                  <a:lnTo>
                    <a:pt x="2134871" y="1265400"/>
                  </a:lnTo>
                  <a:lnTo>
                    <a:pt x="2133919" y="1289217"/>
                  </a:lnTo>
                  <a:lnTo>
                    <a:pt x="2132649" y="1313034"/>
                  </a:lnTo>
                  <a:lnTo>
                    <a:pt x="2130745" y="1336533"/>
                  </a:lnTo>
                  <a:lnTo>
                    <a:pt x="2127889" y="1359714"/>
                  </a:lnTo>
                  <a:lnTo>
                    <a:pt x="2124399" y="1382896"/>
                  </a:lnTo>
                  <a:lnTo>
                    <a:pt x="2120591" y="1406077"/>
                  </a:lnTo>
                  <a:lnTo>
                    <a:pt x="2116465" y="1428941"/>
                  </a:lnTo>
                  <a:lnTo>
                    <a:pt x="2111388" y="1451170"/>
                  </a:lnTo>
                  <a:lnTo>
                    <a:pt x="2105993" y="1474034"/>
                  </a:lnTo>
                  <a:lnTo>
                    <a:pt x="2099963" y="1495945"/>
                  </a:lnTo>
                  <a:lnTo>
                    <a:pt x="2093299" y="1517856"/>
                  </a:lnTo>
                  <a:lnTo>
                    <a:pt x="2086318" y="1539767"/>
                  </a:lnTo>
                  <a:lnTo>
                    <a:pt x="2078702" y="1561361"/>
                  </a:lnTo>
                  <a:lnTo>
                    <a:pt x="2070769" y="1582320"/>
                  </a:lnTo>
                  <a:lnTo>
                    <a:pt x="2062200" y="1603596"/>
                  </a:lnTo>
                  <a:lnTo>
                    <a:pt x="2052998" y="1624237"/>
                  </a:lnTo>
                  <a:lnTo>
                    <a:pt x="2043477" y="1644560"/>
                  </a:lnTo>
                  <a:lnTo>
                    <a:pt x="2033323" y="1664884"/>
                  </a:lnTo>
                  <a:lnTo>
                    <a:pt x="2023168" y="1684572"/>
                  </a:lnTo>
                  <a:lnTo>
                    <a:pt x="2016689" y="1696395"/>
                  </a:lnTo>
                  <a:lnTo>
                    <a:pt x="2018423" y="1698160"/>
                  </a:lnTo>
                  <a:lnTo>
                    <a:pt x="2036832" y="1716580"/>
                  </a:lnTo>
                  <a:lnTo>
                    <a:pt x="2054606" y="1735318"/>
                  </a:lnTo>
                  <a:lnTo>
                    <a:pt x="2071746" y="1753738"/>
                  </a:lnTo>
                  <a:lnTo>
                    <a:pt x="2088250" y="1772158"/>
                  </a:lnTo>
                  <a:lnTo>
                    <a:pt x="2103802" y="1790578"/>
                  </a:lnTo>
                  <a:lnTo>
                    <a:pt x="2119037" y="1808998"/>
                  </a:lnTo>
                  <a:lnTo>
                    <a:pt x="2133320" y="1827100"/>
                  </a:lnTo>
                  <a:lnTo>
                    <a:pt x="2146650" y="1845202"/>
                  </a:lnTo>
                  <a:lnTo>
                    <a:pt x="2159346" y="1862987"/>
                  </a:lnTo>
                  <a:lnTo>
                    <a:pt x="2171407" y="1880454"/>
                  </a:lnTo>
                  <a:lnTo>
                    <a:pt x="2182516" y="1898239"/>
                  </a:lnTo>
                  <a:lnTo>
                    <a:pt x="2192990" y="1915707"/>
                  </a:lnTo>
                  <a:lnTo>
                    <a:pt x="2202194" y="1932539"/>
                  </a:lnTo>
                  <a:lnTo>
                    <a:pt x="2210447" y="1949371"/>
                  </a:lnTo>
                  <a:lnTo>
                    <a:pt x="2218381" y="1965885"/>
                  </a:lnTo>
                  <a:lnTo>
                    <a:pt x="2224729" y="1982400"/>
                  </a:lnTo>
                  <a:lnTo>
                    <a:pt x="2230442" y="1998279"/>
                  </a:lnTo>
                  <a:lnTo>
                    <a:pt x="2235203" y="2014476"/>
                  </a:lnTo>
                  <a:lnTo>
                    <a:pt x="2237107" y="2022098"/>
                  </a:lnTo>
                  <a:lnTo>
                    <a:pt x="2238695" y="2029720"/>
                  </a:lnTo>
                  <a:lnTo>
                    <a:pt x="2240281" y="2037342"/>
                  </a:lnTo>
                  <a:lnTo>
                    <a:pt x="2241234" y="2044647"/>
                  </a:lnTo>
                  <a:lnTo>
                    <a:pt x="2242186" y="2052586"/>
                  </a:lnTo>
                  <a:lnTo>
                    <a:pt x="2242821" y="2059891"/>
                  </a:lnTo>
                  <a:lnTo>
                    <a:pt x="2243138" y="2067195"/>
                  </a:lnTo>
                  <a:lnTo>
                    <a:pt x="2243138" y="2074500"/>
                  </a:lnTo>
                  <a:lnTo>
                    <a:pt x="2243138" y="2081169"/>
                  </a:lnTo>
                  <a:lnTo>
                    <a:pt x="2242821" y="2088473"/>
                  </a:lnTo>
                  <a:lnTo>
                    <a:pt x="2242186" y="2095460"/>
                  </a:lnTo>
                  <a:lnTo>
                    <a:pt x="2240916" y="2102130"/>
                  </a:lnTo>
                  <a:lnTo>
                    <a:pt x="2239647" y="2108799"/>
                  </a:lnTo>
                  <a:lnTo>
                    <a:pt x="2237742" y="2115468"/>
                  </a:lnTo>
                  <a:lnTo>
                    <a:pt x="2235838" y="2122138"/>
                  </a:lnTo>
                  <a:lnTo>
                    <a:pt x="2233934" y="2128489"/>
                  </a:lnTo>
                  <a:lnTo>
                    <a:pt x="2231395" y="2134841"/>
                  </a:lnTo>
                  <a:lnTo>
                    <a:pt x="2228538" y="2141193"/>
                  </a:lnTo>
                  <a:lnTo>
                    <a:pt x="2225681" y="2147545"/>
                  </a:lnTo>
                  <a:lnTo>
                    <a:pt x="2222190" y="2153261"/>
                  </a:lnTo>
                  <a:lnTo>
                    <a:pt x="2216477" y="2162471"/>
                  </a:lnTo>
                  <a:lnTo>
                    <a:pt x="2209812" y="2170728"/>
                  </a:lnTo>
                  <a:lnTo>
                    <a:pt x="2202512" y="2178986"/>
                  </a:lnTo>
                  <a:lnTo>
                    <a:pt x="2194894" y="2186608"/>
                  </a:lnTo>
                  <a:lnTo>
                    <a:pt x="2186325" y="2193595"/>
                  </a:lnTo>
                  <a:lnTo>
                    <a:pt x="2177438" y="2199946"/>
                  </a:lnTo>
                  <a:lnTo>
                    <a:pt x="2168233" y="2206298"/>
                  </a:lnTo>
                  <a:lnTo>
                    <a:pt x="2158394" y="2211697"/>
                  </a:lnTo>
                  <a:lnTo>
                    <a:pt x="2147920" y="2216461"/>
                  </a:lnTo>
                  <a:lnTo>
                    <a:pt x="2137129" y="2221225"/>
                  </a:lnTo>
                  <a:lnTo>
                    <a:pt x="2125703" y="2225036"/>
                  </a:lnTo>
                  <a:lnTo>
                    <a:pt x="2113641" y="2228529"/>
                  </a:lnTo>
                  <a:lnTo>
                    <a:pt x="2100946" y="2231705"/>
                  </a:lnTo>
                  <a:lnTo>
                    <a:pt x="2088250" y="2234246"/>
                  </a:lnTo>
                  <a:lnTo>
                    <a:pt x="2074919" y="2236151"/>
                  </a:lnTo>
                  <a:lnTo>
                    <a:pt x="2061272" y="2237739"/>
                  </a:lnTo>
                  <a:lnTo>
                    <a:pt x="2047306" y="2239327"/>
                  </a:lnTo>
                  <a:lnTo>
                    <a:pt x="2032706" y="2239962"/>
                  </a:lnTo>
                  <a:lnTo>
                    <a:pt x="2017471" y="2239962"/>
                  </a:lnTo>
                  <a:lnTo>
                    <a:pt x="2001919" y="2239962"/>
                  </a:lnTo>
                  <a:lnTo>
                    <a:pt x="1986049" y="2239645"/>
                  </a:lnTo>
                  <a:lnTo>
                    <a:pt x="1970180" y="2238374"/>
                  </a:lnTo>
                  <a:lnTo>
                    <a:pt x="1953675" y="2237421"/>
                  </a:lnTo>
                  <a:lnTo>
                    <a:pt x="1937171" y="2235516"/>
                  </a:lnTo>
                  <a:lnTo>
                    <a:pt x="1919714" y="2233610"/>
                  </a:lnTo>
                  <a:lnTo>
                    <a:pt x="1901940" y="2230752"/>
                  </a:lnTo>
                  <a:lnTo>
                    <a:pt x="1884483" y="2228211"/>
                  </a:lnTo>
                  <a:lnTo>
                    <a:pt x="1866392" y="2224718"/>
                  </a:lnTo>
                  <a:lnTo>
                    <a:pt x="1847983" y="2221225"/>
                  </a:lnTo>
                  <a:lnTo>
                    <a:pt x="1828940" y="2217096"/>
                  </a:lnTo>
                  <a:lnTo>
                    <a:pt x="1810213" y="2212650"/>
                  </a:lnTo>
                  <a:lnTo>
                    <a:pt x="1791170" y="2208204"/>
                  </a:lnTo>
                  <a:lnTo>
                    <a:pt x="1771491" y="2203122"/>
                  </a:lnTo>
                  <a:lnTo>
                    <a:pt x="1751813" y="2197723"/>
                  </a:lnTo>
                  <a:lnTo>
                    <a:pt x="1732135" y="2192007"/>
                  </a:lnTo>
                  <a:lnTo>
                    <a:pt x="1711822" y="2185973"/>
                  </a:lnTo>
                  <a:lnTo>
                    <a:pt x="1691508" y="2179303"/>
                  </a:lnTo>
                  <a:lnTo>
                    <a:pt x="1671195" y="2172634"/>
                  </a:lnTo>
                  <a:lnTo>
                    <a:pt x="1650882" y="2165965"/>
                  </a:lnTo>
                  <a:lnTo>
                    <a:pt x="1629617" y="2158660"/>
                  </a:lnTo>
                  <a:lnTo>
                    <a:pt x="1587721" y="2143098"/>
                  </a:lnTo>
                  <a:lnTo>
                    <a:pt x="1545507" y="2126584"/>
                  </a:lnTo>
                  <a:lnTo>
                    <a:pt x="1521352" y="2116558"/>
                  </a:lnTo>
                  <a:lnTo>
                    <a:pt x="1503686" y="2122797"/>
                  </a:lnTo>
                  <a:lnTo>
                    <a:pt x="1482107" y="2129783"/>
                  </a:lnTo>
                  <a:lnTo>
                    <a:pt x="1460211" y="2136134"/>
                  </a:lnTo>
                  <a:lnTo>
                    <a:pt x="1437997" y="2142485"/>
                  </a:lnTo>
                  <a:lnTo>
                    <a:pt x="1415784" y="2147884"/>
                  </a:lnTo>
                  <a:lnTo>
                    <a:pt x="1393253" y="2152647"/>
                  </a:lnTo>
                  <a:lnTo>
                    <a:pt x="1370087" y="2157093"/>
                  </a:lnTo>
                  <a:lnTo>
                    <a:pt x="1347556" y="2160903"/>
                  </a:lnTo>
                  <a:lnTo>
                    <a:pt x="1324073" y="2164079"/>
                  </a:lnTo>
                  <a:lnTo>
                    <a:pt x="1300590" y="2166619"/>
                  </a:lnTo>
                  <a:lnTo>
                    <a:pt x="1277107" y="2168842"/>
                  </a:lnTo>
                  <a:lnTo>
                    <a:pt x="1253624" y="2170430"/>
                  </a:lnTo>
                  <a:lnTo>
                    <a:pt x="1235048" y="2171174"/>
                  </a:lnTo>
                  <a:lnTo>
                    <a:pt x="1225595" y="2188845"/>
                  </a:lnTo>
                  <a:lnTo>
                    <a:pt x="1213536" y="2210752"/>
                  </a:lnTo>
                  <a:lnTo>
                    <a:pt x="1201160" y="2232342"/>
                  </a:lnTo>
                  <a:lnTo>
                    <a:pt x="1189101" y="2252980"/>
                  </a:lnTo>
                  <a:lnTo>
                    <a:pt x="1176408" y="2273617"/>
                  </a:lnTo>
                  <a:lnTo>
                    <a:pt x="1163714" y="2292667"/>
                  </a:lnTo>
                  <a:lnTo>
                    <a:pt x="1151020" y="2311082"/>
                  </a:lnTo>
                  <a:lnTo>
                    <a:pt x="1138327" y="2328862"/>
                  </a:lnTo>
                  <a:lnTo>
                    <a:pt x="1125316" y="2346007"/>
                  </a:lnTo>
                  <a:lnTo>
                    <a:pt x="1112305" y="2362200"/>
                  </a:lnTo>
                  <a:lnTo>
                    <a:pt x="1098977" y="2377122"/>
                  </a:lnTo>
                  <a:lnTo>
                    <a:pt x="1085966" y="2391410"/>
                  </a:lnTo>
                  <a:lnTo>
                    <a:pt x="1072638" y="2404745"/>
                  </a:lnTo>
                  <a:lnTo>
                    <a:pt x="1059627" y="2417445"/>
                  </a:lnTo>
                  <a:lnTo>
                    <a:pt x="1045981" y="2429192"/>
                  </a:lnTo>
                  <a:lnTo>
                    <a:pt x="1032653" y="2439352"/>
                  </a:lnTo>
                  <a:lnTo>
                    <a:pt x="1019325" y="2449195"/>
                  </a:lnTo>
                  <a:lnTo>
                    <a:pt x="1012343" y="2453322"/>
                  </a:lnTo>
                  <a:lnTo>
                    <a:pt x="1005679" y="2457450"/>
                  </a:lnTo>
                  <a:lnTo>
                    <a:pt x="998698" y="2460942"/>
                  </a:lnTo>
                  <a:lnTo>
                    <a:pt x="992034" y="2464752"/>
                  </a:lnTo>
                  <a:lnTo>
                    <a:pt x="985370" y="2467927"/>
                  </a:lnTo>
                  <a:lnTo>
                    <a:pt x="978388" y="2471102"/>
                  </a:lnTo>
                  <a:lnTo>
                    <a:pt x="971407" y="2473642"/>
                  </a:lnTo>
                  <a:lnTo>
                    <a:pt x="965060" y="2475865"/>
                  </a:lnTo>
                  <a:lnTo>
                    <a:pt x="958078" y="2477770"/>
                  </a:lnTo>
                  <a:lnTo>
                    <a:pt x="951097" y="2479992"/>
                  </a:lnTo>
                  <a:lnTo>
                    <a:pt x="944750" y="2481262"/>
                  </a:lnTo>
                  <a:lnTo>
                    <a:pt x="937769" y="2482532"/>
                  </a:lnTo>
                  <a:lnTo>
                    <a:pt x="930787" y="2483802"/>
                  </a:lnTo>
                  <a:lnTo>
                    <a:pt x="924440" y="2484120"/>
                  </a:lnTo>
                  <a:lnTo>
                    <a:pt x="917459" y="2484437"/>
                  </a:lnTo>
                  <a:lnTo>
                    <a:pt x="910478" y="2484437"/>
                  </a:lnTo>
                  <a:lnTo>
                    <a:pt x="903813" y="2484120"/>
                  </a:lnTo>
                  <a:lnTo>
                    <a:pt x="897149" y="2483167"/>
                  </a:lnTo>
                  <a:lnTo>
                    <a:pt x="890168" y="2482532"/>
                  </a:lnTo>
                  <a:lnTo>
                    <a:pt x="883504" y="2480945"/>
                  </a:lnTo>
                  <a:lnTo>
                    <a:pt x="872714" y="2478405"/>
                  </a:lnTo>
                  <a:lnTo>
                    <a:pt x="862559" y="2474912"/>
                  </a:lnTo>
                  <a:lnTo>
                    <a:pt x="852722" y="2471102"/>
                  </a:lnTo>
                  <a:lnTo>
                    <a:pt x="843202" y="2466022"/>
                  </a:lnTo>
                  <a:lnTo>
                    <a:pt x="833682" y="2460307"/>
                  </a:lnTo>
                  <a:lnTo>
                    <a:pt x="824796" y="2453957"/>
                  </a:lnTo>
                  <a:lnTo>
                    <a:pt x="815911" y="2447290"/>
                  </a:lnTo>
                  <a:lnTo>
                    <a:pt x="807977" y="2439352"/>
                  </a:lnTo>
                  <a:lnTo>
                    <a:pt x="799726" y="2431097"/>
                  </a:lnTo>
                  <a:lnTo>
                    <a:pt x="792110" y="2422207"/>
                  </a:lnTo>
                  <a:lnTo>
                    <a:pt x="784494" y="2412682"/>
                  </a:lnTo>
                  <a:lnTo>
                    <a:pt x="777513" y="2402205"/>
                  </a:lnTo>
                  <a:lnTo>
                    <a:pt x="770531" y="2391410"/>
                  </a:lnTo>
                  <a:lnTo>
                    <a:pt x="764184" y="2380297"/>
                  </a:lnTo>
                  <a:lnTo>
                    <a:pt x="757520" y="2368550"/>
                  </a:lnTo>
                  <a:lnTo>
                    <a:pt x="751808" y="2355850"/>
                  </a:lnTo>
                  <a:lnTo>
                    <a:pt x="746096" y="2342515"/>
                  </a:lnTo>
                  <a:lnTo>
                    <a:pt x="740701" y="2329180"/>
                  </a:lnTo>
                  <a:lnTo>
                    <a:pt x="735624" y="2314892"/>
                  </a:lnTo>
                  <a:lnTo>
                    <a:pt x="730864" y="2300287"/>
                  </a:lnTo>
                  <a:lnTo>
                    <a:pt x="726104" y="2285365"/>
                  </a:lnTo>
                  <a:lnTo>
                    <a:pt x="721978" y="2269490"/>
                  </a:lnTo>
                  <a:lnTo>
                    <a:pt x="718170" y="2253615"/>
                  </a:lnTo>
                  <a:lnTo>
                    <a:pt x="714362" y="2237105"/>
                  </a:lnTo>
                  <a:lnTo>
                    <a:pt x="710871" y="2219960"/>
                  </a:lnTo>
                  <a:lnTo>
                    <a:pt x="707698" y="2202815"/>
                  </a:lnTo>
                  <a:lnTo>
                    <a:pt x="704525" y="2185035"/>
                  </a:lnTo>
                  <a:lnTo>
                    <a:pt x="701986" y="2166620"/>
                  </a:lnTo>
                  <a:lnTo>
                    <a:pt x="699765" y="2148205"/>
                  </a:lnTo>
                  <a:lnTo>
                    <a:pt x="697226" y="2128837"/>
                  </a:lnTo>
                  <a:lnTo>
                    <a:pt x="695322" y="2109787"/>
                  </a:lnTo>
                  <a:lnTo>
                    <a:pt x="693735" y="2090102"/>
                  </a:lnTo>
                  <a:lnTo>
                    <a:pt x="692466" y="2070100"/>
                  </a:lnTo>
                  <a:lnTo>
                    <a:pt x="691196" y="2049780"/>
                  </a:lnTo>
                  <a:lnTo>
                    <a:pt x="689927" y="2029142"/>
                  </a:lnTo>
                  <a:lnTo>
                    <a:pt x="689723" y="2015447"/>
                  </a:lnTo>
                  <a:lnTo>
                    <a:pt x="685908" y="2012923"/>
                  </a:lnTo>
                  <a:lnTo>
                    <a:pt x="667502" y="1999903"/>
                  </a:lnTo>
                  <a:lnTo>
                    <a:pt x="649414" y="1986884"/>
                  </a:lnTo>
                  <a:lnTo>
                    <a:pt x="631643" y="1973229"/>
                  </a:lnTo>
                  <a:lnTo>
                    <a:pt x="614507" y="1958939"/>
                  </a:lnTo>
                  <a:lnTo>
                    <a:pt x="597371" y="1944966"/>
                  </a:lnTo>
                  <a:lnTo>
                    <a:pt x="580552" y="1929724"/>
                  </a:lnTo>
                  <a:lnTo>
                    <a:pt x="564050" y="1914799"/>
                  </a:lnTo>
                  <a:lnTo>
                    <a:pt x="548501" y="1899239"/>
                  </a:lnTo>
                  <a:lnTo>
                    <a:pt x="532634" y="1883043"/>
                  </a:lnTo>
                  <a:lnTo>
                    <a:pt x="517719" y="1866848"/>
                  </a:lnTo>
                  <a:lnTo>
                    <a:pt x="502852" y="1850389"/>
                  </a:lnTo>
                  <a:lnTo>
                    <a:pt x="490220" y="1853864"/>
                  </a:lnTo>
                  <a:lnTo>
                    <a:pt x="465455" y="1859900"/>
                  </a:lnTo>
                  <a:lnTo>
                    <a:pt x="440690" y="1865300"/>
                  </a:lnTo>
                  <a:lnTo>
                    <a:pt x="416560" y="1870700"/>
                  </a:lnTo>
                  <a:lnTo>
                    <a:pt x="392748" y="1875465"/>
                  </a:lnTo>
                  <a:lnTo>
                    <a:pt x="369253" y="1879277"/>
                  </a:lnTo>
                  <a:lnTo>
                    <a:pt x="346710" y="1882772"/>
                  </a:lnTo>
                  <a:lnTo>
                    <a:pt x="324485" y="1885631"/>
                  </a:lnTo>
                  <a:lnTo>
                    <a:pt x="302578" y="1887537"/>
                  </a:lnTo>
                  <a:lnTo>
                    <a:pt x="281305" y="1889443"/>
                  </a:lnTo>
                  <a:lnTo>
                    <a:pt x="260668" y="1890396"/>
                  </a:lnTo>
                  <a:lnTo>
                    <a:pt x="240665" y="1890713"/>
                  </a:lnTo>
                  <a:lnTo>
                    <a:pt x="220980" y="1890396"/>
                  </a:lnTo>
                  <a:lnTo>
                    <a:pt x="202248" y="1889443"/>
                  </a:lnTo>
                  <a:lnTo>
                    <a:pt x="184150" y="1887537"/>
                  </a:lnTo>
                  <a:lnTo>
                    <a:pt x="166370" y="1885313"/>
                  </a:lnTo>
                  <a:lnTo>
                    <a:pt x="149860" y="1882136"/>
                  </a:lnTo>
                  <a:lnTo>
                    <a:pt x="133668" y="1878324"/>
                  </a:lnTo>
                  <a:lnTo>
                    <a:pt x="126048" y="1876418"/>
                  </a:lnTo>
                  <a:lnTo>
                    <a:pt x="118428" y="1874195"/>
                  </a:lnTo>
                  <a:lnTo>
                    <a:pt x="111125" y="1871336"/>
                  </a:lnTo>
                  <a:lnTo>
                    <a:pt x="103823" y="1868794"/>
                  </a:lnTo>
                  <a:lnTo>
                    <a:pt x="96838" y="1865936"/>
                  </a:lnTo>
                  <a:lnTo>
                    <a:pt x="90170" y="1862759"/>
                  </a:lnTo>
                  <a:lnTo>
                    <a:pt x="83820" y="1859582"/>
                  </a:lnTo>
                  <a:lnTo>
                    <a:pt x="77153" y="1856088"/>
                  </a:lnTo>
                  <a:lnTo>
                    <a:pt x="71438" y="1852276"/>
                  </a:lnTo>
                  <a:lnTo>
                    <a:pt x="65405" y="1848464"/>
                  </a:lnTo>
                  <a:lnTo>
                    <a:pt x="60008" y="1844652"/>
                  </a:lnTo>
                  <a:lnTo>
                    <a:pt x="54293" y="1839887"/>
                  </a:lnTo>
                  <a:lnTo>
                    <a:pt x="49213" y="1835758"/>
                  </a:lnTo>
                  <a:lnTo>
                    <a:pt x="44133" y="1830993"/>
                  </a:lnTo>
                  <a:lnTo>
                    <a:pt x="39688" y="1826228"/>
                  </a:lnTo>
                  <a:lnTo>
                    <a:pt x="34925" y="1821145"/>
                  </a:lnTo>
                  <a:lnTo>
                    <a:pt x="30798" y="1815745"/>
                  </a:lnTo>
                  <a:lnTo>
                    <a:pt x="26353" y="1810345"/>
                  </a:lnTo>
                  <a:lnTo>
                    <a:pt x="22543" y="1804627"/>
                  </a:lnTo>
                  <a:lnTo>
                    <a:pt x="19050" y="1798273"/>
                  </a:lnTo>
                  <a:lnTo>
                    <a:pt x="14288" y="1788744"/>
                  </a:lnTo>
                  <a:lnTo>
                    <a:pt x="9843" y="1778896"/>
                  </a:lnTo>
                  <a:lnTo>
                    <a:pt x="6668" y="1768731"/>
                  </a:lnTo>
                  <a:lnTo>
                    <a:pt x="3810" y="1758566"/>
                  </a:lnTo>
                  <a:lnTo>
                    <a:pt x="1905" y="1747765"/>
                  </a:lnTo>
                  <a:lnTo>
                    <a:pt x="318" y="1736647"/>
                  </a:lnTo>
                  <a:lnTo>
                    <a:pt x="0" y="1725211"/>
                  </a:lnTo>
                  <a:lnTo>
                    <a:pt x="0" y="1714093"/>
                  </a:lnTo>
                  <a:lnTo>
                    <a:pt x="1270" y="1702657"/>
                  </a:lnTo>
                  <a:lnTo>
                    <a:pt x="2540" y="1690904"/>
                  </a:lnTo>
                  <a:lnTo>
                    <a:pt x="4445" y="1678832"/>
                  </a:lnTo>
                  <a:lnTo>
                    <a:pt x="7620" y="1666761"/>
                  </a:lnTo>
                  <a:lnTo>
                    <a:pt x="11113" y="1654690"/>
                  </a:lnTo>
                  <a:lnTo>
                    <a:pt x="15240" y="1642301"/>
                  </a:lnTo>
                  <a:lnTo>
                    <a:pt x="20003" y="1629595"/>
                  </a:lnTo>
                  <a:lnTo>
                    <a:pt x="25400" y="1616570"/>
                  </a:lnTo>
                  <a:lnTo>
                    <a:pt x="31115" y="1603864"/>
                  </a:lnTo>
                  <a:lnTo>
                    <a:pt x="38100" y="1590840"/>
                  </a:lnTo>
                  <a:lnTo>
                    <a:pt x="45085" y="1577180"/>
                  </a:lnTo>
                  <a:lnTo>
                    <a:pt x="52705" y="1564156"/>
                  </a:lnTo>
                  <a:lnTo>
                    <a:pt x="60960" y="1550814"/>
                  </a:lnTo>
                  <a:lnTo>
                    <a:pt x="69850" y="1536837"/>
                  </a:lnTo>
                  <a:lnTo>
                    <a:pt x="79058" y="1523495"/>
                  </a:lnTo>
                  <a:lnTo>
                    <a:pt x="88900" y="1509518"/>
                  </a:lnTo>
                  <a:lnTo>
                    <a:pt x="99060" y="1495859"/>
                  </a:lnTo>
                  <a:lnTo>
                    <a:pt x="110173" y="1481564"/>
                  </a:lnTo>
                  <a:lnTo>
                    <a:pt x="121285" y="1467587"/>
                  </a:lnTo>
                  <a:lnTo>
                    <a:pt x="133350" y="1453610"/>
                  </a:lnTo>
                  <a:lnTo>
                    <a:pt x="145733" y="1439315"/>
                  </a:lnTo>
                  <a:lnTo>
                    <a:pt x="158433" y="1425020"/>
                  </a:lnTo>
                  <a:lnTo>
                    <a:pt x="171450" y="1410725"/>
                  </a:lnTo>
                  <a:lnTo>
                    <a:pt x="185103" y="1396748"/>
                  </a:lnTo>
                  <a:lnTo>
                    <a:pt x="199073" y="1382136"/>
                  </a:lnTo>
                  <a:lnTo>
                    <a:pt x="213678" y="1367841"/>
                  </a:lnTo>
                  <a:lnTo>
                    <a:pt x="228283" y="1353228"/>
                  </a:lnTo>
                  <a:lnTo>
                    <a:pt x="243523" y="1338616"/>
                  </a:lnTo>
                  <a:lnTo>
                    <a:pt x="259080" y="1324321"/>
                  </a:lnTo>
                  <a:lnTo>
                    <a:pt x="275273" y="1309709"/>
                  </a:lnTo>
                  <a:lnTo>
                    <a:pt x="278354" y="1306873"/>
                  </a:lnTo>
                  <a:lnTo>
                    <a:pt x="277177" y="1289217"/>
                  </a:lnTo>
                  <a:lnTo>
                    <a:pt x="276542" y="1265400"/>
                  </a:lnTo>
                  <a:lnTo>
                    <a:pt x="276225" y="1241584"/>
                  </a:lnTo>
                  <a:lnTo>
                    <a:pt x="276542" y="1217132"/>
                  </a:lnTo>
                  <a:lnTo>
                    <a:pt x="277177" y="1193316"/>
                  </a:lnTo>
                  <a:lnTo>
                    <a:pt x="278764" y="1169817"/>
                  </a:lnTo>
                  <a:lnTo>
                    <a:pt x="280668" y="1146000"/>
                  </a:lnTo>
                  <a:lnTo>
                    <a:pt x="283524" y="1123136"/>
                  </a:lnTo>
                  <a:lnTo>
                    <a:pt x="286697" y="1099637"/>
                  </a:lnTo>
                  <a:lnTo>
                    <a:pt x="290823" y="1076456"/>
                  </a:lnTo>
                  <a:lnTo>
                    <a:pt x="294948" y="1053909"/>
                  </a:lnTo>
                  <a:lnTo>
                    <a:pt x="300025" y="1031045"/>
                  </a:lnTo>
                  <a:lnTo>
                    <a:pt x="305420" y="1008817"/>
                  </a:lnTo>
                  <a:lnTo>
                    <a:pt x="311449" y="986588"/>
                  </a:lnTo>
                  <a:lnTo>
                    <a:pt x="318114" y="964677"/>
                  </a:lnTo>
                  <a:lnTo>
                    <a:pt x="321267" y="954459"/>
                  </a:lnTo>
                  <a:lnTo>
                    <a:pt x="311816" y="945006"/>
                  </a:lnTo>
                  <a:lnTo>
                    <a:pt x="298479" y="930715"/>
                  </a:lnTo>
                  <a:lnTo>
                    <a:pt x="285459" y="916107"/>
                  </a:lnTo>
                  <a:lnTo>
                    <a:pt x="272757" y="901815"/>
                  </a:lnTo>
                  <a:lnTo>
                    <a:pt x="260373" y="887524"/>
                  </a:lnTo>
                  <a:lnTo>
                    <a:pt x="248306" y="873868"/>
                  </a:lnTo>
                  <a:lnTo>
                    <a:pt x="236874" y="859577"/>
                  </a:lnTo>
                  <a:lnTo>
                    <a:pt x="226077" y="845604"/>
                  </a:lnTo>
                  <a:lnTo>
                    <a:pt x="215915" y="831948"/>
                  </a:lnTo>
                  <a:lnTo>
                    <a:pt x="206071" y="817974"/>
                  </a:lnTo>
                  <a:lnTo>
                    <a:pt x="196544" y="804318"/>
                  </a:lnTo>
                  <a:lnTo>
                    <a:pt x="191046" y="795873"/>
                  </a:lnTo>
                  <a:lnTo>
                    <a:pt x="188135" y="796289"/>
                  </a:lnTo>
                  <a:lnTo>
                    <a:pt x="181777" y="796925"/>
                  </a:lnTo>
                  <a:lnTo>
                    <a:pt x="175419" y="796925"/>
                  </a:lnTo>
                  <a:lnTo>
                    <a:pt x="169060" y="796925"/>
                  </a:lnTo>
                  <a:lnTo>
                    <a:pt x="162385" y="796289"/>
                  </a:lnTo>
                  <a:lnTo>
                    <a:pt x="156344" y="795336"/>
                  </a:lnTo>
                  <a:lnTo>
                    <a:pt x="150304" y="794382"/>
                  </a:lnTo>
                  <a:lnTo>
                    <a:pt x="143946" y="793110"/>
                  </a:lnTo>
                  <a:lnTo>
                    <a:pt x="137906" y="791203"/>
                  </a:lnTo>
                  <a:lnTo>
                    <a:pt x="132184" y="789295"/>
                  </a:lnTo>
                  <a:lnTo>
                    <a:pt x="126462" y="787070"/>
                  </a:lnTo>
                  <a:lnTo>
                    <a:pt x="120422" y="784845"/>
                  </a:lnTo>
                  <a:lnTo>
                    <a:pt x="115017" y="781666"/>
                  </a:lnTo>
                  <a:lnTo>
                    <a:pt x="110249" y="778805"/>
                  </a:lnTo>
                  <a:lnTo>
                    <a:pt x="104845" y="775626"/>
                  </a:lnTo>
                  <a:lnTo>
                    <a:pt x="99758" y="772129"/>
                  </a:lnTo>
                  <a:lnTo>
                    <a:pt x="94990" y="768314"/>
                  </a:lnTo>
                  <a:lnTo>
                    <a:pt x="90539" y="764181"/>
                  </a:lnTo>
                  <a:lnTo>
                    <a:pt x="86406" y="760049"/>
                  </a:lnTo>
                  <a:lnTo>
                    <a:pt x="81956" y="755916"/>
                  </a:lnTo>
                  <a:lnTo>
                    <a:pt x="77823" y="751147"/>
                  </a:lnTo>
                  <a:lnTo>
                    <a:pt x="74326" y="746379"/>
                  </a:lnTo>
                  <a:lnTo>
                    <a:pt x="70829" y="741292"/>
                  </a:lnTo>
                  <a:lnTo>
                    <a:pt x="67332" y="736206"/>
                  </a:lnTo>
                  <a:lnTo>
                    <a:pt x="64471" y="730802"/>
                  </a:lnTo>
                  <a:lnTo>
                    <a:pt x="61610" y="725397"/>
                  </a:lnTo>
                  <a:lnTo>
                    <a:pt x="59067" y="719993"/>
                  </a:lnTo>
                  <a:lnTo>
                    <a:pt x="56524" y="714271"/>
                  </a:lnTo>
                  <a:lnTo>
                    <a:pt x="54616" y="708549"/>
                  </a:lnTo>
                  <a:lnTo>
                    <a:pt x="53345" y="702509"/>
                  </a:lnTo>
                  <a:lnTo>
                    <a:pt x="51755" y="696151"/>
                  </a:lnTo>
                  <a:lnTo>
                    <a:pt x="50484" y="690111"/>
                  </a:lnTo>
                  <a:lnTo>
                    <a:pt x="49848" y="683752"/>
                  </a:lnTo>
                  <a:lnTo>
                    <a:pt x="49212" y="677394"/>
                  </a:lnTo>
                  <a:lnTo>
                    <a:pt x="49212" y="670719"/>
                  </a:lnTo>
                  <a:lnTo>
                    <a:pt x="49212" y="664361"/>
                  </a:lnTo>
                  <a:lnTo>
                    <a:pt x="49848" y="657685"/>
                  </a:lnTo>
                  <a:lnTo>
                    <a:pt x="50484" y="651645"/>
                  </a:lnTo>
                  <a:lnTo>
                    <a:pt x="51755" y="645287"/>
                  </a:lnTo>
                  <a:lnTo>
                    <a:pt x="53345" y="639246"/>
                  </a:lnTo>
                  <a:lnTo>
                    <a:pt x="54616" y="633206"/>
                  </a:lnTo>
                  <a:lnTo>
                    <a:pt x="56524" y="627484"/>
                  </a:lnTo>
                  <a:lnTo>
                    <a:pt x="59067" y="621444"/>
                  </a:lnTo>
                  <a:lnTo>
                    <a:pt x="61610" y="616040"/>
                  </a:lnTo>
                  <a:lnTo>
                    <a:pt x="64471" y="610635"/>
                  </a:lnTo>
                  <a:lnTo>
                    <a:pt x="67332" y="605549"/>
                  </a:lnTo>
                  <a:lnTo>
                    <a:pt x="70829" y="600463"/>
                  </a:lnTo>
                  <a:lnTo>
                    <a:pt x="74326" y="595376"/>
                  </a:lnTo>
                  <a:lnTo>
                    <a:pt x="77823" y="590290"/>
                  </a:lnTo>
                  <a:lnTo>
                    <a:pt x="81956" y="585839"/>
                  </a:lnTo>
                  <a:lnTo>
                    <a:pt x="86406" y="581389"/>
                  </a:lnTo>
                  <a:lnTo>
                    <a:pt x="90539" y="577256"/>
                  </a:lnTo>
                  <a:lnTo>
                    <a:pt x="94990" y="573441"/>
                  </a:lnTo>
                  <a:lnTo>
                    <a:pt x="99758" y="569626"/>
                  </a:lnTo>
                  <a:lnTo>
                    <a:pt x="104845" y="566129"/>
                  </a:lnTo>
                  <a:lnTo>
                    <a:pt x="110249" y="562632"/>
                  </a:lnTo>
                  <a:lnTo>
                    <a:pt x="115017" y="560089"/>
                  </a:lnTo>
                  <a:lnTo>
                    <a:pt x="120422" y="556910"/>
                  </a:lnTo>
                  <a:lnTo>
                    <a:pt x="126462" y="554685"/>
                  </a:lnTo>
                  <a:lnTo>
                    <a:pt x="132184" y="552142"/>
                  </a:lnTo>
                  <a:lnTo>
                    <a:pt x="137906" y="550234"/>
                  </a:lnTo>
                  <a:lnTo>
                    <a:pt x="143255" y="548545"/>
                  </a:lnTo>
                  <a:lnTo>
                    <a:pt x="146053" y="542949"/>
                  </a:lnTo>
                  <a:lnTo>
                    <a:pt x="149546" y="536915"/>
                  </a:lnTo>
                  <a:lnTo>
                    <a:pt x="153357" y="531198"/>
                  </a:lnTo>
                  <a:lnTo>
                    <a:pt x="157485" y="525799"/>
                  </a:lnTo>
                  <a:lnTo>
                    <a:pt x="161613" y="520400"/>
                  </a:lnTo>
                  <a:lnTo>
                    <a:pt x="166059" y="515637"/>
                  </a:lnTo>
                  <a:lnTo>
                    <a:pt x="171140" y="510555"/>
                  </a:lnTo>
                  <a:lnTo>
                    <a:pt x="175903" y="505792"/>
                  </a:lnTo>
                  <a:lnTo>
                    <a:pt x="181302" y="501345"/>
                  </a:lnTo>
                  <a:lnTo>
                    <a:pt x="186700" y="497217"/>
                  </a:lnTo>
                  <a:lnTo>
                    <a:pt x="192416" y="492771"/>
                  </a:lnTo>
                  <a:lnTo>
                    <a:pt x="198132" y="488960"/>
                  </a:lnTo>
                  <a:lnTo>
                    <a:pt x="204166" y="485466"/>
                  </a:lnTo>
                  <a:lnTo>
                    <a:pt x="210517" y="481973"/>
                  </a:lnTo>
                  <a:lnTo>
                    <a:pt x="216868" y="478480"/>
                  </a:lnTo>
                  <a:lnTo>
                    <a:pt x="223854" y="475621"/>
                  </a:lnTo>
                  <a:lnTo>
                    <a:pt x="230840" y="472446"/>
                  </a:lnTo>
                  <a:lnTo>
                    <a:pt x="238144" y="469905"/>
                  </a:lnTo>
                  <a:lnTo>
                    <a:pt x="245448" y="467364"/>
                  </a:lnTo>
                  <a:lnTo>
                    <a:pt x="252751" y="465141"/>
                  </a:lnTo>
                  <a:lnTo>
                    <a:pt x="260373" y="462918"/>
                  </a:lnTo>
                  <a:lnTo>
                    <a:pt x="276568" y="459107"/>
                  </a:lnTo>
                  <a:lnTo>
                    <a:pt x="293398" y="455931"/>
                  </a:lnTo>
                  <a:lnTo>
                    <a:pt x="310864" y="453708"/>
                  </a:lnTo>
                  <a:lnTo>
                    <a:pt x="329282" y="452120"/>
                  </a:lnTo>
                  <a:lnTo>
                    <a:pt x="348017" y="450850"/>
                  </a:lnTo>
                  <a:lnTo>
                    <a:pt x="367071" y="450850"/>
                  </a:lnTo>
                  <a:lnTo>
                    <a:pt x="387712" y="450850"/>
                  </a:lnTo>
                  <a:lnTo>
                    <a:pt x="408035" y="452120"/>
                  </a:lnTo>
                  <a:lnTo>
                    <a:pt x="429629" y="453708"/>
                  </a:lnTo>
                  <a:lnTo>
                    <a:pt x="450905" y="455931"/>
                  </a:lnTo>
                  <a:lnTo>
                    <a:pt x="473769" y="458790"/>
                  </a:lnTo>
                  <a:lnTo>
                    <a:pt x="496315" y="461965"/>
                  </a:lnTo>
                  <a:lnTo>
                    <a:pt x="519814" y="466412"/>
                  </a:lnTo>
                  <a:lnTo>
                    <a:pt x="543631" y="470858"/>
                  </a:lnTo>
                  <a:lnTo>
                    <a:pt x="567447" y="475939"/>
                  </a:lnTo>
                  <a:lnTo>
                    <a:pt x="592216" y="481655"/>
                  </a:lnTo>
                  <a:lnTo>
                    <a:pt x="616985" y="488007"/>
                  </a:lnTo>
                  <a:lnTo>
                    <a:pt x="642390" y="494359"/>
                  </a:lnTo>
                  <a:lnTo>
                    <a:pt x="649347" y="496334"/>
                  </a:lnTo>
                  <a:lnTo>
                    <a:pt x="649414" y="496284"/>
                  </a:lnTo>
                  <a:lnTo>
                    <a:pt x="667502" y="482629"/>
                  </a:lnTo>
                  <a:lnTo>
                    <a:pt x="685908" y="469927"/>
                  </a:lnTo>
                  <a:lnTo>
                    <a:pt x="704631" y="457543"/>
                  </a:lnTo>
                  <a:lnTo>
                    <a:pt x="723671" y="445793"/>
                  </a:lnTo>
                  <a:lnTo>
                    <a:pt x="742711" y="434361"/>
                  </a:lnTo>
                  <a:lnTo>
                    <a:pt x="762386" y="423564"/>
                  </a:lnTo>
                  <a:lnTo>
                    <a:pt x="782378" y="413085"/>
                  </a:lnTo>
                  <a:lnTo>
                    <a:pt x="802688" y="402606"/>
                  </a:lnTo>
                  <a:lnTo>
                    <a:pt x="822997" y="393397"/>
                  </a:lnTo>
                  <a:lnTo>
                    <a:pt x="843942" y="384188"/>
                  </a:lnTo>
                  <a:lnTo>
                    <a:pt x="864886" y="375931"/>
                  </a:lnTo>
                  <a:lnTo>
                    <a:pt x="875299" y="371888"/>
                  </a:lnTo>
                  <a:lnTo>
                    <a:pt x="876926" y="355600"/>
                  </a:lnTo>
                  <a:lnTo>
                    <a:pt x="879146" y="336550"/>
                  </a:lnTo>
                  <a:lnTo>
                    <a:pt x="881366" y="317818"/>
                  </a:lnTo>
                  <a:lnTo>
                    <a:pt x="884221" y="299720"/>
                  </a:lnTo>
                  <a:lnTo>
                    <a:pt x="887076" y="281622"/>
                  </a:lnTo>
                  <a:lnTo>
                    <a:pt x="890247" y="264478"/>
                  </a:lnTo>
                  <a:lnTo>
                    <a:pt x="893736" y="247650"/>
                  </a:lnTo>
                  <a:lnTo>
                    <a:pt x="897542" y="231140"/>
                  </a:lnTo>
                  <a:lnTo>
                    <a:pt x="901349" y="214948"/>
                  </a:lnTo>
                  <a:lnTo>
                    <a:pt x="906106" y="199390"/>
                  </a:lnTo>
                  <a:lnTo>
                    <a:pt x="910229" y="184150"/>
                  </a:lnTo>
                  <a:lnTo>
                    <a:pt x="915304" y="169545"/>
                  </a:lnTo>
                  <a:lnTo>
                    <a:pt x="920379" y="155257"/>
                  </a:lnTo>
                  <a:lnTo>
                    <a:pt x="925454" y="141922"/>
                  </a:lnTo>
                  <a:lnTo>
                    <a:pt x="931480" y="128905"/>
                  </a:lnTo>
                  <a:lnTo>
                    <a:pt x="937507" y="116523"/>
                  </a:lnTo>
                  <a:lnTo>
                    <a:pt x="943533" y="104140"/>
                  </a:lnTo>
                  <a:lnTo>
                    <a:pt x="950194" y="93028"/>
                  </a:lnTo>
                  <a:lnTo>
                    <a:pt x="957172" y="82233"/>
                  </a:lnTo>
                  <a:lnTo>
                    <a:pt x="963833" y="71755"/>
                  </a:lnTo>
                  <a:lnTo>
                    <a:pt x="971762" y="62230"/>
                  </a:lnTo>
                  <a:lnTo>
                    <a:pt x="979374" y="53340"/>
                  </a:lnTo>
                  <a:lnTo>
                    <a:pt x="987304" y="45403"/>
                  </a:lnTo>
                  <a:lnTo>
                    <a:pt x="995868" y="37783"/>
                  </a:lnTo>
                  <a:lnTo>
                    <a:pt x="1004431" y="30797"/>
                  </a:lnTo>
                  <a:lnTo>
                    <a:pt x="1013630" y="24130"/>
                  </a:lnTo>
                  <a:lnTo>
                    <a:pt x="1022828" y="18733"/>
                  </a:lnTo>
                  <a:lnTo>
                    <a:pt x="1032343" y="13970"/>
                  </a:lnTo>
                  <a:lnTo>
                    <a:pt x="1042176" y="9525"/>
                  </a:lnTo>
                  <a:lnTo>
                    <a:pt x="1052325" y="6033"/>
                  </a:lnTo>
                  <a:lnTo>
                    <a:pt x="1063109" y="3493"/>
                  </a:lnTo>
                  <a:lnTo>
                    <a:pt x="1069453" y="2223"/>
                  </a:lnTo>
                  <a:lnTo>
                    <a:pt x="1076431" y="1270"/>
                  </a:lnTo>
                  <a:lnTo>
                    <a:pt x="1083409" y="318"/>
                  </a:lnTo>
                  <a:lnTo>
                    <a:pt x="1090069" y="0"/>
                  </a:lnTo>
                  <a:close/>
                </a:path>
              </a:pathLst>
            </a:custGeom>
            <a:solidFill>
              <a:srgbClr val="F05A2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5" name="椭圆 14"/>
            <p:cNvSpPr/>
            <p:nvPr/>
          </p:nvSpPr>
          <p:spPr>
            <a:xfrm>
              <a:off x="10896434" y="-1484170"/>
              <a:ext cx="914400" cy="914400"/>
            </a:xfrm>
            <a:prstGeom prst="ellipse">
              <a:avLst/>
            </a:prstGeom>
            <a:noFill/>
            <a:ln>
              <a:solidFill>
                <a:srgbClr val="F05A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Text Box 2"/>
          <p:cNvSpPr txBox="1">
            <a:spLocks noChangeArrowheads="1"/>
          </p:cNvSpPr>
          <p:nvPr/>
        </p:nvSpPr>
        <p:spPr bwMode="auto">
          <a:xfrm>
            <a:off x="580419" y="1179905"/>
            <a:ext cx="8077200"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lnSpc>
                <a:spcPct val="150000"/>
              </a:lnSpc>
              <a:spcBef>
                <a:spcPts val="1200"/>
              </a:spcBef>
              <a:buClr>
                <a:srgbClr val="FF0000"/>
              </a:buClr>
              <a:buFont typeface="Wingdings" panose="05000000000000000000" pitchFamily="2" charset="2"/>
              <a:buChar char="§"/>
            </a:pPr>
            <a:r>
              <a:rPr lang="zh-CN" altLang="en-US" sz="2800" dirty="0"/>
              <a:t>机器学习是继专家系统后人工智能应用的又一重要研究领域；</a:t>
            </a:r>
            <a:endParaRPr lang="en-US" altLang="zh-CN" sz="2800" dirty="0"/>
          </a:p>
          <a:p>
            <a:pPr eaLnBrk="1" hangingPunct="1">
              <a:lnSpc>
                <a:spcPct val="150000"/>
              </a:lnSpc>
              <a:spcBef>
                <a:spcPts val="1200"/>
              </a:spcBef>
              <a:buClr>
                <a:srgbClr val="FF0000"/>
              </a:buClr>
              <a:buFont typeface="Wingdings" panose="05000000000000000000" pitchFamily="2" charset="2"/>
              <a:buChar char="§"/>
            </a:pPr>
            <a:r>
              <a:rPr lang="zh-CN" altLang="en-US" sz="2800" dirty="0"/>
              <a:t>也是人工智能和神经计算的</a:t>
            </a:r>
            <a:r>
              <a:rPr lang="zh-CN" altLang="en-US" sz="2800" dirty="0">
                <a:solidFill>
                  <a:srgbClr val="FF3300"/>
                </a:solidFill>
              </a:rPr>
              <a:t>核心研究</a:t>
            </a:r>
            <a:r>
              <a:rPr lang="zh-CN" altLang="en-US" sz="2800" dirty="0"/>
              <a:t>课题之一；</a:t>
            </a:r>
            <a:endParaRPr lang="zh-CN" altLang="en-US" sz="2800" dirty="0"/>
          </a:p>
          <a:p>
            <a:pPr eaLnBrk="1" hangingPunct="1">
              <a:lnSpc>
                <a:spcPct val="150000"/>
              </a:lnSpc>
              <a:spcBef>
                <a:spcPts val="1200"/>
              </a:spcBef>
              <a:buClr>
                <a:srgbClr val="FF0000"/>
              </a:buClr>
              <a:buFont typeface="Wingdings" panose="05000000000000000000" pitchFamily="2" charset="2"/>
              <a:buChar char="§"/>
            </a:pPr>
            <a:r>
              <a:rPr lang="zh-CN" altLang="en-US" sz="2800" dirty="0"/>
              <a:t>现有计算机系统和人工智能系统学习能力很弱，只有</a:t>
            </a:r>
            <a:r>
              <a:rPr lang="zh-CN" altLang="en-US" sz="2800" dirty="0">
                <a:solidFill>
                  <a:srgbClr val="FF3300"/>
                </a:solidFill>
              </a:rPr>
              <a:t>有限</a:t>
            </a:r>
            <a:r>
              <a:rPr lang="zh-CN" altLang="en-US" sz="2800" dirty="0"/>
              <a:t>的学习能力，不能满足科技和生产提出的新要求。</a:t>
            </a:r>
            <a:endParaRPr lang="zh-CN" altLang="en-US" sz="28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 descr="傻傻分不清楚？人工智能AI 机器学习 ML 深度学习DL"/>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1714" y="145143"/>
            <a:ext cx="8380767" cy="3802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内容占位符 2"/>
          <p:cNvSpPr txBox="1"/>
          <p:nvPr/>
        </p:nvSpPr>
        <p:spPr>
          <a:xfrm>
            <a:off x="471714" y="4356483"/>
            <a:ext cx="8200571" cy="1992313"/>
          </a:xfrm>
          <a:prstGeom prst="rect">
            <a:avLst/>
          </a:prstGeo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9pPr>
          </a:lstStyle>
          <a:p>
            <a:pPr eaLnBrk="1" hangingPunct="1">
              <a:defRPr/>
            </a:pPr>
            <a:r>
              <a:rPr lang="zh-CN" altLang="en-US" sz="2400" kern="0" dirty="0">
                <a:latin typeface="黑体" panose="02010609060101010101" pitchFamily="49" charset="-122"/>
                <a:ea typeface="黑体" panose="02010609060101010101" pitchFamily="49" charset="-122"/>
              </a:rPr>
              <a:t>从以“推理”为重点到以“知识”为重点，再到以“学习”为重点</a:t>
            </a:r>
            <a:endParaRPr lang="zh-CN" altLang="en-US" sz="2400" kern="0" dirty="0">
              <a:latin typeface="黑体" panose="02010609060101010101" pitchFamily="49" charset="-122"/>
              <a:ea typeface="黑体" panose="02010609060101010101" pitchFamily="49" charset="-122"/>
            </a:endParaRPr>
          </a:p>
          <a:p>
            <a:pPr eaLnBrk="1" hangingPunct="1">
              <a:defRPr/>
            </a:pPr>
            <a:r>
              <a:rPr lang="zh-CN" altLang="en-US" sz="2400" kern="0" dirty="0" smtClean="0">
                <a:latin typeface="黑体" panose="02010609060101010101" pitchFamily="49" charset="-122"/>
                <a:ea typeface="黑体" panose="02010609060101010101" pitchFamily="49" charset="-122"/>
              </a:rPr>
              <a:t>机器可以</a:t>
            </a:r>
            <a:r>
              <a:rPr lang="zh-CN" altLang="en-US" sz="2400" kern="0" dirty="0">
                <a:latin typeface="黑体" panose="02010609060101010101" pitchFamily="49" charset="-122"/>
                <a:ea typeface="黑体" panose="02010609060101010101" pitchFamily="49" charset="-122"/>
              </a:rPr>
              <a:t>自动“学习”的算法，即</a:t>
            </a:r>
            <a:r>
              <a:rPr lang="zh-CN" altLang="en-US" sz="2400" b="1" kern="0" dirty="0">
                <a:latin typeface="黑体" panose="02010609060101010101" pitchFamily="49" charset="-122"/>
                <a:ea typeface="黑体" panose="02010609060101010101" pitchFamily="49" charset="-122"/>
              </a:rPr>
              <a:t>从数据中自动分析获得规律，并利用规律对未知数据进行预测的算法</a:t>
            </a:r>
            <a:r>
              <a:rPr lang="zh-CN" altLang="en-US" sz="2400" kern="0" dirty="0" smtClean="0">
                <a:latin typeface="黑体" panose="02010609060101010101" pitchFamily="49" charset="-122"/>
                <a:ea typeface="黑体" panose="02010609060101010101" pitchFamily="49" charset="-122"/>
              </a:rPr>
              <a:t>。目前，</a:t>
            </a:r>
            <a:r>
              <a:rPr lang="zh-CN" altLang="en-US" sz="2400" b="1" kern="0" dirty="0" smtClean="0">
                <a:latin typeface="黑体" panose="02010609060101010101" pitchFamily="49" charset="-122"/>
                <a:ea typeface="黑体" panose="02010609060101010101" pitchFamily="49" charset="-122"/>
              </a:rPr>
              <a:t>机器学习</a:t>
            </a:r>
            <a:r>
              <a:rPr lang="en-US" altLang="zh-CN" sz="2400" b="1" kern="0" dirty="0" smtClean="0">
                <a:latin typeface="黑体" panose="02010609060101010101" pitchFamily="49" charset="-122"/>
                <a:ea typeface="黑体" panose="02010609060101010101" pitchFamily="49" charset="-122"/>
              </a:rPr>
              <a:t>=</a:t>
            </a:r>
            <a:r>
              <a:rPr lang="zh-CN" altLang="en-US" sz="2400" b="1" kern="0" dirty="0" smtClean="0">
                <a:latin typeface="黑体" panose="02010609060101010101" pitchFamily="49" charset="-122"/>
                <a:ea typeface="黑体" panose="02010609060101010101" pitchFamily="49" charset="-122"/>
              </a:rPr>
              <a:t>“分类”</a:t>
            </a:r>
            <a:endParaRPr lang="en-US" altLang="zh-CN" sz="2400" b="1" kern="0" dirty="0">
              <a:latin typeface="黑体" panose="02010609060101010101" pitchFamily="49" charset="-122"/>
              <a:ea typeface="黑体" panose="02010609060101010101" pitchFamily="49" charset="-122"/>
            </a:endParaRPr>
          </a:p>
          <a:p>
            <a:pPr eaLnBrk="1" hangingPunct="1">
              <a:defRPr/>
            </a:pPr>
            <a:r>
              <a:rPr lang="zh-CN" altLang="en-US" sz="2400" kern="0" dirty="0" smtClean="0">
                <a:latin typeface="黑体" panose="02010609060101010101" pitchFamily="49" charset="-122"/>
                <a:ea typeface="黑体" panose="02010609060101010101" pitchFamily="49" charset="-122"/>
              </a:rPr>
              <a:t>人工智能 </a:t>
            </a:r>
            <a:r>
              <a:rPr lang="en-US" altLang="zh-CN" sz="2400" kern="0" dirty="0">
                <a:latin typeface="黑体" panose="02010609060101010101" pitchFamily="49" charset="-122"/>
                <a:ea typeface="黑体" panose="02010609060101010101" pitchFamily="49" charset="-122"/>
              </a:rPr>
              <a:t>&gt; </a:t>
            </a:r>
            <a:r>
              <a:rPr lang="zh-CN" altLang="en-US" sz="2400" kern="0" dirty="0" smtClean="0">
                <a:latin typeface="黑体" panose="02010609060101010101" pitchFamily="49" charset="-122"/>
                <a:ea typeface="黑体" panose="02010609060101010101" pitchFamily="49" charset="-122"/>
              </a:rPr>
              <a:t>机器学习 </a:t>
            </a:r>
            <a:r>
              <a:rPr lang="en-US" altLang="zh-CN" sz="2400" kern="0" dirty="0" smtClean="0">
                <a:latin typeface="黑体" panose="02010609060101010101" pitchFamily="49" charset="-122"/>
                <a:ea typeface="黑体" panose="02010609060101010101" pitchFamily="49" charset="-122"/>
              </a:rPr>
              <a:t>&gt; </a:t>
            </a:r>
            <a:r>
              <a:rPr lang="zh-CN" altLang="en-US" sz="2400" kern="0" dirty="0" smtClean="0">
                <a:latin typeface="黑体" panose="02010609060101010101" pitchFamily="49" charset="-122"/>
                <a:ea typeface="黑体" panose="02010609060101010101" pitchFamily="49" charset="-122"/>
              </a:rPr>
              <a:t>深度学习</a:t>
            </a:r>
            <a:endParaRPr lang="en-US" altLang="zh-CN" sz="2400" kern="0" dirty="0" smtClean="0">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noGrp="1"/>
          </p:cNvSpPr>
          <p:nvPr>
            <p:ph type="title"/>
          </p:nvPr>
        </p:nvSpPr>
        <p:spPr>
          <a:xfrm>
            <a:off x="-249" y="1"/>
            <a:ext cx="7886700" cy="700405"/>
          </a:xfrm>
          <a:noFill/>
        </p:spPr>
        <p:txBody>
          <a:bodyPr wrap="square" rtlCol="0" anchor="t">
            <a:spAutoFit/>
          </a:bodyPr>
          <a:lstStyle/>
          <a:p>
            <a:pPr lvl="0" algn="l">
              <a:lnSpc>
                <a:spcPct val="100000"/>
              </a:lnSpc>
              <a:buClrTx/>
              <a:buSzTx/>
              <a:buFontTx/>
            </a:pPr>
            <a:r>
              <a:rPr lang="zh-CN" altLang="en-US" sz="3200" b="1">
                <a:latin typeface="+mn-lt"/>
                <a:ea typeface="+mn-ea"/>
                <a:cs typeface="+mn-cs"/>
                <a:sym typeface="+mn-ea"/>
              </a:rPr>
              <a:t>机器学习的历史</a:t>
            </a:r>
            <a:endParaRPr lang="zh-CN" altLang="en-US" sz="3200" b="1">
              <a:latin typeface="+mn-lt"/>
              <a:ea typeface="+mn-ea"/>
              <a:cs typeface="+mn-cs"/>
              <a:sym typeface="+mn-ea"/>
            </a:endParaRPr>
          </a:p>
        </p:txBody>
      </p:sp>
      <p:pic>
        <p:nvPicPr>
          <p:cNvPr id="81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95300" y="1271589"/>
            <a:ext cx="8172450" cy="5384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25339" y="1253634"/>
            <a:ext cx="8427364" cy="4308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标题 1"/>
          <p:cNvSpPr txBox="1">
            <a:spLocks noGrp="1"/>
          </p:cNvSpPr>
          <p:nvPr>
            <p:ph type="title"/>
          </p:nvPr>
        </p:nvSpPr>
        <p:spPr>
          <a:xfrm>
            <a:off x="0" y="0"/>
            <a:ext cx="7886700" cy="700405"/>
          </a:xfrm>
          <a:noFill/>
        </p:spPr>
        <p:txBody>
          <a:bodyPr wrap="square" rtlCol="0" anchor="t">
            <a:spAutoFit/>
          </a:bodyPr>
          <a:lstStyle/>
          <a:p>
            <a:pPr lvl="0" algn="l">
              <a:lnSpc>
                <a:spcPct val="100000"/>
              </a:lnSpc>
              <a:buClrTx/>
              <a:buSzTx/>
              <a:buFontTx/>
            </a:pPr>
            <a:r>
              <a:rPr lang="zh-CN" altLang="en-US" sz="3200" b="1">
                <a:latin typeface="+mn-lt"/>
                <a:ea typeface="+mn-ea"/>
                <a:cs typeface="+mn-cs"/>
                <a:sym typeface="+mn-ea"/>
              </a:rPr>
              <a:t>机器学习的历史</a:t>
            </a:r>
            <a:endParaRPr lang="zh-CN" altLang="en-US" sz="3200" b="1">
              <a:latin typeface="+mn-lt"/>
              <a:ea typeface="+mn-ea"/>
              <a:cs typeface="+mn-cs"/>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3386" y="1361076"/>
            <a:ext cx="7885479" cy="3591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标题 1"/>
          <p:cNvSpPr txBox="1">
            <a:spLocks noGrp="1"/>
          </p:cNvSpPr>
          <p:nvPr/>
        </p:nvSpPr>
        <p:spPr>
          <a:xfrm>
            <a:off x="0" y="0"/>
            <a:ext cx="7886700" cy="700405"/>
          </a:xfrm>
          <a:prstGeom prst="rect">
            <a:avLst/>
          </a:prstGeom>
          <a:no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l">
              <a:lnSpc>
                <a:spcPct val="100000"/>
              </a:lnSpc>
              <a:buClrTx/>
              <a:buSzTx/>
              <a:buFontTx/>
            </a:pPr>
            <a:r>
              <a:rPr lang="zh-CN" altLang="en-US" sz="3200" b="1">
                <a:latin typeface="+mn-lt"/>
                <a:ea typeface="+mn-ea"/>
                <a:cs typeface="+mn-cs"/>
                <a:sym typeface="+mn-ea"/>
              </a:rPr>
              <a:t>机器学习的历史</a:t>
            </a:r>
            <a:endParaRPr lang="zh-CN" altLang="en-US" sz="3200" b="1">
              <a:latin typeface="+mn-lt"/>
              <a:ea typeface="+mn-ea"/>
              <a:cs typeface="+mn-cs"/>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2678" y="1681163"/>
            <a:ext cx="7841926" cy="3424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标题 1"/>
          <p:cNvSpPr txBox="1">
            <a:spLocks noGrp="1"/>
          </p:cNvSpPr>
          <p:nvPr>
            <p:ph type="title"/>
          </p:nvPr>
        </p:nvSpPr>
        <p:spPr>
          <a:xfrm>
            <a:off x="0" y="0"/>
            <a:ext cx="7886700" cy="700405"/>
          </a:xfrm>
          <a:noFill/>
        </p:spPr>
        <p:txBody>
          <a:bodyPr wrap="square" rtlCol="0" anchor="t">
            <a:spAutoFit/>
          </a:bodyPr>
          <a:lstStyle/>
          <a:p>
            <a:pPr lvl="0" algn="l">
              <a:lnSpc>
                <a:spcPct val="100000"/>
              </a:lnSpc>
              <a:buClrTx/>
              <a:buSzTx/>
              <a:buFontTx/>
            </a:pPr>
            <a:r>
              <a:rPr lang="zh-CN" altLang="en-US" sz="3200" b="1">
                <a:latin typeface="+mn-lt"/>
                <a:ea typeface="+mn-ea"/>
                <a:cs typeface="+mn-cs"/>
                <a:sym typeface="+mn-ea"/>
              </a:rPr>
              <a:t>机器学习的历史</a:t>
            </a:r>
            <a:endParaRPr lang="zh-CN" altLang="en-US" sz="3200" b="1">
              <a:latin typeface="+mn-lt"/>
              <a:ea typeface="+mn-ea"/>
              <a:cs typeface="+mn-cs"/>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https://upload-images.jianshu.io/upload_images/1845730-323f0acf26ab4d76.jpg?imageMogr2/auto-orient/strip|imageView2/2/w/561/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33549" y="838200"/>
            <a:ext cx="5343525" cy="5562600"/>
          </a:xfrm>
          <a:prstGeom prst="rect">
            <a:avLst/>
          </a:prstGeom>
        </p:spPr>
      </p:pic>
      <p:sp>
        <p:nvSpPr>
          <p:cNvPr id="6" name="矩形 5"/>
          <p:cNvSpPr/>
          <p:nvPr/>
        </p:nvSpPr>
        <p:spPr>
          <a:xfrm>
            <a:off x="247066" y="3049369"/>
            <a:ext cx="1579278" cy="369332"/>
          </a:xfrm>
          <a:prstGeom prst="rect">
            <a:avLst/>
          </a:prstGeom>
        </p:spPr>
        <p:txBody>
          <a:bodyPr wrap="none">
            <a:spAutoFit/>
          </a:bodyPr>
          <a:lstStyle/>
          <a:p>
            <a:pPr algn="ctr"/>
            <a:r>
              <a:rPr lang="zh-CN" altLang="en-US" b="1" dirty="0" smtClean="0"/>
              <a:t>纽约大学</a:t>
            </a:r>
            <a:r>
              <a:rPr lang="zh-CN" altLang="en-US" b="1" dirty="0"/>
              <a:t>教授</a:t>
            </a:r>
            <a:endParaRPr lang="zh-CN" altLang="en-US" b="1" dirty="0"/>
          </a:p>
        </p:txBody>
      </p:sp>
      <p:sp>
        <p:nvSpPr>
          <p:cNvPr id="7" name="矩形 6"/>
          <p:cNvSpPr/>
          <p:nvPr/>
        </p:nvSpPr>
        <p:spPr>
          <a:xfrm>
            <a:off x="4619448" y="1090950"/>
            <a:ext cx="2794355" cy="369332"/>
          </a:xfrm>
          <a:prstGeom prst="rect">
            <a:avLst/>
          </a:prstGeom>
        </p:spPr>
        <p:txBody>
          <a:bodyPr wrap="none">
            <a:spAutoFit/>
          </a:bodyPr>
          <a:lstStyle/>
          <a:p>
            <a:pPr algn="ctr"/>
            <a:r>
              <a:rPr lang="zh-CN" altLang="en-US" b="1" dirty="0"/>
              <a:t>加拿大多伦多大学的教授 </a:t>
            </a:r>
            <a:endParaRPr lang="zh-CN" altLang="en-US" b="1" dirty="0"/>
          </a:p>
        </p:txBody>
      </p:sp>
      <p:sp>
        <p:nvSpPr>
          <p:cNvPr id="8" name="矩形 7"/>
          <p:cNvSpPr/>
          <p:nvPr/>
        </p:nvSpPr>
        <p:spPr>
          <a:xfrm>
            <a:off x="6903001" y="5530334"/>
            <a:ext cx="2044149" cy="369332"/>
          </a:xfrm>
          <a:prstGeom prst="rect">
            <a:avLst/>
          </a:prstGeom>
        </p:spPr>
        <p:txBody>
          <a:bodyPr wrap="none">
            <a:spAutoFit/>
          </a:bodyPr>
          <a:lstStyle/>
          <a:p>
            <a:pPr algn="ctr"/>
            <a:r>
              <a:rPr lang="zh-CN" altLang="en-US" b="1" dirty="0"/>
              <a:t>斯坦福大学副教授</a:t>
            </a:r>
            <a:endParaRPr lang="zh-CN" altLang="en-US" b="1" dirty="0"/>
          </a:p>
        </p:txBody>
      </p:sp>
      <p:sp>
        <p:nvSpPr>
          <p:cNvPr id="9" name="矩形 8"/>
          <p:cNvSpPr/>
          <p:nvPr/>
        </p:nvSpPr>
        <p:spPr>
          <a:xfrm>
            <a:off x="1036705" y="5715000"/>
            <a:ext cx="2031325" cy="369332"/>
          </a:xfrm>
          <a:prstGeom prst="rect">
            <a:avLst/>
          </a:prstGeom>
        </p:spPr>
        <p:txBody>
          <a:bodyPr wrap="none">
            <a:spAutoFit/>
          </a:bodyPr>
          <a:lstStyle/>
          <a:p>
            <a:pPr algn="ctr"/>
            <a:r>
              <a:rPr lang="zh-CN" altLang="en-US" b="1" dirty="0"/>
              <a:t>蒙特利尔大学教授</a:t>
            </a:r>
            <a:endParaRPr lang="zh-CN" altLang="en-US" b="1" dirty="0"/>
          </a:p>
        </p:txBody>
      </p:sp>
      <p:sp>
        <p:nvSpPr>
          <p:cNvPr id="10" name="矩形 9"/>
          <p:cNvSpPr/>
          <p:nvPr/>
        </p:nvSpPr>
        <p:spPr>
          <a:xfrm>
            <a:off x="5599746" y="2894509"/>
            <a:ext cx="2723823" cy="369332"/>
          </a:xfrm>
          <a:prstGeom prst="rect">
            <a:avLst/>
          </a:prstGeom>
        </p:spPr>
        <p:txBody>
          <a:bodyPr wrap="none">
            <a:spAutoFit/>
          </a:bodyPr>
          <a:lstStyle/>
          <a:p>
            <a:pPr algn="ctr"/>
            <a:r>
              <a:rPr lang="zh-CN" altLang="en-US" b="1" dirty="0"/>
              <a:t>加州大学伯克利分校教授</a:t>
            </a:r>
            <a:endParaRPr lang="zh-CN" altLang="en-US" b="1" dirty="0"/>
          </a:p>
        </p:txBody>
      </p:sp>
      <p:sp>
        <p:nvSpPr>
          <p:cNvPr id="5" name="文本框 4"/>
          <p:cNvSpPr txBox="1"/>
          <p:nvPr/>
        </p:nvSpPr>
        <p:spPr>
          <a:xfrm>
            <a:off x="109220" y="160655"/>
            <a:ext cx="6307455" cy="583565"/>
          </a:xfrm>
          <a:prstGeom prst="rect">
            <a:avLst/>
          </a:prstGeom>
          <a:noFill/>
        </p:spPr>
        <p:txBody>
          <a:bodyPr wrap="square" rtlCol="0" anchor="t">
            <a:spAutoFit/>
          </a:bodyPr>
          <a:p>
            <a:r>
              <a:rPr lang="zh-CN" altLang="en-US" sz="3200" b="1"/>
              <a:t>机器学习界的执牛耳者</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https://upload-images.jianshu.io/upload_images/1845730-323f0acf26ab4d76.jpg?imageMogr2/auto-orient/strip|imageView2/2/w/561/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11" name="图片 10"/>
          <p:cNvPicPr>
            <a:picLocks noChangeAspect="1"/>
          </p:cNvPicPr>
          <p:nvPr/>
        </p:nvPicPr>
        <p:blipFill>
          <a:blip r:embed="rId1"/>
          <a:stretch>
            <a:fillRect/>
          </a:stretch>
        </p:blipFill>
        <p:spPr>
          <a:xfrm>
            <a:off x="836295" y="1706880"/>
            <a:ext cx="7581900" cy="3443605"/>
          </a:xfrm>
          <a:prstGeom prst="rect">
            <a:avLst/>
          </a:prstGeom>
        </p:spPr>
      </p:pic>
      <p:sp>
        <p:nvSpPr>
          <p:cNvPr id="12" name="文本框 11"/>
          <p:cNvSpPr txBox="1"/>
          <p:nvPr/>
        </p:nvSpPr>
        <p:spPr>
          <a:xfrm>
            <a:off x="155575" y="213360"/>
            <a:ext cx="4835525" cy="583565"/>
          </a:xfrm>
          <a:prstGeom prst="rect">
            <a:avLst/>
          </a:prstGeom>
          <a:noFill/>
        </p:spPr>
        <p:txBody>
          <a:bodyPr wrap="square" rtlCol="0" anchor="t">
            <a:spAutoFit/>
          </a:bodyPr>
          <a:p>
            <a:pPr lvl="0" algn="l">
              <a:buClrTx/>
              <a:buSzTx/>
              <a:buFontTx/>
            </a:pPr>
            <a:r>
              <a:rPr lang="zh-CN" altLang="en-US" sz="3200" b="1">
                <a:sym typeface="+mn-ea"/>
              </a:rPr>
              <a:t>机器学习界的国内泰斗</a:t>
            </a:r>
            <a:endParaRPr lang="zh-CN" altLang="en-US" sz="3200" b="1">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https://upload-images.jianshu.io/upload_images/1845730-323f0acf26ab4d76.jpg?imageMogr2/auto-orient/strip|imageView2/2/w/561/format/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2" name="文本框 11"/>
          <p:cNvSpPr txBox="1"/>
          <p:nvPr/>
        </p:nvSpPr>
        <p:spPr>
          <a:xfrm>
            <a:off x="155575" y="213360"/>
            <a:ext cx="4835525" cy="583565"/>
          </a:xfrm>
          <a:prstGeom prst="rect">
            <a:avLst/>
          </a:prstGeom>
          <a:noFill/>
        </p:spPr>
        <p:txBody>
          <a:bodyPr wrap="square" rtlCol="0" anchor="t">
            <a:spAutoFit/>
          </a:bodyPr>
          <a:p>
            <a:pPr lvl="0" algn="l">
              <a:buClrTx/>
              <a:buSzTx/>
              <a:buFontTx/>
            </a:pPr>
            <a:r>
              <a:rPr lang="zh-CN" altLang="en-US" sz="3200" b="1">
                <a:sym typeface="+mn-ea"/>
              </a:rPr>
              <a:t>机器学习界的</a:t>
            </a:r>
            <a:r>
              <a:rPr lang="zh-CN" altLang="en-US" sz="3200" b="1">
                <a:sym typeface="+mn-ea"/>
              </a:rPr>
              <a:t>青年才俊</a:t>
            </a:r>
            <a:endParaRPr lang="zh-CN" altLang="en-US" sz="3200" b="1">
              <a:sym typeface="+mn-ea"/>
            </a:endParaRPr>
          </a:p>
        </p:txBody>
      </p:sp>
      <p:pic>
        <p:nvPicPr>
          <p:cNvPr id="3" name="图片 2"/>
          <p:cNvPicPr>
            <a:picLocks noChangeAspect="1"/>
          </p:cNvPicPr>
          <p:nvPr/>
        </p:nvPicPr>
        <p:blipFill>
          <a:blip r:embed="rId1"/>
          <a:stretch>
            <a:fillRect/>
          </a:stretch>
        </p:blipFill>
        <p:spPr>
          <a:xfrm>
            <a:off x="768985" y="1685925"/>
            <a:ext cx="7606030" cy="34861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597" y="824593"/>
            <a:ext cx="450806" cy="450806"/>
          </a:xfrm>
          <a:prstGeom prst="rect">
            <a:avLst/>
          </a:prstGeom>
          <a:solidFill>
            <a:srgbClr val="A36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latin typeface="微软雅黑" panose="020B0503020204020204" pitchFamily="34" charset="-122"/>
                <a:ea typeface="微软雅黑" panose="020B0503020204020204" pitchFamily="34" charset="-122"/>
              </a:rPr>
              <a:t>3</a:t>
            </a:r>
            <a:endParaRPr lang="zh-CN" altLang="en-US" sz="1200" b="1" dirty="0">
              <a:latin typeface="微软雅黑" panose="020B0503020204020204" pitchFamily="34" charset="-122"/>
              <a:ea typeface="微软雅黑" panose="020B0503020204020204" pitchFamily="34" charset="-122"/>
            </a:endParaRPr>
          </a:p>
        </p:txBody>
      </p:sp>
      <p:sp>
        <p:nvSpPr>
          <p:cNvPr id="2" name="矩形 1"/>
          <p:cNvSpPr/>
          <p:nvPr/>
        </p:nvSpPr>
        <p:spPr>
          <a:xfrm>
            <a:off x="3601694" y="4068865"/>
            <a:ext cx="1938351" cy="600164"/>
          </a:xfrm>
          <a:prstGeom prst="rect">
            <a:avLst/>
          </a:prstGeom>
          <a:noFill/>
        </p:spPr>
        <p:txBody>
          <a:bodyPr wrap="none">
            <a:spAutoFit/>
          </a:bodyPr>
          <a:lstStyle/>
          <a:p>
            <a:pPr algn="ctr"/>
            <a:r>
              <a:rPr lang="zh-CN" altLang="en-US" sz="3300" b="1" dirty="0" smtClean="0">
                <a:solidFill>
                  <a:srgbClr val="A362C4"/>
                </a:solidFill>
                <a:latin typeface="微软雅黑" panose="020B0503020204020204" pitchFamily="34" charset="-122"/>
                <a:ea typeface="微软雅黑" panose="020B0503020204020204" pitchFamily="34" charset="-122"/>
              </a:rPr>
              <a:t>研究意义</a:t>
            </a:r>
            <a:endParaRPr lang="en-US" altLang="zh-CN" dirty="0">
              <a:solidFill>
                <a:srgbClr val="A362C4"/>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3665052" y="1935056"/>
            <a:ext cx="1823713" cy="1823713"/>
            <a:chOff x="6884469" y="-1644316"/>
            <a:chExt cx="914400" cy="914400"/>
          </a:xfrm>
        </p:grpSpPr>
        <p:sp>
          <p:nvSpPr>
            <p:cNvPr id="14" name="KSO_Shape"/>
            <p:cNvSpPr/>
            <p:nvPr/>
          </p:nvSpPr>
          <p:spPr bwMode="auto">
            <a:xfrm>
              <a:off x="7045350" y="-1486933"/>
              <a:ext cx="592638" cy="599634"/>
            </a:xfrm>
            <a:custGeom>
              <a:avLst/>
              <a:gdLst>
                <a:gd name="T0" fmla="*/ 912343 w 2122487"/>
                <a:gd name="T1" fmla="*/ 702822 h 2147888"/>
                <a:gd name="T2" fmla="*/ 1019025 w 2122487"/>
                <a:gd name="T3" fmla="*/ 752822 h 2147888"/>
                <a:gd name="T4" fmla="*/ 832155 w 2122487"/>
                <a:gd name="T5" fmla="*/ 978408 h 2147888"/>
                <a:gd name="T6" fmla="*/ 836610 w 2122487"/>
                <a:gd name="T7" fmla="*/ 1025591 h 2147888"/>
                <a:gd name="T8" fmla="*/ 871077 w 2122487"/>
                <a:gd name="T9" fmla="*/ 1060097 h 2147888"/>
                <a:gd name="T10" fmla="*/ 918908 w 2122487"/>
                <a:gd name="T11" fmla="*/ 1064792 h 2147888"/>
                <a:gd name="T12" fmla="*/ 1142824 w 2122487"/>
                <a:gd name="T13" fmla="*/ 878643 h 2147888"/>
                <a:gd name="T14" fmla="*/ 1191827 w 2122487"/>
                <a:gd name="T15" fmla="*/ 988502 h 2147888"/>
                <a:gd name="T16" fmla="*/ 1204958 w 2122487"/>
                <a:gd name="T17" fmla="*/ 1109158 h 2147888"/>
                <a:gd name="T18" fmla="*/ 1179401 w 2122487"/>
                <a:gd name="T19" fmla="*/ 1219955 h 2147888"/>
                <a:gd name="T20" fmla="*/ 1117736 w 2122487"/>
                <a:gd name="T21" fmla="*/ 1312678 h 2147888"/>
                <a:gd name="T22" fmla="*/ 1023715 w 2122487"/>
                <a:gd name="T23" fmla="*/ 1377702 h 2147888"/>
                <a:gd name="T24" fmla="*/ 902964 w 2122487"/>
                <a:gd name="T25" fmla="*/ 1403523 h 2147888"/>
                <a:gd name="T26" fmla="*/ 778931 w 2122487"/>
                <a:gd name="T27" fmla="*/ 1384040 h 2147888"/>
                <a:gd name="T28" fmla="*/ 665215 w 2122487"/>
                <a:gd name="T29" fmla="*/ 1323007 h 2147888"/>
                <a:gd name="T30" fmla="*/ 573772 w 2122487"/>
                <a:gd name="T31" fmla="*/ 1227937 h 2147888"/>
                <a:gd name="T32" fmla="*/ 516094 w 2122487"/>
                <a:gd name="T33" fmla="*/ 1106576 h 2147888"/>
                <a:gd name="T34" fmla="*/ 502494 w 2122487"/>
                <a:gd name="T35" fmla="*/ 976295 h 2147888"/>
                <a:gd name="T36" fmla="*/ 532740 w 2122487"/>
                <a:gd name="T37" fmla="*/ 861037 h 2147888"/>
                <a:gd name="T38" fmla="*/ 599095 w 2122487"/>
                <a:gd name="T39" fmla="*/ 769723 h 2147888"/>
                <a:gd name="T40" fmla="*/ 694523 w 2122487"/>
                <a:gd name="T41" fmla="*/ 709864 h 2147888"/>
                <a:gd name="T42" fmla="*/ 707682 w 2122487"/>
                <a:gd name="T43" fmla="*/ 270333 h 2147888"/>
                <a:gd name="T44" fmla="*/ 967579 w 2122487"/>
                <a:gd name="T45" fmla="*/ 311164 h 2147888"/>
                <a:gd name="T46" fmla="*/ 1199095 w 2122487"/>
                <a:gd name="T47" fmla="*/ 424976 h 2147888"/>
                <a:gd name="T48" fmla="*/ 1065159 w 2122487"/>
                <a:gd name="T49" fmla="*/ 618808 h 2147888"/>
                <a:gd name="T50" fmla="*/ 908704 w 2122487"/>
                <a:gd name="T51" fmla="*/ 552164 h 2147888"/>
                <a:gd name="T52" fmla="*/ 737471 w 2122487"/>
                <a:gd name="T53" fmla="*/ 537849 h 2147888"/>
                <a:gd name="T54" fmla="*/ 574215 w 2122487"/>
                <a:gd name="T55" fmla="*/ 582435 h 2147888"/>
                <a:gd name="T56" fmla="*/ 444031 w 2122487"/>
                <a:gd name="T57" fmla="*/ 680760 h 2147888"/>
                <a:gd name="T58" fmla="*/ 357477 w 2122487"/>
                <a:gd name="T59" fmla="*/ 823904 h 2147888"/>
                <a:gd name="T60" fmla="*/ 327218 w 2122487"/>
                <a:gd name="T61" fmla="*/ 1000841 h 2147888"/>
                <a:gd name="T62" fmla="*/ 365217 w 2122487"/>
                <a:gd name="T63" fmla="*/ 1194908 h 2147888"/>
                <a:gd name="T64" fmla="*/ 466315 w 2122487"/>
                <a:gd name="T65" fmla="*/ 1365508 h 2147888"/>
                <a:gd name="T66" fmla="*/ 613387 w 2122487"/>
                <a:gd name="T67" fmla="*/ 1493165 h 2147888"/>
                <a:gd name="T68" fmla="*/ 788841 w 2122487"/>
                <a:gd name="T69" fmla="*/ 1565207 h 2147888"/>
                <a:gd name="T70" fmla="*/ 973913 w 2122487"/>
                <a:gd name="T71" fmla="*/ 1572012 h 2147888"/>
                <a:gd name="T72" fmla="*/ 1140454 w 2122487"/>
                <a:gd name="T73" fmla="*/ 1512173 h 2147888"/>
                <a:gd name="T74" fmla="*/ 1261958 w 2122487"/>
                <a:gd name="T75" fmla="*/ 1401881 h 2147888"/>
                <a:gd name="T76" fmla="*/ 1333970 w 2122487"/>
                <a:gd name="T77" fmla="*/ 1257093 h 2147888"/>
                <a:gd name="T78" fmla="*/ 1352970 w 2122487"/>
                <a:gd name="T79" fmla="*/ 1091891 h 2147888"/>
                <a:gd name="T80" fmla="*/ 1315439 w 2122487"/>
                <a:gd name="T81" fmla="*/ 918474 h 2147888"/>
                <a:gd name="T82" fmla="*/ 1236860 w 2122487"/>
                <a:gd name="T83" fmla="*/ 776268 h 2147888"/>
                <a:gd name="T84" fmla="*/ 1515992 w 2122487"/>
                <a:gd name="T85" fmla="*/ 787767 h 2147888"/>
                <a:gd name="T86" fmla="*/ 1600201 w 2122487"/>
                <a:gd name="T87" fmla="*/ 1046365 h 2147888"/>
                <a:gd name="T88" fmla="*/ 1601609 w 2122487"/>
                <a:gd name="T89" fmla="*/ 1305669 h 2147888"/>
                <a:gd name="T90" fmla="*/ 1520918 w 2122487"/>
                <a:gd name="T91" fmla="*/ 1543852 h 2147888"/>
                <a:gd name="T92" fmla="*/ 1360241 w 2122487"/>
                <a:gd name="T93" fmla="*/ 1741205 h 2147888"/>
                <a:gd name="T94" fmla="*/ 1120516 w 2122487"/>
                <a:gd name="T95" fmla="*/ 1871678 h 2147888"/>
                <a:gd name="T96" fmla="*/ 933333 w 2122487"/>
                <a:gd name="T97" fmla="*/ 1904296 h 2147888"/>
                <a:gd name="T98" fmla="*/ 637078 w 2122487"/>
                <a:gd name="T99" fmla="*/ 1862291 h 2147888"/>
                <a:gd name="T100" fmla="*/ 363810 w 2122487"/>
                <a:gd name="T101" fmla="*/ 1714923 h 2147888"/>
                <a:gd name="T102" fmla="*/ 147775 w 2122487"/>
                <a:gd name="T103" fmla="*/ 1479789 h 2147888"/>
                <a:gd name="T104" fmla="*/ 36357 w 2122487"/>
                <a:gd name="T105" fmla="*/ 1238790 h 2147888"/>
                <a:gd name="T106" fmla="*/ 3284 w 2122487"/>
                <a:gd name="T107" fmla="*/ 1068424 h 2147888"/>
                <a:gd name="T108" fmla="*/ 30963 w 2122487"/>
                <a:gd name="T109" fmla="*/ 773452 h 2147888"/>
                <a:gd name="T110" fmla="*/ 154578 w 2122487"/>
                <a:gd name="T111" fmla="*/ 533391 h 2147888"/>
                <a:gd name="T112" fmla="*/ 348563 w 2122487"/>
                <a:gd name="T113" fmla="*/ 365371 h 2147888"/>
                <a:gd name="T114" fmla="*/ 592276 w 2122487"/>
                <a:gd name="T115" fmla="*/ 279719 h 2147888"/>
                <a:gd name="T116" fmla="*/ 1692442 w 2122487"/>
                <a:gd name="T117" fmla="*/ 169898 h 2147888"/>
                <a:gd name="T118" fmla="*/ 1726464 w 2122487"/>
                <a:gd name="T119" fmla="*/ 211020 h 2147888"/>
                <a:gd name="T120" fmla="*/ 926586 w 2122487"/>
                <a:gd name="T121" fmla="*/ 1021959 h 2147888"/>
                <a:gd name="T122" fmla="*/ 877782 w 2122487"/>
                <a:gd name="T123" fmla="*/ 1001280 h 2147888"/>
                <a:gd name="T124" fmla="*/ 1654900 w 2122487"/>
                <a:gd name="T125" fmla="*/ 181412 h 214788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122487" h="2147888">
                  <a:moveTo>
                    <a:pt x="904800" y="776287"/>
                  </a:moveTo>
                  <a:lnTo>
                    <a:pt x="914580" y="776287"/>
                  </a:lnTo>
                  <a:lnTo>
                    <a:pt x="924095" y="776287"/>
                  </a:lnTo>
                  <a:lnTo>
                    <a:pt x="933610" y="776552"/>
                  </a:lnTo>
                  <a:lnTo>
                    <a:pt x="943390" y="777081"/>
                  </a:lnTo>
                  <a:lnTo>
                    <a:pt x="952906" y="777875"/>
                  </a:lnTo>
                  <a:lnTo>
                    <a:pt x="962421" y="778934"/>
                  </a:lnTo>
                  <a:lnTo>
                    <a:pt x="971937" y="780257"/>
                  </a:lnTo>
                  <a:lnTo>
                    <a:pt x="981452" y="781845"/>
                  </a:lnTo>
                  <a:lnTo>
                    <a:pt x="991232" y="783433"/>
                  </a:lnTo>
                  <a:lnTo>
                    <a:pt x="1000483" y="785551"/>
                  </a:lnTo>
                  <a:lnTo>
                    <a:pt x="1009999" y="787668"/>
                  </a:lnTo>
                  <a:lnTo>
                    <a:pt x="1019250" y="790050"/>
                  </a:lnTo>
                  <a:lnTo>
                    <a:pt x="1028501" y="792432"/>
                  </a:lnTo>
                  <a:lnTo>
                    <a:pt x="1037488" y="795343"/>
                  </a:lnTo>
                  <a:lnTo>
                    <a:pt x="1046475" y="798519"/>
                  </a:lnTo>
                  <a:lnTo>
                    <a:pt x="1055462" y="801431"/>
                  </a:lnTo>
                  <a:lnTo>
                    <a:pt x="1064448" y="804872"/>
                  </a:lnTo>
                  <a:lnTo>
                    <a:pt x="1072907" y="808577"/>
                  </a:lnTo>
                  <a:lnTo>
                    <a:pt x="1081629" y="812282"/>
                  </a:lnTo>
                  <a:lnTo>
                    <a:pt x="1090352" y="815988"/>
                  </a:lnTo>
                  <a:lnTo>
                    <a:pt x="1099074" y="820222"/>
                  </a:lnTo>
                  <a:lnTo>
                    <a:pt x="1107532" y="824457"/>
                  </a:lnTo>
                  <a:lnTo>
                    <a:pt x="1115991" y="828956"/>
                  </a:lnTo>
                  <a:lnTo>
                    <a:pt x="1124449" y="833721"/>
                  </a:lnTo>
                  <a:lnTo>
                    <a:pt x="1132643" y="838485"/>
                  </a:lnTo>
                  <a:lnTo>
                    <a:pt x="1140572" y="843778"/>
                  </a:lnTo>
                  <a:lnTo>
                    <a:pt x="1148766" y="848807"/>
                  </a:lnTo>
                  <a:lnTo>
                    <a:pt x="1156696" y="854100"/>
                  </a:lnTo>
                  <a:lnTo>
                    <a:pt x="1164625" y="859658"/>
                  </a:lnTo>
                  <a:lnTo>
                    <a:pt x="959514" y="1065307"/>
                  </a:lnTo>
                  <a:lnTo>
                    <a:pt x="956342" y="1068483"/>
                  </a:lnTo>
                  <a:lnTo>
                    <a:pt x="953699" y="1071394"/>
                  </a:lnTo>
                  <a:lnTo>
                    <a:pt x="951320" y="1074570"/>
                  </a:lnTo>
                  <a:lnTo>
                    <a:pt x="948941" y="1078011"/>
                  </a:lnTo>
                  <a:lnTo>
                    <a:pt x="946826" y="1081452"/>
                  </a:lnTo>
                  <a:lnTo>
                    <a:pt x="944712" y="1084628"/>
                  </a:lnTo>
                  <a:lnTo>
                    <a:pt x="943126" y="1088333"/>
                  </a:lnTo>
                  <a:lnTo>
                    <a:pt x="941804" y="1092039"/>
                  </a:lnTo>
                  <a:lnTo>
                    <a:pt x="940218" y="1095744"/>
                  </a:lnTo>
                  <a:lnTo>
                    <a:pt x="938897" y="1099185"/>
                  </a:lnTo>
                  <a:lnTo>
                    <a:pt x="938104" y="1103155"/>
                  </a:lnTo>
                  <a:lnTo>
                    <a:pt x="937311" y="1106860"/>
                  </a:lnTo>
                  <a:lnTo>
                    <a:pt x="936518" y="1110830"/>
                  </a:lnTo>
                  <a:lnTo>
                    <a:pt x="935989" y="1114536"/>
                  </a:lnTo>
                  <a:lnTo>
                    <a:pt x="935725" y="1118506"/>
                  </a:lnTo>
                  <a:lnTo>
                    <a:pt x="935725" y="1122211"/>
                  </a:lnTo>
                  <a:lnTo>
                    <a:pt x="935725" y="1126181"/>
                  </a:lnTo>
                  <a:lnTo>
                    <a:pt x="935989" y="1130151"/>
                  </a:lnTo>
                  <a:lnTo>
                    <a:pt x="936518" y="1133857"/>
                  </a:lnTo>
                  <a:lnTo>
                    <a:pt x="937311" y="1137827"/>
                  </a:lnTo>
                  <a:lnTo>
                    <a:pt x="938104" y="1141532"/>
                  </a:lnTo>
                  <a:lnTo>
                    <a:pt x="938897" y="1145502"/>
                  </a:lnTo>
                  <a:lnTo>
                    <a:pt x="940218" y="1148943"/>
                  </a:lnTo>
                  <a:lnTo>
                    <a:pt x="941804" y="1152648"/>
                  </a:lnTo>
                  <a:lnTo>
                    <a:pt x="943126" y="1156354"/>
                  </a:lnTo>
                  <a:lnTo>
                    <a:pt x="944712" y="1160059"/>
                  </a:lnTo>
                  <a:lnTo>
                    <a:pt x="946826" y="1163235"/>
                  </a:lnTo>
                  <a:lnTo>
                    <a:pt x="948941" y="1166676"/>
                  </a:lnTo>
                  <a:lnTo>
                    <a:pt x="951320" y="1170116"/>
                  </a:lnTo>
                  <a:lnTo>
                    <a:pt x="953699" y="1173292"/>
                  </a:lnTo>
                  <a:lnTo>
                    <a:pt x="956342" y="1176204"/>
                  </a:lnTo>
                  <a:lnTo>
                    <a:pt x="959514" y="1179380"/>
                  </a:lnTo>
                  <a:lnTo>
                    <a:pt x="962157" y="1182291"/>
                  </a:lnTo>
                  <a:lnTo>
                    <a:pt x="965329" y="1184673"/>
                  </a:lnTo>
                  <a:lnTo>
                    <a:pt x="968501" y="1187320"/>
                  </a:lnTo>
                  <a:lnTo>
                    <a:pt x="971408" y="1189437"/>
                  </a:lnTo>
                  <a:lnTo>
                    <a:pt x="974844" y="1191819"/>
                  </a:lnTo>
                  <a:lnTo>
                    <a:pt x="978280" y="1193407"/>
                  </a:lnTo>
                  <a:lnTo>
                    <a:pt x="981981" y="1195260"/>
                  </a:lnTo>
                  <a:lnTo>
                    <a:pt x="985417" y="1196848"/>
                  </a:lnTo>
                  <a:lnTo>
                    <a:pt x="989117" y="1198171"/>
                  </a:lnTo>
                  <a:lnTo>
                    <a:pt x="992818" y="1199495"/>
                  </a:lnTo>
                  <a:lnTo>
                    <a:pt x="996518" y="1200553"/>
                  </a:lnTo>
                  <a:lnTo>
                    <a:pt x="1000483" y="1201612"/>
                  </a:lnTo>
                  <a:lnTo>
                    <a:pt x="1004184" y="1202141"/>
                  </a:lnTo>
                  <a:lnTo>
                    <a:pt x="1008148" y="1202671"/>
                  </a:lnTo>
                  <a:lnTo>
                    <a:pt x="1012113" y="1202935"/>
                  </a:lnTo>
                  <a:lnTo>
                    <a:pt x="1016342" y="1202935"/>
                  </a:lnTo>
                  <a:lnTo>
                    <a:pt x="1020307" y="1202935"/>
                  </a:lnTo>
                  <a:lnTo>
                    <a:pt x="1024272" y="1202671"/>
                  </a:lnTo>
                  <a:lnTo>
                    <a:pt x="1028237" y="1202141"/>
                  </a:lnTo>
                  <a:lnTo>
                    <a:pt x="1032201" y="1201612"/>
                  </a:lnTo>
                  <a:lnTo>
                    <a:pt x="1035902" y="1200553"/>
                  </a:lnTo>
                  <a:lnTo>
                    <a:pt x="1039602" y="1199495"/>
                  </a:lnTo>
                  <a:lnTo>
                    <a:pt x="1043303" y="1198171"/>
                  </a:lnTo>
                  <a:lnTo>
                    <a:pt x="1047003" y="1196848"/>
                  </a:lnTo>
                  <a:lnTo>
                    <a:pt x="1050704" y="1195260"/>
                  </a:lnTo>
                  <a:lnTo>
                    <a:pt x="1054140" y="1193407"/>
                  </a:lnTo>
                  <a:lnTo>
                    <a:pt x="1057576" y="1191819"/>
                  </a:lnTo>
                  <a:lnTo>
                    <a:pt x="1061012" y="1189437"/>
                  </a:lnTo>
                  <a:lnTo>
                    <a:pt x="1064184" y="1187320"/>
                  </a:lnTo>
                  <a:lnTo>
                    <a:pt x="1067092" y="1184673"/>
                  </a:lnTo>
                  <a:lnTo>
                    <a:pt x="1070263" y="1182291"/>
                  </a:lnTo>
                  <a:lnTo>
                    <a:pt x="1073435" y="1179380"/>
                  </a:lnTo>
                  <a:lnTo>
                    <a:pt x="1277490" y="974790"/>
                  </a:lnTo>
                  <a:lnTo>
                    <a:pt x="1282776" y="982730"/>
                  </a:lnTo>
                  <a:lnTo>
                    <a:pt x="1288327" y="990670"/>
                  </a:lnTo>
                  <a:lnTo>
                    <a:pt x="1293349" y="998610"/>
                  </a:lnTo>
                  <a:lnTo>
                    <a:pt x="1298106" y="1007080"/>
                  </a:lnTo>
                  <a:lnTo>
                    <a:pt x="1302864" y="1015284"/>
                  </a:lnTo>
                  <a:lnTo>
                    <a:pt x="1307358" y="1024018"/>
                  </a:lnTo>
                  <a:lnTo>
                    <a:pt x="1311851" y="1032488"/>
                  </a:lnTo>
                  <a:lnTo>
                    <a:pt x="1316080" y="1041222"/>
                  </a:lnTo>
                  <a:lnTo>
                    <a:pt x="1320309" y="1049956"/>
                  </a:lnTo>
                  <a:lnTo>
                    <a:pt x="1323745" y="1058955"/>
                  </a:lnTo>
                  <a:lnTo>
                    <a:pt x="1327710" y="1067954"/>
                  </a:lnTo>
                  <a:lnTo>
                    <a:pt x="1331146" y="1077217"/>
                  </a:lnTo>
                  <a:lnTo>
                    <a:pt x="1334582" y="1086216"/>
                  </a:lnTo>
                  <a:lnTo>
                    <a:pt x="1337490" y="1095744"/>
                  </a:lnTo>
                  <a:lnTo>
                    <a:pt x="1340662" y="1105007"/>
                  </a:lnTo>
                  <a:lnTo>
                    <a:pt x="1343569" y="1114536"/>
                  </a:lnTo>
                  <a:lnTo>
                    <a:pt x="1345948" y="1124328"/>
                  </a:lnTo>
                  <a:lnTo>
                    <a:pt x="1348327" y="1134386"/>
                  </a:lnTo>
                  <a:lnTo>
                    <a:pt x="1350442" y="1144179"/>
                  </a:lnTo>
                  <a:lnTo>
                    <a:pt x="1352556" y="1153971"/>
                  </a:lnTo>
                  <a:lnTo>
                    <a:pt x="1354142" y="1164029"/>
                  </a:lnTo>
                  <a:lnTo>
                    <a:pt x="1355464" y="1173822"/>
                  </a:lnTo>
                  <a:lnTo>
                    <a:pt x="1356785" y="1183350"/>
                  </a:lnTo>
                  <a:lnTo>
                    <a:pt x="1357578" y="1193143"/>
                  </a:lnTo>
                  <a:lnTo>
                    <a:pt x="1358371" y="1202935"/>
                  </a:lnTo>
                  <a:lnTo>
                    <a:pt x="1358900" y="1212464"/>
                  </a:lnTo>
                  <a:lnTo>
                    <a:pt x="1358900" y="1221992"/>
                  </a:lnTo>
                  <a:lnTo>
                    <a:pt x="1358900" y="1231520"/>
                  </a:lnTo>
                  <a:lnTo>
                    <a:pt x="1358900" y="1241048"/>
                  </a:lnTo>
                  <a:lnTo>
                    <a:pt x="1358371" y="1250576"/>
                  </a:lnTo>
                  <a:lnTo>
                    <a:pt x="1357843" y="1260104"/>
                  </a:lnTo>
                  <a:lnTo>
                    <a:pt x="1357050" y="1269368"/>
                  </a:lnTo>
                  <a:lnTo>
                    <a:pt x="1355728" y="1278631"/>
                  </a:lnTo>
                  <a:lnTo>
                    <a:pt x="1354406" y="1287895"/>
                  </a:lnTo>
                  <a:lnTo>
                    <a:pt x="1353085" y="1296893"/>
                  </a:lnTo>
                  <a:lnTo>
                    <a:pt x="1350970" y="1306157"/>
                  </a:lnTo>
                  <a:lnTo>
                    <a:pt x="1349120" y="1315156"/>
                  </a:lnTo>
                  <a:lnTo>
                    <a:pt x="1346741" y="1324154"/>
                  </a:lnTo>
                  <a:lnTo>
                    <a:pt x="1344627" y="1332889"/>
                  </a:lnTo>
                  <a:lnTo>
                    <a:pt x="1341983" y="1341358"/>
                  </a:lnTo>
                  <a:lnTo>
                    <a:pt x="1339076" y="1350092"/>
                  </a:lnTo>
                  <a:lnTo>
                    <a:pt x="1336168" y="1358826"/>
                  </a:lnTo>
                  <a:lnTo>
                    <a:pt x="1332732" y="1367296"/>
                  </a:lnTo>
                  <a:lnTo>
                    <a:pt x="1329560" y="1375500"/>
                  </a:lnTo>
                  <a:lnTo>
                    <a:pt x="1325860" y="1383970"/>
                  </a:lnTo>
                  <a:lnTo>
                    <a:pt x="1321895" y="1391910"/>
                  </a:lnTo>
                  <a:lnTo>
                    <a:pt x="1317930" y="1399850"/>
                  </a:lnTo>
                  <a:lnTo>
                    <a:pt x="1313701" y="1407790"/>
                  </a:lnTo>
                  <a:lnTo>
                    <a:pt x="1309208" y="1415730"/>
                  </a:lnTo>
                  <a:lnTo>
                    <a:pt x="1304450" y="1423406"/>
                  </a:lnTo>
                  <a:lnTo>
                    <a:pt x="1299428" y="1431081"/>
                  </a:lnTo>
                  <a:lnTo>
                    <a:pt x="1294406" y="1438492"/>
                  </a:lnTo>
                  <a:lnTo>
                    <a:pt x="1289384" y="1445638"/>
                  </a:lnTo>
                  <a:lnTo>
                    <a:pt x="1283833" y="1453049"/>
                  </a:lnTo>
                  <a:lnTo>
                    <a:pt x="1278018" y="1459930"/>
                  </a:lnTo>
                  <a:lnTo>
                    <a:pt x="1272203" y="1466812"/>
                  </a:lnTo>
                  <a:lnTo>
                    <a:pt x="1266388" y="1473428"/>
                  </a:lnTo>
                  <a:lnTo>
                    <a:pt x="1260044" y="1480045"/>
                  </a:lnTo>
                  <a:lnTo>
                    <a:pt x="1253701" y="1486397"/>
                  </a:lnTo>
                  <a:lnTo>
                    <a:pt x="1247093" y="1492749"/>
                  </a:lnTo>
                  <a:lnTo>
                    <a:pt x="1240221" y="1498837"/>
                  </a:lnTo>
                  <a:lnTo>
                    <a:pt x="1233613" y="1504659"/>
                  </a:lnTo>
                  <a:lnTo>
                    <a:pt x="1226212" y="1510218"/>
                  </a:lnTo>
                  <a:lnTo>
                    <a:pt x="1218811" y="1516040"/>
                  </a:lnTo>
                  <a:lnTo>
                    <a:pt x="1211674" y="1521334"/>
                  </a:lnTo>
                  <a:lnTo>
                    <a:pt x="1203745" y="1526362"/>
                  </a:lnTo>
                  <a:lnTo>
                    <a:pt x="1195815" y="1531391"/>
                  </a:lnTo>
                  <a:lnTo>
                    <a:pt x="1187885" y="1536155"/>
                  </a:lnTo>
                  <a:lnTo>
                    <a:pt x="1179691" y="1540655"/>
                  </a:lnTo>
                  <a:lnTo>
                    <a:pt x="1171233" y="1545154"/>
                  </a:lnTo>
                  <a:lnTo>
                    <a:pt x="1162775" y="1549389"/>
                  </a:lnTo>
                  <a:lnTo>
                    <a:pt x="1154053" y="1553359"/>
                  </a:lnTo>
                  <a:lnTo>
                    <a:pt x="1145066" y="1557064"/>
                  </a:lnTo>
                  <a:lnTo>
                    <a:pt x="1136079" y="1560240"/>
                  </a:lnTo>
                  <a:lnTo>
                    <a:pt x="1127092" y="1563681"/>
                  </a:lnTo>
                  <a:lnTo>
                    <a:pt x="1117577" y="1566592"/>
                  </a:lnTo>
                  <a:lnTo>
                    <a:pt x="1108325" y="1569239"/>
                  </a:lnTo>
                  <a:lnTo>
                    <a:pt x="1098546" y="1571886"/>
                  </a:lnTo>
                  <a:lnTo>
                    <a:pt x="1089030" y="1574003"/>
                  </a:lnTo>
                  <a:lnTo>
                    <a:pt x="1078986" y="1576385"/>
                  </a:lnTo>
                  <a:lnTo>
                    <a:pt x="1068942" y="1577973"/>
                  </a:lnTo>
                  <a:lnTo>
                    <a:pt x="1058633" y="1579296"/>
                  </a:lnTo>
                  <a:lnTo>
                    <a:pt x="1048589" y="1580620"/>
                  </a:lnTo>
                  <a:lnTo>
                    <a:pt x="1038545" y="1581678"/>
                  </a:lnTo>
                  <a:lnTo>
                    <a:pt x="1028501" y="1582208"/>
                  </a:lnTo>
                  <a:lnTo>
                    <a:pt x="1017928" y="1582472"/>
                  </a:lnTo>
                  <a:lnTo>
                    <a:pt x="1007884" y="1582737"/>
                  </a:lnTo>
                  <a:lnTo>
                    <a:pt x="997840" y="1582472"/>
                  </a:lnTo>
                  <a:lnTo>
                    <a:pt x="987796" y="1582208"/>
                  </a:lnTo>
                  <a:lnTo>
                    <a:pt x="977752" y="1581414"/>
                  </a:lnTo>
                  <a:lnTo>
                    <a:pt x="967443" y="1580620"/>
                  </a:lnTo>
                  <a:lnTo>
                    <a:pt x="957399" y="1579032"/>
                  </a:lnTo>
                  <a:lnTo>
                    <a:pt x="947355" y="1577708"/>
                  </a:lnTo>
                  <a:lnTo>
                    <a:pt x="937575" y="1576120"/>
                  </a:lnTo>
                  <a:lnTo>
                    <a:pt x="927531" y="1574003"/>
                  </a:lnTo>
                  <a:lnTo>
                    <a:pt x="917487" y="1571886"/>
                  </a:lnTo>
                  <a:lnTo>
                    <a:pt x="907443" y="1569239"/>
                  </a:lnTo>
                  <a:lnTo>
                    <a:pt x="897663" y="1566857"/>
                  </a:lnTo>
                  <a:lnTo>
                    <a:pt x="887883" y="1563681"/>
                  </a:lnTo>
                  <a:lnTo>
                    <a:pt x="878103" y="1560505"/>
                  </a:lnTo>
                  <a:lnTo>
                    <a:pt x="868324" y="1557064"/>
                  </a:lnTo>
                  <a:lnTo>
                    <a:pt x="858808" y="1553359"/>
                  </a:lnTo>
                  <a:lnTo>
                    <a:pt x="849028" y="1549389"/>
                  </a:lnTo>
                  <a:lnTo>
                    <a:pt x="839513" y="1545419"/>
                  </a:lnTo>
                  <a:lnTo>
                    <a:pt x="829997" y="1540919"/>
                  </a:lnTo>
                  <a:lnTo>
                    <a:pt x="820746" y="1536420"/>
                  </a:lnTo>
                  <a:lnTo>
                    <a:pt x="811495" y="1531656"/>
                  </a:lnTo>
                  <a:lnTo>
                    <a:pt x="802508" y="1526627"/>
                  </a:lnTo>
                  <a:lnTo>
                    <a:pt x="793257" y="1521334"/>
                  </a:lnTo>
                  <a:lnTo>
                    <a:pt x="784535" y="1515776"/>
                  </a:lnTo>
                  <a:lnTo>
                    <a:pt x="775548" y="1509953"/>
                  </a:lnTo>
                  <a:lnTo>
                    <a:pt x="766825" y="1504130"/>
                  </a:lnTo>
                  <a:lnTo>
                    <a:pt x="758367" y="1498307"/>
                  </a:lnTo>
                  <a:lnTo>
                    <a:pt x="749909" y="1491691"/>
                  </a:lnTo>
                  <a:lnTo>
                    <a:pt x="741451" y="1485339"/>
                  </a:lnTo>
                  <a:lnTo>
                    <a:pt x="733257" y="1478457"/>
                  </a:lnTo>
                  <a:lnTo>
                    <a:pt x="725063" y="1471840"/>
                  </a:lnTo>
                  <a:lnTo>
                    <a:pt x="717398" y="1464694"/>
                  </a:lnTo>
                  <a:lnTo>
                    <a:pt x="709468" y="1457548"/>
                  </a:lnTo>
                  <a:lnTo>
                    <a:pt x="701803" y="1450137"/>
                  </a:lnTo>
                  <a:lnTo>
                    <a:pt x="694402" y="1442197"/>
                  </a:lnTo>
                  <a:lnTo>
                    <a:pt x="687001" y="1434787"/>
                  </a:lnTo>
                  <a:lnTo>
                    <a:pt x="679864" y="1426582"/>
                  </a:lnTo>
                  <a:lnTo>
                    <a:pt x="672992" y="1418377"/>
                  </a:lnTo>
                  <a:lnTo>
                    <a:pt x="666120" y="1410172"/>
                  </a:lnTo>
                  <a:lnTo>
                    <a:pt x="659512" y="1401967"/>
                  </a:lnTo>
                  <a:lnTo>
                    <a:pt x="652904" y="1393233"/>
                  </a:lnTo>
                  <a:lnTo>
                    <a:pt x="646824" y="1384499"/>
                  </a:lnTo>
                  <a:lnTo>
                    <a:pt x="641009" y="1375500"/>
                  </a:lnTo>
                  <a:lnTo>
                    <a:pt x="635194" y="1366502"/>
                  </a:lnTo>
                  <a:lnTo>
                    <a:pt x="629379" y="1357238"/>
                  </a:lnTo>
                  <a:lnTo>
                    <a:pt x="623829" y="1347975"/>
                  </a:lnTo>
                  <a:lnTo>
                    <a:pt x="618807" y="1338447"/>
                  </a:lnTo>
                  <a:lnTo>
                    <a:pt x="613784" y="1328918"/>
                  </a:lnTo>
                  <a:lnTo>
                    <a:pt x="609027" y="1319126"/>
                  </a:lnTo>
                  <a:lnTo>
                    <a:pt x="604533" y="1309068"/>
                  </a:lnTo>
                  <a:lnTo>
                    <a:pt x="600040" y="1299275"/>
                  </a:lnTo>
                  <a:lnTo>
                    <a:pt x="595811" y="1289218"/>
                  </a:lnTo>
                  <a:lnTo>
                    <a:pt x="592110" y="1278896"/>
                  </a:lnTo>
                  <a:lnTo>
                    <a:pt x="588410" y="1268309"/>
                  </a:lnTo>
                  <a:lnTo>
                    <a:pt x="585238" y="1257987"/>
                  </a:lnTo>
                  <a:lnTo>
                    <a:pt x="581802" y="1247665"/>
                  </a:lnTo>
                  <a:lnTo>
                    <a:pt x="578894" y="1237078"/>
                  </a:lnTo>
                  <a:lnTo>
                    <a:pt x="576515" y="1225962"/>
                  </a:lnTo>
                  <a:lnTo>
                    <a:pt x="573872" y="1215375"/>
                  </a:lnTo>
                  <a:lnTo>
                    <a:pt x="572022" y="1204523"/>
                  </a:lnTo>
                  <a:lnTo>
                    <a:pt x="570172" y="1193937"/>
                  </a:lnTo>
                  <a:lnTo>
                    <a:pt x="568586" y="1183615"/>
                  </a:lnTo>
                  <a:lnTo>
                    <a:pt x="567529" y="1173028"/>
                  </a:lnTo>
                  <a:lnTo>
                    <a:pt x="566736" y="1162441"/>
                  </a:lnTo>
                  <a:lnTo>
                    <a:pt x="565678" y="1152119"/>
                  </a:lnTo>
                  <a:lnTo>
                    <a:pt x="565414" y="1141797"/>
                  </a:lnTo>
                  <a:lnTo>
                    <a:pt x="565150" y="1131210"/>
                  </a:lnTo>
                  <a:lnTo>
                    <a:pt x="565414" y="1121152"/>
                  </a:lnTo>
                  <a:lnTo>
                    <a:pt x="565678" y="1110830"/>
                  </a:lnTo>
                  <a:lnTo>
                    <a:pt x="566471" y="1100773"/>
                  </a:lnTo>
                  <a:lnTo>
                    <a:pt x="567529" y="1090980"/>
                  </a:lnTo>
                  <a:lnTo>
                    <a:pt x="568586" y="1080923"/>
                  </a:lnTo>
                  <a:lnTo>
                    <a:pt x="569907" y="1071130"/>
                  </a:lnTo>
                  <a:lnTo>
                    <a:pt x="571493" y="1061337"/>
                  </a:lnTo>
                  <a:lnTo>
                    <a:pt x="573344" y="1051809"/>
                  </a:lnTo>
                  <a:lnTo>
                    <a:pt x="575723" y="1042281"/>
                  </a:lnTo>
                  <a:lnTo>
                    <a:pt x="577837" y="1033017"/>
                  </a:lnTo>
                  <a:lnTo>
                    <a:pt x="580480" y="1023754"/>
                  </a:lnTo>
                  <a:lnTo>
                    <a:pt x="583123" y="1014755"/>
                  </a:lnTo>
                  <a:lnTo>
                    <a:pt x="586295" y="1005756"/>
                  </a:lnTo>
                  <a:lnTo>
                    <a:pt x="589467" y="996757"/>
                  </a:lnTo>
                  <a:lnTo>
                    <a:pt x="592903" y="988023"/>
                  </a:lnTo>
                  <a:lnTo>
                    <a:pt x="596604" y="979289"/>
                  </a:lnTo>
                  <a:lnTo>
                    <a:pt x="600568" y="970820"/>
                  </a:lnTo>
                  <a:lnTo>
                    <a:pt x="604533" y="962615"/>
                  </a:lnTo>
                  <a:lnTo>
                    <a:pt x="609027" y="954410"/>
                  </a:lnTo>
                  <a:lnTo>
                    <a:pt x="613520" y="946205"/>
                  </a:lnTo>
                  <a:lnTo>
                    <a:pt x="618278" y="938001"/>
                  </a:lnTo>
                  <a:lnTo>
                    <a:pt x="623036" y="930590"/>
                  </a:lnTo>
                  <a:lnTo>
                    <a:pt x="628322" y="922650"/>
                  </a:lnTo>
                  <a:lnTo>
                    <a:pt x="633344" y="915239"/>
                  </a:lnTo>
                  <a:lnTo>
                    <a:pt x="638895" y="908093"/>
                  </a:lnTo>
                  <a:lnTo>
                    <a:pt x="644710" y="900947"/>
                  </a:lnTo>
                  <a:lnTo>
                    <a:pt x="650525" y="894065"/>
                  </a:lnTo>
                  <a:lnTo>
                    <a:pt x="656340" y="887184"/>
                  </a:lnTo>
                  <a:lnTo>
                    <a:pt x="662683" y="880567"/>
                  </a:lnTo>
                  <a:lnTo>
                    <a:pt x="669027" y="873950"/>
                  </a:lnTo>
                  <a:lnTo>
                    <a:pt x="675371" y="867863"/>
                  </a:lnTo>
                  <a:lnTo>
                    <a:pt x="682243" y="861511"/>
                  </a:lnTo>
                  <a:lnTo>
                    <a:pt x="688851" y="855688"/>
                  </a:lnTo>
                  <a:lnTo>
                    <a:pt x="695988" y="850130"/>
                  </a:lnTo>
                  <a:lnTo>
                    <a:pt x="703124" y="844572"/>
                  </a:lnTo>
                  <a:lnTo>
                    <a:pt x="710525" y="839279"/>
                  </a:lnTo>
                  <a:lnTo>
                    <a:pt x="718190" y="833985"/>
                  </a:lnTo>
                  <a:lnTo>
                    <a:pt x="725591" y="828956"/>
                  </a:lnTo>
                  <a:lnTo>
                    <a:pt x="733521" y="824192"/>
                  </a:lnTo>
                  <a:lnTo>
                    <a:pt x="741451" y="819693"/>
                  </a:lnTo>
                  <a:lnTo>
                    <a:pt x="749644" y="815458"/>
                  </a:lnTo>
                  <a:lnTo>
                    <a:pt x="757574" y="811224"/>
                  </a:lnTo>
                  <a:lnTo>
                    <a:pt x="765768" y="807518"/>
                  </a:lnTo>
                  <a:lnTo>
                    <a:pt x="774226" y="803813"/>
                  </a:lnTo>
                  <a:lnTo>
                    <a:pt x="782949" y="800372"/>
                  </a:lnTo>
                  <a:lnTo>
                    <a:pt x="791671" y="796931"/>
                  </a:lnTo>
                  <a:lnTo>
                    <a:pt x="800394" y="794285"/>
                  </a:lnTo>
                  <a:lnTo>
                    <a:pt x="809381" y="791373"/>
                  </a:lnTo>
                  <a:lnTo>
                    <a:pt x="818632" y="788991"/>
                  </a:lnTo>
                  <a:lnTo>
                    <a:pt x="827883" y="786345"/>
                  </a:lnTo>
                  <a:lnTo>
                    <a:pt x="837134" y="784492"/>
                  </a:lnTo>
                  <a:lnTo>
                    <a:pt x="846650" y="782375"/>
                  </a:lnTo>
                  <a:lnTo>
                    <a:pt x="856165" y="780787"/>
                  </a:lnTo>
                  <a:lnTo>
                    <a:pt x="865680" y="779198"/>
                  </a:lnTo>
                  <a:lnTo>
                    <a:pt x="875460" y="778140"/>
                  </a:lnTo>
                  <a:lnTo>
                    <a:pt x="885240" y="777346"/>
                  </a:lnTo>
                  <a:lnTo>
                    <a:pt x="894756" y="776816"/>
                  </a:lnTo>
                  <a:lnTo>
                    <a:pt x="904800" y="776287"/>
                  </a:lnTo>
                  <a:close/>
                  <a:moveTo>
                    <a:pt x="797783" y="304800"/>
                  </a:moveTo>
                  <a:lnTo>
                    <a:pt x="819466" y="304800"/>
                  </a:lnTo>
                  <a:lnTo>
                    <a:pt x="840885" y="305594"/>
                  </a:lnTo>
                  <a:lnTo>
                    <a:pt x="862304" y="306652"/>
                  </a:lnTo>
                  <a:lnTo>
                    <a:pt x="883722" y="307975"/>
                  </a:lnTo>
                  <a:lnTo>
                    <a:pt x="904877" y="310356"/>
                  </a:lnTo>
                  <a:lnTo>
                    <a:pt x="925767" y="312738"/>
                  </a:lnTo>
                  <a:lnTo>
                    <a:pt x="946921" y="315913"/>
                  </a:lnTo>
                  <a:lnTo>
                    <a:pt x="968075" y="319617"/>
                  </a:lnTo>
                  <a:lnTo>
                    <a:pt x="988701" y="323586"/>
                  </a:lnTo>
                  <a:lnTo>
                    <a:pt x="1009591" y="328083"/>
                  </a:lnTo>
                  <a:lnTo>
                    <a:pt x="1029952" y="333111"/>
                  </a:lnTo>
                  <a:lnTo>
                    <a:pt x="1050577" y="338402"/>
                  </a:lnTo>
                  <a:lnTo>
                    <a:pt x="1070674" y="344223"/>
                  </a:lnTo>
                  <a:lnTo>
                    <a:pt x="1090770" y="350838"/>
                  </a:lnTo>
                  <a:lnTo>
                    <a:pt x="1110603" y="357188"/>
                  </a:lnTo>
                  <a:lnTo>
                    <a:pt x="1130170" y="364331"/>
                  </a:lnTo>
                  <a:lnTo>
                    <a:pt x="1149474" y="371740"/>
                  </a:lnTo>
                  <a:lnTo>
                    <a:pt x="1168513" y="379677"/>
                  </a:lnTo>
                  <a:lnTo>
                    <a:pt x="1187816" y="387879"/>
                  </a:lnTo>
                  <a:lnTo>
                    <a:pt x="1206855" y="396611"/>
                  </a:lnTo>
                  <a:lnTo>
                    <a:pt x="1225629" y="405606"/>
                  </a:lnTo>
                  <a:lnTo>
                    <a:pt x="1244139" y="415131"/>
                  </a:lnTo>
                  <a:lnTo>
                    <a:pt x="1262649" y="424656"/>
                  </a:lnTo>
                  <a:lnTo>
                    <a:pt x="1280895" y="434975"/>
                  </a:lnTo>
                  <a:lnTo>
                    <a:pt x="1298876" y="445294"/>
                  </a:lnTo>
                  <a:lnTo>
                    <a:pt x="1316593" y="456406"/>
                  </a:lnTo>
                  <a:lnTo>
                    <a:pt x="1334310" y="467519"/>
                  </a:lnTo>
                  <a:lnTo>
                    <a:pt x="1351762" y="479161"/>
                  </a:lnTo>
                  <a:lnTo>
                    <a:pt x="1368686" y="491067"/>
                  </a:lnTo>
                  <a:lnTo>
                    <a:pt x="1385609" y="503502"/>
                  </a:lnTo>
                  <a:lnTo>
                    <a:pt x="1404648" y="517790"/>
                  </a:lnTo>
                  <a:lnTo>
                    <a:pt x="1423158" y="532871"/>
                  </a:lnTo>
                  <a:lnTo>
                    <a:pt x="1441404" y="548217"/>
                  </a:lnTo>
                  <a:lnTo>
                    <a:pt x="1459385" y="563563"/>
                  </a:lnTo>
                  <a:lnTo>
                    <a:pt x="1273491" y="749565"/>
                  </a:lnTo>
                  <a:lnTo>
                    <a:pt x="1260270" y="738717"/>
                  </a:lnTo>
                  <a:lnTo>
                    <a:pt x="1253394" y="733161"/>
                  </a:lnTo>
                  <a:lnTo>
                    <a:pt x="1246519" y="728134"/>
                  </a:lnTo>
                  <a:lnTo>
                    <a:pt x="1235149" y="720196"/>
                  </a:lnTo>
                  <a:lnTo>
                    <a:pt x="1224043" y="712259"/>
                  </a:lnTo>
                  <a:lnTo>
                    <a:pt x="1212408" y="704850"/>
                  </a:lnTo>
                  <a:lnTo>
                    <a:pt x="1200773" y="697706"/>
                  </a:lnTo>
                  <a:lnTo>
                    <a:pt x="1188874" y="690298"/>
                  </a:lnTo>
                  <a:lnTo>
                    <a:pt x="1176710" y="683684"/>
                  </a:lnTo>
                  <a:lnTo>
                    <a:pt x="1164811" y="677069"/>
                  </a:lnTo>
                  <a:lnTo>
                    <a:pt x="1152647" y="670719"/>
                  </a:lnTo>
                  <a:lnTo>
                    <a:pt x="1140219" y="664634"/>
                  </a:lnTo>
                  <a:lnTo>
                    <a:pt x="1128055" y="658813"/>
                  </a:lnTo>
                  <a:lnTo>
                    <a:pt x="1115362" y="653521"/>
                  </a:lnTo>
                  <a:lnTo>
                    <a:pt x="1102670" y="648229"/>
                  </a:lnTo>
                  <a:lnTo>
                    <a:pt x="1089713" y="643202"/>
                  </a:lnTo>
                  <a:lnTo>
                    <a:pt x="1076756" y="638704"/>
                  </a:lnTo>
                  <a:lnTo>
                    <a:pt x="1064063" y="634206"/>
                  </a:lnTo>
                  <a:lnTo>
                    <a:pt x="1051106" y="629973"/>
                  </a:lnTo>
                  <a:lnTo>
                    <a:pt x="1037885" y="626004"/>
                  </a:lnTo>
                  <a:lnTo>
                    <a:pt x="1024399" y="622565"/>
                  </a:lnTo>
                  <a:lnTo>
                    <a:pt x="1010913" y="619390"/>
                  </a:lnTo>
                  <a:lnTo>
                    <a:pt x="997427" y="616479"/>
                  </a:lnTo>
                  <a:lnTo>
                    <a:pt x="983941" y="613569"/>
                  </a:lnTo>
                  <a:lnTo>
                    <a:pt x="970191" y="611452"/>
                  </a:lnTo>
                  <a:lnTo>
                    <a:pt x="956705" y="609336"/>
                  </a:lnTo>
                  <a:lnTo>
                    <a:pt x="942954" y="607748"/>
                  </a:lnTo>
                  <a:lnTo>
                    <a:pt x="928940" y="606425"/>
                  </a:lnTo>
                  <a:lnTo>
                    <a:pt x="915189" y="605102"/>
                  </a:lnTo>
                  <a:lnTo>
                    <a:pt x="901439" y="604573"/>
                  </a:lnTo>
                  <a:lnTo>
                    <a:pt x="887424" y="604044"/>
                  </a:lnTo>
                  <a:lnTo>
                    <a:pt x="873410" y="604044"/>
                  </a:lnTo>
                  <a:lnTo>
                    <a:pt x="859395" y="604573"/>
                  </a:lnTo>
                  <a:lnTo>
                    <a:pt x="845380" y="605102"/>
                  </a:lnTo>
                  <a:lnTo>
                    <a:pt x="831365" y="606425"/>
                  </a:lnTo>
                  <a:lnTo>
                    <a:pt x="817351" y="607748"/>
                  </a:lnTo>
                  <a:lnTo>
                    <a:pt x="803071" y="609336"/>
                  </a:lnTo>
                  <a:lnTo>
                    <a:pt x="789057" y="611452"/>
                  </a:lnTo>
                  <a:lnTo>
                    <a:pt x="775306" y="613834"/>
                  </a:lnTo>
                  <a:lnTo>
                    <a:pt x="761820" y="616744"/>
                  </a:lnTo>
                  <a:lnTo>
                    <a:pt x="748599" y="619919"/>
                  </a:lnTo>
                  <a:lnTo>
                    <a:pt x="735377" y="623359"/>
                  </a:lnTo>
                  <a:lnTo>
                    <a:pt x="722156" y="627063"/>
                  </a:lnTo>
                  <a:lnTo>
                    <a:pt x="709199" y="631296"/>
                  </a:lnTo>
                  <a:lnTo>
                    <a:pt x="696506" y="635794"/>
                  </a:lnTo>
                  <a:lnTo>
                    <a:pt x="683814" y="640556"/>
                  </a:lnTo>
                  <a:lnTo>
                    <a:pt x="671650" y="645584"/>
                  </a:lnTo>
                  <a:lnTo>
                    <a:pt x="659486" y="650875"/>
                  </a:lnTo>
                  <a:lnTo>
                    <a:pt x="647323" y="656696"/>
                  </a:lnTo>
                  <a:lnTo>
                    <a:pt x="635952" y="662517"/>
                  </a:lnTo>
                  <a:lnTo>
                    <a:pt x="624053" y="668867"/>
                  </a:lnTo>
                  <a:lnTo>
                    <a:pt x="612682" y="675481"/>
                  </a:lnTo>
                  <a:lnTo>
                    <a:pt x="601312" y="682361"/>
                  </a:lnTo>
                  <a:lnTo>
                    <a:pt x="590206" y="689769"/>
                  </a:lnTo>
                  <a:lnTo>
                    <a:pt x="579100" y="697442"/>
                  </a:lnTo>
                  <a:lnTo>
                    <a:pt x="568523" y="705115"/>
                  </a:lnTo>
                  <a:lnTo>
                    <a:pt x="558210" y="713317"/>
                  </a:lnTo>
                  <a:lnTo>
                    <a:pt x="548162" y="721784"/>
                  </a:lnTo>
                  <a:lnTo>
                    <a:pt x="537849" y="730515"/>
                  </a:lnTo>
                  <a:lnTo>
                    <a:pt x="528329" y="739246"/>
                  </a:lnTo>
                  <a:lnTo>
                    <a:pt x="518810" y="748507"/>
                  </a:lnTo>
                  <a:lnTo>
                    <a:pt x="509555" y="758032"/>
                  </a:lnTo>
                  <a:lnTo>
                    <a:pt x="500564" y="767557"/>
                  </a:lnTo>
                  <a:lnTo>
                    <a:pt x="491838" y="777346"/>
                  </a:lnTo>
                  <a:lnTo>
                    <a:pt x="483641" y="787665"/>
                  </a:lnTo>
                  <a:lnTo>
                    <a:pt x="475444" y="798248"/>
                  </a:lnTo>
                  <a:lnTo>
                    <a:pt x="467246" y="808832"/>
                  </a:lnTo>
                  <a:lnTo>
                    <a:pt x="459578" y="819679"/>
                  </a:lnTo>
                  <a:lnTo>
                    <a:pt x="452174" y="831057"/>
                  </a:lnTo>
                  <a:lnTo>
                    <a:pt x="444770" y="842434"/>
                  </a:lnTo>
                  <a:lnTo>
                    <a:pt x="438159" y="854340"/>
                  </a:lnTo>
                  <a:lnTo>
                    <a:pt x="431284" y="866246"/>
                  </a:lnTo>
                  <a:lnTo>
                    <a:pt x="425202" y="878417"/>
                  </a:lnTo>
                  <a:lnTo>
                    <a:pt x="419120" y="890852"/>
                  </a:lnTo>
                  <a:lnTo>
                    <a:pt x="413303" y="903288"/>
                  </a:lnTo>
                  <a:lnTo>
                    <a:pt x="408014" y="915988"/>
                  </a:lnTo>
                  <a:lnTo>
                    <a:pt x="402990" y="928952"/>
                  </a:lnTo>
                  <a:lnTo>
                    <a:pt x="398495" y="941917"/>
                  </a:lnTo>
                  <a:lnTo>
                    <a:pt x="393999" y="955411"/>
                  </a:lnTo>
                  <a:lnTo>
                    <a:pt x="390033" y="968905"/>
                  </a:lnTo>
                  <a:lnTo>
                    <a:pt x="386331" y="982398"/>
                  </a:lnTo>
                  <a:lnTo>
                    <a:pt x="383158" y="996157"/>
                  </a:lnTo>
                  <a:lnTo>
                    <a:pt x="379985" y="1010180"/>
                  </a:lnTo>
                  <a:lnTo>
                    <a:pt x="377076" y="1024467"/>
                  </a:lnTo>
                  <a:lnTo>
                    <a:pt x="374961" y="1038755"/>
                  </a:lnTo>
                  <a:lnTo>
                    <a:pt x="372845" y="1053571"/>
                  </a:lnTo>
                  <a:lnTo>
                    <a:pt x="371523" y="1068388"/>
                  </a:lnTo>
                  <a:lnTo>
                    <a:pt x="370201" y="1083205"/>
                  </a:lnTo>
                  <a:lnTo>
                    <a:pt x="369672" y="1098021"/>
                  </a:lnTo>
                  <a:lnTo>
                    <a:pt x="368879" y="1113367"/>
                  </a:lnTo>
                  <a:lnTo>
                    <a:pt x="368879" y="1128448"/>
                  </a:lnTo>
                  <a:lnTo>
                    <a:pt x="369143" y="1143794"/>
                  </a:lnTo>
                  <a:lnTo>
                    <a:pt x="370201" y="1159140"/>
                  </a:lnTo>
                  <a:lnTo>
                    <a:pt x="371523" y="1174750"/>
                  </a:lnTo>
                  <a:lnTo>
                    <a:pt x="372845" y="1190096"/>
                  </a:lnTo>
                  <a:lnTo>
                    <a:pt x="374961" y="1205971"/>
                  </a:lnTo>
                  <a:lnTo>
                    <a:pt x="377340" y="1221582"/>
                  </a:lnTo>
                  <a:lnTo>
                    <a:pt x="380249" y="1237721"/>
                  </a:lnTo>
                  <a:lnTo>
                    <a:pt x="383687" y="1253332"/>
                  </a:lnTo>
                  <a:lnTo>
                    <a:pt x="387124" y="1269471"/>
                  </a:lnTo>
                  <a:lnTo>
                    <a:pt x="391355" y="1285346"/>
                  </a:lnTo>
                  <a:lnTo>
                    <a:pt x="395850" y="1300957"/>
                  </a:lnTo>
                  <a:lnTo>
                    <a:pt x="400875" y="1316567"/>
                  </a:lnTo>
                  <a:lnTo>
                    <a:pt x="406163" y="1331648"/>
                  </a:lnTo>
                  <a:lnTo>
                    <a:pt x="411716" y="1347259"/>
                  </a:lnTo>
                  <a:lnTo>
                    <a:pt x="417798" y="1362075"/>
                  </a:lnTo>
                  <a:lnTo>
                    <a:pt x="423880" y="1376892"/>
                  </a:lnTo>
                  <a:lnTo>
                    <a:pt x="430755" y="1391709"/>
                  </a:lnTo>
                  <a:lnTo>
                    <a:pt x="437630" y="1406261"/>
                  </a:lnTo>
                  <a:lnTo>
                    <a:pt x="445034" y="1420548"/>
                  </a:lnTo>
                  <a:lnTo>
                    <a:pt x="452967" y="1434571"/>
                  </a:lnTo>
                  <a:lnTo>
                    <a:pt x="460900" y="1448330"/>
                  </a:lnTo>
                  <a:lnTo>
                    <a:pt x="469097" y="1462088"/>
                  </a:lnTo>
                  <a:lnTo>
                    <a:pt x="477823" y="1475582"/>
                  </a:lnTo>
                  <a:lnTo>
                    <a:pt x="486814" y="1488811"/>
                  </a:lnTo>
                  <a:lnTo>
                    <a:pt x="496069" y="1502040"/>
                  </a:lnTo>
                  <a:lnTo>
                    <a:pt x="505589" y="1515005"/>
                  </a:lnTo>
                  <a:lnTo>
                    <a:pt x="515637" y="1527176"/>
                  </a:lnTo>
                  <a:lnTo>
                    <a:pt x="525685" y="1539611"/>
                  </a:lnTo>
                  <a:lnTo>
                    <a:pt x="535733" y="1551782"/>
                  </a:lnTo>
                  <a:lnTo>
                    <a:pt x="546311" y="1563423"/>
                  </a:lnTo>
                  <a:lnTo>
                    <a:pt x="557417" y="1575065"/>
                  </a:lnTo>
                  <a:lnTo>
                    <a:pt x="568523" y="1586442"/>
                  </a:lnTo>
                  <a:lnTo>
                    <a:pt x="579893" y="1597555"/>
                  </a:lnTo>
                  <a:lnTo>
                    <a:pt x="591264" y="1608138"/>
                  </a:lnTo>
                  <a:lnTo>
                    <a:pt x="603163" y="1618457"/>
                  </a:lnTo>
                  <a:lnTo>
                    <a:pt x="615062" y="1628776"/>
                  </a:lnTo>
                  <a:lnTo>
                    <a:pt x="627490" y="1638830"/>
                  </a:lnTo>
                  <a:lnTo>
                    <a:pt x="639919" y="1648355"/>
                  </a:lnTo>
                  <a:lnTo>
                    <a:pt x="652347" y="1657615"/>
                  </a:lnTo>
                  <a:lnTo>
                    <a:pt x="665304" y="1666611"/>
                  </a:lnTo>
                  <a:lnTo>
                    <a:pt x="678261" y="1675342"/>
                  </a:lnTo>
                  <a:lnTo>
                    <a:pt x="691482" y="1683544"/>
                  </a:lnTo>
                  <a:lnTo>
                    <a:pt x="704968" y="1691482"/>
                  </a:lnTo>
                  <a:lnTo>
                    <a:pt x="718454" y="1699155"/>
                  </a:lnTo>
                  <a:lnTo>
                    <a:pt x="731940" y="1706828"/>
                  </a:lnTo>
                  <a:lnTo>
                    <a:pt x="745690" y="1713707"/>
                  </a:lnTo>
                  <a:lnTo>
                    <a:pt x="759441" y="1720057"/>
                  </a:lnTo>
                  <a:lnTo>
                    <a:pt x="773455" y="1726671"/>
                  </a:lnTo>
                  <a:lnTo>
                    <a:pt x="787734" y="1732492"/>
                  </a:lnTo>
                  <a:lnTo>
                    <a:pt x="801749" y="1738313"/>
                  </a:lnTo>
                  <a:lnTo>
                    <a:pt x="816293" y="1743605"/>
                  </a:lnTo>
                  <a:lnTo>
                    <a:pt x="830836" y="1748632"/>
                  </a:lnTo>
                  <a:lnTo>
                    <a:pt x="845380" y="1753130"/>
                  </a:lnTo>
                  <a:lnTo>
                    <a:pt x="859924" y="1757363"/>
                  </a:lnTo>
                  <a:lnTo>
                    <a:pt x="874732" y="1761067"/>
                  </a:lnTo>
                  <a:lnTo>
                    <a:pt x="889275" y="1764771"/>
                  </a:lnTo>
                  <a:lnTo>
                    <a:pt x="904348" y="1767946"/>
                  </a:lnTo>
                  <a:lnTo>
                    <a:pt x="918891" y="1770328"/>
                  </a:lnTo>
                  <a:lnTo>
                    <a:pt x="933699" y="1772709"/>
                  </a:lnTo>
                  <a:lnTo>
                    <a:pt x="948507" y="1774561"/>
                  </a:lnTo>
                  <a:lnTo>
                    <a:pt x="963580" y="1776413"/>
                  </a:lnTo>
                  <a:lnTo>
                    <a:pt x="978388" y="1777471"/>
                  </a:lnTo>
                  <a:lnTo>
                    <a:pt x="993196" y="1778265"/>
                  </a:lnTo>
                  <a:lnTo>
                    <a:pt x="1008268" y="1778530"/>
                  </a:lnTo>
                  <a:lnTo>
                    <a:pt x="1023341" y="1778530"/>
                  </a:lnTo>
                  <a:lnTo>
                    <a:pt x="1038149" y="1778265"/>
                  </a:lnTo>
                  <a:lnTo>
                    <a:pt x="1052957" y="1777471"/>
                  </a:lnTo>
                  <a:lnTo>
                    <a:pt x="1067765" y="1776149"/>
                  </a:lnTo>
                  <a:lnTo>
                    <a:pt x="1083102" y="1774296"/>
                  </a:lnTo>
                  <a:lnTo>
                    <a:pt x="1097910" y="1772444"/>
                  </a:lnTo>
                  <a:lnTo>
                    <a:pt x="1112718" y="1769799"/>
                  </a:lnTo>
                  <a:lnTo>
                    <a:pt x="1127262" y="1767153"/>
                  </a:lnTo>
                  <a:lnTo>
                    <a:pt x="1142070" y="1763713"/>
                  </a:lnTo>
                  <a:lnTo>
                    <a:pt x="1156349" y="1760273"/>
                  </a:lnTo>
                  <a:lnTo>
                    <a:pt x="1170364" y="1756040"/>
                  </a:lnTo>
                  <a:lnTo>
                    <a:pt x="1184114" y="1751807"/>
                  </a:lnTo>
                  <a:lnTo>
                    <a:pt x="1197600" y="1747044"/>
                  </a:lnTo>
                  <a:lnTo>
                    <a:pt x="1210821" y="1742017"/>
                  </a:lnTo>
                  <a:lnTo>
                    <a:pt x="1224043" y="1736726"/>
                  </a:lnTo>
                  <a:lnTo>
                    <a:pt x="1236735" y="1731169"/>
                  </a:lnTo>
                  <a:lnTo>
                    <a:pt x="1249428" y="1725084"/>
                  </a:lnTo>
                  <a:lnTo>
                    <a:pt x="1261856" y="1718734"/>
                  </a:lnTo>
                  <a:lnTo>
                    <a:pt x="1274020" y="1712119"/>
                  </a:lnTo>
                  <a:lnTo>
                    <a:pt x="1285655" y="1704976"/>
                  </a:lnTo>
                  <a:lnTo>
                    <a:pt x="1297554" y="1697832"/>
                  </a:lnTo>
                  <a:lnTo>
                    <a:pt x="1308660" y="1690423"/>
                  </a:lnTo>
                  <a:lnTo>
                    <a:pt x="1320031" y="1682486"/>
                  </a:lnTo>
                  <a:lnTo>
                    <a:pt x="1330608" y="1674284"/>
                  </a:lnTo>
                  <a:lnTo>
                    <a:pt x="1340920" y="1666082"/>
                  </a:lnTo>
                  <a:lnTo>
                    <a:pt x="1350969" y="1657615"/>
                  </a:lnTo>
                  <a:lnTo>
                    <a:pt x="1361017" y="1648884"/>
                  </a:lnTo>
                  <a:lnTo>
                    <a:pt x="1370801" y="1639888"/>
                  </a:lnTo>
                  <a:lnTo>
                    <a:pt x="1380056" y="1630628"/>
                  </a:lnTo>
                  <a:lnTo>
                    <a:pt x="1389047" y="1621103"/>
                  </a:lnTo>
                  <a:lnTo>
                    <a:pt x="1398037" y="1611313"/>
                  </a:lnTo>
                  <a:lnTo>
                    <a:pt x="1406499" y="1601259"/>
                  </a:lnTo>
                  <a:lnTo>
                    <a:pt x="1414696" y="1590940"/>
                  </a:lnTo>
                  <a:lnTo>
                    <a:pt x="1422629" y="1580621"/>
                  </a:lnTo>
                  <a:lnTo>
                    <a:pt x="1430562" y="1570303"/>
                  </a:lnTo>
                  <a:lnTo>
                    <a:pt x="1437702" y="1559190"/>
                  </a:lnTo>
                  <a:lnTo>
                    <a:pt x="1445106" y="1548342"/>
                  </a:lnTo>
                  <a:lnTo>
                    <a:pt x="1451716" y="1536965"/>
                  </a:lnTo>
                  <a:lnTo>
                    <a:pt x="1458591" y="1525853"/>
                  </a:lnTo>
                  <a:lnTo>
                    <a:pt x="1464673" y="1514211"/>
                  </a:lnTo>
                  <a:lnTo>
                    <a:pt x="1470755" y="1502834"/>
                  </a:lnTo>
                  <a:lnTo>
                    <a:pt x="1476308" y="1490928"/>
                  </a:lnTo>
                  <a:lnTo>
                    <a:pt x="1481597" y="1479286"/>
                  </a:lnTo>
                  <a:lnTo>
                    <a:pt x="1486621" y="1467115"/>
                  </a:lnTo>
                  <a:lnTo>
                    <a:pt x="1491381" y="1454680"/>
                  </a:lnTo>
                  <a:lnTo>
                    <a:pt x="1495876" y="1442773"/>
                  </a:lnTo>
                  <a:lnTo>
                    <a:pt x="1500107" y="1430073"/>
                  </a:lnTo>
                  <a:lnTo>
                    <a:pt x="1503809" y="1417373"/>
                  </a:lnTo>
                  <a:lnTo>
                    <a:pt x="1507511" y="1404673"/>
                  </a:lnTo>
                  <a:lnTo>
                    <a:pt x="1510420" y="1391973"/>
                  </a:lnTo>
                  <a:lnTo>
                    <a:pt x="1513593" y="1379009"/>
                  </a:lnTo>
                  <a:lnTo>
                    <a:pt x="1516237" y="1366044"/>
                  </a:lnTo>
                  <a:lnTo>
                    <a:pt x="1518617" y="1352815"/>
                  </a:lnTo>
                  <a:lnTo>
                    <a:pt x="1520732" y="1339586"/>
                  </a:lnTo>
                  <a:lnTo>
                    <a:pt x="1522319" y="1326092"/>
                  </a:lnTo>
                  <a:lnTo>
                    <a:pt x="1523641" y="1312598"/>
                  </a:lnTo>
                  <a:lnTo>
                    <a:pt x="1524434" y="1299105"/>
                  </a:lnTo>
                  <a:lnTo>
                    <a:pt x="1525492" y="1285611"/>
                  </a:lnTo>
                  <a:lnTo>
                    <a:pt x="1526021" y="1272117"/>
                  </a:lnTo>
                  <a:lnTo>
                    <a:pt x="1526021" y="1258623"/>
                  </a:lnTo>
                  <a:lnTo>
                    <a:pt x="1525757" y="1244865"/>
                  </a:lnTo>
                  <a:lnTo>
                    <a:pt x="1525228" y="1231107"/>
                  </a:lnTo>
                  <a:lnTo>
                    <a:pt x="1524170" y="1217348"/>
                  </a:lnTo>
                  <a:lnTo>
                    <a:pt x="1523112" y="1203325"/>
                  </a:lnTo>
                  <a:lnTo>
                    <a:pt x="1521790" y="1189302"/>
                  </a:lnTo>
                  <a:lnTo>
                    <a:pt x="1519675" y="1175544"/>
                  </a:lnTo>
                  <a:lnTo>
                    <a:pt x="1517559" y="1161521"/>
                  </a:lnTo>
                  <a:lnTo>
                    <a:pt x="1514915" y="1147498"/>
                  </a:lnTo>
                  <a:lnTo>
                    <a:pt x="1512271" y="1133211"/>
                  </a:lnTo>
                  <a:lnTo>
                    <a:pt x="1509097" y="1119188"/>
                  </a:lnTo>
                  <a:lnTo>
                    <a:pt x="1505395" y="1104900"/>
                  </a:lnTo>
                  <a:lnTo>
                    <a:pt x="1501429" y="1090877"/>
                  </a:lnTo>
                  <a:lnTo>
                    <a:pt x="1497198" y="1076855"/>
                  </a:lnTo>
                  <a:lnTo>
                    <a:pt x="1492703" y="1063096"/>
                  </a:lnTo>
                  <a:lnTo>
                    <a:pt x="1487943" y="1049338"/>
                  </a:lnTo>
                  <a:lnTo>
                    <a:pt x="1482919" y="1035580"/>
                  </a:lnTo>
                  <a:lnTo>
                    <a:pt x="1477630" y="1022350"/>
                  </a:lnTo>
                  <a:lnTo>
                    <a:pt x="1472077" y="1008857"/>
                  </a:lnTo>
                  <a:lnTo>
                    <a:pt x="1466260" y="995892"/>
                  </a:lnTo>
                  <a:lnTo>
                    <a:pt x="1460178" y="982927"/>
                  </a:lnTo>
                  <a:lnTo>
                    <a:pt x="1453832" y="969963"/>
                  </a:lnTo>
                  <a:lnTo>
                    <a:pt x="1446957" y="957527"/>
                  </a:lnTo>
                  <a:lnTo>
                    <a:pt x="1440346" y="945092"/>
                  </a:lnTo>
                  <a:lnTo>
                    <a:pt x="1432942" y="932657"/>
                  </a:lnTo>
                  <a:lnTo>
                    <a:pt x="1425802" y="920486"/>
                  </a:lnTo>
                  <a:lnTo>
                    <a:pt x="1418134" y="908844"/>
                  </a:lnTo>
                  <a:lnTo>
                    <a:pt x="1410201" y="896938"/>
                  </a:lnTo>
                  <a:lnTo>
                    <a:pt x="1402268" y="885561"/>
                  </a:lnTo>
                  <a:lnTo>
                    <a:pt x="1398566" y="880534"/>
                  </a:lnTo>
                  <a:lnTo>
                    <a:pt x="1394335" y="875242"/>
                  </a:lnTo>
                  <a:lnTo>
                    <a:pt x="1386402" y="864923"/>
                  </a:lnTo>
                  <a:lnTo>
                    <a:pt x="1572032" y="679450"/>
                  </a:lnTo>
                  <a:lnTo>
                    <a:pt x="1584724" y="694531"/>
                  </a:lnTo>
                  <a:lnTo>
                    <a:pt x="1596624" y="709877"/>
                  </a:lnTo>
                  <a:lnTo>
                    <a:pt x="1608787" y="725752"/>
                  </a:lnTo>
                  <a:lnTo>
                    <a:pt x="1620422" y="741627"/>
                  </a:lnTo>
                  <a:lnTo>
                    <a:pt x="1632850" y="759090"/>
                  </a:lnTo>
                  <a:lnTo>
                    <a:pt x="1644750" y="776817"/>
                  </a:lnTo>
                  <a:lnTo>
                    <a:pt x="1656120" y="794809"/>
                  </a:lnTo>
                  <a:lnTo>
                    <a:pt x="1667755" y="812800"/>
                  </a:lnTo>
                  <a:lnTo>
                    <a:pt x="1678332" y="831321"/>
                  </a:lnTo>
                  <a:lnTo>
                    <a:pt x="1688909" y="850107"/>
                  </a:lnTo>
                  <a:lnTo>
                    <a:pt x="1699222" y="869157"/>
                  </a:lnTo>
                  <a:lnTo>
                    <a:pt x="1709006" y="888207"/>
                  </a:lnTo>
                  <a:lnTo>
                    <a:pt x="1718525" y="908050"/>
                  </a:lnTo>
                  <a:lnTo>
                    <a:pt x="1727781" y="927629"/>
                  </a:lnTo>
                  <a:lnTo>
                    <a:pt x="1736507" y="947473"/>
                  </a:lnTo>
                  <a:lnTo>
                    <a:pt x="1744704" y="967846"/>
                  </a:lnTo>
                  <a:lnTo>
                    <a:pt x="1752373" y="988219"/>
                  </a:lnTo>
                  <a:lnTo>
                    <a:pt x="1760041" y="1009121"/>
                  </a:lnTo>
                  <a:lnTo>
                    <a:pt x="1767181" y="1030023"/>
                  </a:lnTo>
                  <a:lnTo>
                    <a:pt x="1773792" y="1051190"/>
                  </a:lnTo>
                  <a:lnTo>
                    <a:pt x="1779873" y="1072886"/>
                  </a:lnTo>
                  <a:lnTo>
                    <a:pt x="1785955" y="1094052"/>
                  </a:lnTo>
                  <a:lnTo>
                    <a:pt x="1790979" y="1115748"/>
                  </a:lnTo>
                  <a:lnTo>
                    <a:pt x="1795739" y="1137180"/>
                  </a:lnTo>
                  <a:lnTo>
                    <a:pt x="1799970" y="1158611"/>
                  </a:lnTo>
                  <a:lnTo>
                    <a:pt x="1803936" y="1179777"/>
                  </a:lnTo>
                  <a:lnTo>
                    <a:pt x="1806845" y="1201209"/>
                  </a:lnTo>
                  <a:lnTo>
                    <a:pt x="1809754" y="1222640"/>
                  </a:lnTo>
                  <a:lnTo>
                    <a:pt x="1811869" y="1243542"/>
                  </a:lnTo>
                  <a:lnTo>
                    <a:pt x="1813985" y="1264709"/>
                  </a:lnTo>
                  <a:lnTo>
                    <a:pt x="1815042" y="1285611"/>
                  </a:lnTo>
                  <a:lnTo>
                    <a:pt x="1815836" y="1306778"/>
                  </a:lnTo>
                  <a:lnTo>
                    <a:pt x="1816100" y="1327680"/>
                  </a:lnTo>
                  <a:lnTo>
                    <a:pt x="1816100" y="1348317"/>
                  </a:lnTo>
                  <a:lnTo>
                    <a:pt x="1815571" y="1369219"/>
                  </a:lnTo>
                  <a:lnTo>
                    <a:pt x="1814514" y="1389592"/>
                  </a:lnTo>
                  <a:lnTo>
                    <a:pt x="1812927" y="1410494"/>
                  </a:lnTo>
                  <a:lnTo>
                    <a:pt x="1810812" y="1431132"/>
                  </a:lnTo>
                  <a:lnTo>
                    <a:pt x="1808432" y="1451769"/>
                  </a:lnTo>
                  <a:lnTo>
                    <a:pt x="1805523" y="1472142"/>
                  </a:lnTo>
                  <a:lnTo>
                    <a:pt x="1801821" y="1492515"/>
                  </a:lnTo>
                  <a:lnTo>
                    <a:pt x="1797855" y="1512623"/>
                  </a:lnTo>
                  <a:lnTo>
                    <a:pt x="1793359" y="1532467"/>
                  </a:lnTo>
                  <a:lnTo>
                    <a:pt x="1788600" y="1552576"/>
                  </a:lnTo>
                  <a:lnTo>
                    <a:pt x="1783311" y="1572155"/>
                  </a:lnTo>
                  <a:lnTo>
                    <a:pt x="1777758" y="1591469"/>
                  </a:lnTo>
                  <a:lnTo>
                    <a:pt x="1771147" y="1611048"/>
                  </a:lnTo>
                  <a:lnTo>
                    <a:pt x="1764801" y="1630098"/>
                  </a:lnTo>
                  <a:lnTo>
                    <a:pt x="1757397" y="1648884"/>
                  </a:lnTo>
                  <a:lnTo>
                    <a:pt x="1749993" y="1667669"/>
                  </a:lnTo>
                  <a:lnTo>
                    <a:pt x="1741796" y="1685926"/>
                  </a:lnTo>
                  <a:lnTo>
                    <a:pt x="1733334" y="1704182"/>
                  </a:lnTo>
                  <a:lnTo>
                    <a:pt x="1724343" y="1722703"/>
                  </a:lnTo>
                  <a:lnTo>
                    <a:pt x="1714559" y="1740694"/>
                  </a:lnTo>
                  <a:lnTo>
                    <a:pt x="1704775" y="1758686"/>
                  </a:lnTo>
                  <a:lnTo>
                    <a:pt x="1694198" y="1776413"/>
                  </a:lnTo>
                  <a:lnTo>
                    <a:pt x="1683092" y="1793876"/>
                  </a:lnTo>
                  <a:lnTo>
                    <a:pt x="1671721" y="1810544"/>
                  </a:lnTo>
                  <a:lnTo>
                    <a:pt x="1659822" y="1827478"/>
                  </a:lnTo>
                  <a:lnTo>
                    <a:pt x="1647394" y="1844146"/>
                  </a:lnTo>
                  <a:lnTo>
                    <a:pt x="1634966" y="1860021"/>
                  </a:lnTo>
                  <a:lnTo>
                    <a:pt x="1621744" y="1875896"/>
                  </a:lnTo>
                  <a:lnTo>
                    <a:pt x="1608258" y="1891242"/>
                  </a:lnTo>
                  <a:lnTo>
                    <a:pt x="1594244" y="1906324"/>
                  </a:lnTo>
                  <a:lnTo>
                    <a:pt x="1579436" y="1921140"/>
                  </a:lnTo>
                  <a:lnTo>
                    <a:pt x="1564628" y="1935692"/>
                  </a:lnTo>
                  <a:lnTo>
                    <a:pt x="1549291" y="1949715"/>
                  </a:lnTo>
                  <a:lnTo>
                    <a:pt x="1533425" y="1963209"/>
                  </a:lnTo>
                  <a:lnTo>
                    <a:pt x="1517030" y="1976703"/>
                  </a:lnTo>
                  <a:lnTo>
                    <a:pt x="1500107" y="1989667"/>
                  </a:lnTo>
                  <a:lnTo>
                    <a:pt x="1482390" y="2002367"/>
                  </a:lnTo>
                  <a:lnTo>
                    <a:pt x="1464673" y="2014803"/>
                  </a:lnTo>
                  <a:lnTo>
                    <a:pt x="1446428" y="2026709"/>
                  </a:lnTo>
                  <a:lnTo>
                    <a:pt x="1427653" y="2037821"/>
                  </a:lnTo>
                  <a:lnTo>
                    <a:pt x="1408614" y="2048669"/>
                  </a:lnTo>
                  <a:lnTo>
                    <a:pt x="1389047" y="2059253"/>
                  </a:lnTo>
                  <a:lnTo>
                    <a:pt x="1368950" y="2069042"/>
                  </a:lnTo>
                  <a:lnTo>
                    <a:pt x="1348589" y="2078303"/>
                  </a:lnTo>
                  <a:lnTo>
                    <a:pt x="1327699" y="2087034"/>
                  </a:lnTo>
                  <a:lnTo>
                    <a:pt x="1306809" y="2095501"/>
                  </a:lnTo>
                  <a:lnTo>
                    <a:pt x="1285126" y="2102909"/>
                  </a:lnTo>
                  <a:lnTo>
                    <a:pt x="1263178" y="2110317"/>
                  </a:lnTo>
                  <a:lnTo>
                    <a:pt x="1240966" y="2116667"/>
                  </a:lnTo>
                  <a:lnTo>
                    <a:pt x="1218225" y="2123017"/>
                  </a:lnTo>
                  <a:lnTo>
                    <a:pt x="1206590" y="2125663"/>
                  </a:lnTo>
                  <a:lnTo>
                    <a:pt x="1194691" y="2128309"/>
                  </a:lnTo>
                  <a:lnTo>
                    <a:pt x="1183056" y="2130690"/>
                  </a:lnTo>
                  <a:lnTo>
                    <a:pt x="1171157" y="2133072"/>
                  </a:lnTo>
                  <a:lnTo>
                    <a:pt x="1159258" y="2135188"/>
                  </a:lnTo>
                  <a:lnTo>
                    <a:pt x="1147358" y="2137305"/>
                  </a:lnTo>
                  <a:lnTo>
                    <a:pt x="1135459" y="2139157"/>
                  </a:lnTo>
                  <a:lnTo>
                    <a:pt x="1123824" y="2141009"/>
                  </a:lnTo>
                  <a:lnTo>
                    <a:pt x="1111660" y="2142332"/>
                  </a:lnTo>
                  <a:lnTo>
                    <a:pt x="1099761" y="2143390"/>
                  </a:lnTo>
                  <a:lnTo>
                    <a:pt x="1075962" y="2145772"/>
                  </a:lnTo>
                  <a:lnTo>
                    <a:pt x="1052164" y="2147094"/>
                  </a:lnTo>
                  <a:lnTo>
                    <a:pt x="1028365" y="2147888"/>
                  </a:lnTo>
                  <a:lnTo>
                    <a:pt x="1004038" y="2147888"/>
                  </a:lnTo>
                  <a:lnTo>
                    <a:pt x="980239" y="2147359"/>
                  </a:lnTo>
                  <a:lnTo>
                    <a:pt x="956440" y="2146301"/>
                  </a:lnTo>
                  <a:lnTo>
                    <a:pt x="932642" y="2144449"/>
                  </a:lnTo>
                  <a:lnTo>
                    <a:pt x="908843" y="2142067"/>
                  </a:lnTo>
                  <a:lnTo>
                    <a:pt x="884780" y="2138892"/>
                  </a:lnTo>
                  <a:lnTo>
                    <a:pt x="860981" y="2135188"/>
                  </a:lnTo>
                  <a:lnTo>
                    <a:pt x="837183" y="2130690"/>
                  </a:lnTo>
                  <a:lnTo>
                    <a:pt x="813384" y="2125663"/>
                  </a:lnTo>
                  <a:lnTo>
                    <a:pt x="789057" y="2120107"/>
                  </a:lnTo>
                  <a:lnTo>
                    <a:pt x="765522" y="2114022"/>
                  </a:lnTo>
                  <a:lnTo>
                    <a:pt x="741724" y="2106878"/>
                  </a:lnTo>
                  <a:lnTo>
                    <a:pt x="718190" y="2099734"/>
                  </a:lnTo>
                  <a:lnTo>
                    <a:pt x="694920" y="2091532"/>
                  </a:lnTo>
                  <a:lnTo>
                    <a:pt x="671650" y="2082801"/>
                  </a:lnTo>
                  <a:lnTo>
                    <a:pt x="648645" y="2073276"/>
                  </a:lnTo>
                  <a:lnTo>
                    <a:pt x="625904" y="2063486"/>
                  </a:lnTo>
                  <a:lnTo>
                    <a:pt x="603163" y="2052903"/>
                  </a:lnTo>
                  <a:lnTo>
                    <a:pt x="580686" y="2042055"/>
                  </a:lnTo>
                  <a:lnTo>
                    <a:pt x="558474" y="2030149"/>
                  </a:lnTo>
                  <a:lnTo>
                    <a:pt x="536527" y="2018242"/>
                  </a:lnTo>
                  <a:lnTo>
                    <a:pt x="514844" y="2005542"/>
                  </a:lnTo>
                  <a:lnTo>
                    <a:pt x="493425" y="1992313"/>
                  </a:lnTo>
                  <a:lnTo>
                    <a:pt x="472270" y="1978555"/>
                  </a:lnTo>
                  <a:lnTo>
                    <a:pt x="451116" y="1964003"/>
                  </a:lnTo>
                  <a:lnTo>
                    <a:pt x="430491" y="1949186"/>
                  </a:lnTo>
                  <a:lnTo>
                    <a:pt x="410130" y="1933576"/>
                  </a:lnTo>
                  <a:lnTo>
                    <a:pt x="390033" y="1917701"/>
                  </a:lnTo>
                  <a:lnTo>
                    <a:pt x="370465" y="1901296"/>
                  </a:lnTo>
                  <a:lnTo>
                    <a:pt x="351162" y="1884099"/>
                  </a:lnTo>
                  <a:lnTo>
                    <a:pt x="332123" y="1867165"/>
                  </a:lnTo>
                  <a:lnTo>
                    <a:pt x="313613" y="1849174"/>
                  </a:lnTo>
                  <a:lnTo>
                    <a:pt x="295632" y="1830917"/>
                  </a:lnTo>
                  <a:lnTo>
                    <a:pt x="278179" y="1812132"/>
                  </a:lnTo>
                  <a:lnTo>
                    <a:pt x="260727" y="1792553"/>
                  </a:lnTo>
                  <a:lnTo>
                    <a:pt x="243804" y="1772974"/>
                  </a:lnTo>
                  <a:lnTo>
                    <a:pt x="227409" y="1753130"/>
                  </a:lnTo>
                  <a:lnTo>
                    <a:pt x="211543" y="1732492"/>
                  </a:lnTo>
                  <a:lnTo>
                    <a:pt x="196206" y="1711590"/>
                  </a:lnTo>
                  <a:lnTo>
                    <a:pt x="181134" y="1690159"/>
                  </a:lnTo>
                  <a:lnTo>
                    <a:pt x="166590" y="1668463"/>
                  </a:lnTo>
                  <a:lnTo>
                    <a:pt x="152840" y="1646503"/>
                  </a:lnTo>
                  <a:lnTo>
                    <a:pt x="139354" y="1624542"/>
                  </a:lnTo>
                  <a:lnTo>
                    <a:pt x="126397" y="1601788"/>
                  </a:lnTo>
                  <a:lnTo>
                    <a:pt x="114498" y="1578505"/>
                  </a:lnTo>
                  <a:lnTo>
                    <a:pt x="102598" y="1555221"/>
                  </a:lnTo>
                  <a:lnTo>
                    <a:pt x="91492" y="1531673"/>
                  </a:lnTo>
                  <a:lnTo>
                    <a:pt x="80915" y="1507861"/>
                  </a:lnTo>
                  <a:lnTo>
                    <a:pt x="70867" y="1483784"/>
                  </a:lnTo>
                  <a:lnTo>
                    <a:pt x="61612" y="1458913"/>
                  </a:lnTo>
                  <a:lnTo>
                    <a:pt x="57117" y="1446742"/>
                  </a:lnTo>
                  <a:lnTo>
                    <a:pt x="52886" y="1434307"/>
                  </a:lnTo>
                  <a:lnTo>
                    <a:pt x="48655" y="1421871"/>
                  </a:lnTo>
                  <a:lnTo>
                    <a:pt x="44688" y="1409171"/>
                  </a:lnTo>
                  <a:lnTo>
                    <a:pt x="40986" y="1396736"/>
                  </a:lnTo>
                  <a:lnTo>
                    <a:pt x="37284" y="1384036"/>
                  </a:lnTo>
                  <a:lnTo>
                    <a:pt x="33582" y="1371071"/>
                  </a:lnTo>
                  <a:lnTo>
                    <a:pt x="30409" y="1358371"/>
                  </a:lnTo>
                  <a:lnTo>
                    <a:pt x="27236" y="1345407"/>
                  </a:lnTo>
                  <a:lnTo>
                    <a:pt x="24063" y="1332707"/>
                  </a:lnTo>
                  <a:lnTo>
                    <a:pt x="21154" y="1319742"/>
                  </a:lnTo>
                  <a:lnTo>
                    <a:pt x="18774" y="1306513"/>
                  </a:lnTo>
                  <a:lnTo>
                    <a:pt x="16130" y="1293548"/>
                  </a:lnTo>
                  <a:lnTo>
                    <a:pt x="14015" y="1280848"/>
                  </a:lnTo>
                  <a:lnTo>
                    <a:pt x="11635" y="1268148"/>
                  </a:lnTo>
                  <a:lnTo>
                    <a:pt x="9784" y="1255448"/>
                  </a:lnTo>
                  <a:lnTo>
                    <a:pt x="7933" y="1242484"/>
                  </a:lnTo>
                  <a:lnTo>
                    <a:pt x="6346" y="1229784"/>
                  </a:lnTo>
                  <a:lnTo>
                    <a:pt x="3702" y="1204648"/>
                  </a:lnTo>
                  <a:lnTo>
                    <a:pt x="1851" y="1179248"/>
                  </a:lnTo>
                  <a:lnTo>
                    <a:pt x="529" y="1154642"/>
                  </a:lnTo>
                  <a:lnTo>
                    <a:pt x="0" y="1129507"/>
                  </a:lnTo>
                  <a:lnTo>
                    <a:pt x="0" y="1105165"/>
                  </a:lnTo>
                  <a:lnTo>
                    <a:pt x="793" y="1080823"/>
                  </a:lnTo>
                  <a:lnTo>
                    <a:pt x="1851" y="1056217"/>
                  </a:lnTo>
                  <a:lnTo>
                    <a:pt x="4231" y="1032405"/>
                  </a:lnTo>
                  <a:lnTo>
                    <a:pt x="6611" y="1008592"/>
                  </a:lnTo>
                  <a:lnTo>
                    <a:pt x="9784" y="985044"/>
                  </a:lnTo>
                  <a:lnTo>
                    <a:pt x="13750" y="961496"/>
                  </a:lnTo>
                  <a:lnTo>
                    <a:pt x="18245" y="938477"/>
                  </a:lnTo>
                  <a:lnTo>
                    <a:pt x="23270" y="915723"/>
                  </a:lnTo>
                  <a:lnTo>
                    <a:pt x="28823" y="894027"/>
                  </a:lnTo>
                  <a:lnTo>
                    <a:pt x="34905" y="872067"/>
                  </a:lnTo>
                  <a:lnTo>
                    <a:pt x="41515" y="850636"/>
                  </a:lnTo>
                  <a:lnTo>
                    <a:pt x="48655" y="829734"/>
                  </a:lnTo>
                  <a:lnTo>
                    <a:pt x="56323" y="808567"/>
                  </a:lnTo>
                  <a:lnTo>
                    <a:pt x="64785" y="787929"/>
                  </a:lnTo>
                  <a:lnTo>
                    <a:pt x="73511" y="767821"/>
                  </a:lnTo>
                  <a:lnTo>
                    <a:pt x="82766" y="747977"/>
                  </a:lnTo>
                  <a:lnTo>
                    <a:pt x="92550" y="728398"/>
                  </a:lnTo>
                  <a:lnTo>
                    <a:pt x="102598" y="709084"/>
                  </a:lnTo>
                  <a:lnTo>
                    <a:pt x="113704" y="690298"/>
                  </a:lnTo>
                  <a:lnTo>
                    <a:pt x="124810" y="671777"/>
                  </a:lnTo>
                  <a:lnTo>
                    <a:pt x="136181" y="653521"/>
                  </a:lnTo>
                  <a:lnTo>
                    <a:pt x="148345" y="635794"/>
                  </a:lnTo>
                  <a:lnTo>
                    <a:pt x="161037" y="618331"/>
                  </a:lnTo>
                  <a:lnTo>
                    <a:pt x="174259" y="601398"/>
                  </a:lnTo>
                  <a:lnTo>
                    <a:pt x="187480" y="585259"/>
                  </a:lnTo>
                  <a:lnTo>
                    <a:pt x="200966" y="569384"/>
                  </a:lnTo>
                  <a:lnTo>
                    <a:pt x="214981" y="553773"/>
                  </a:lnTo>
                  <a:lnTo>
                    <a:pt x="229260" y="538956"/>
                  </a:lnTo>
                  <a:lnTo>
                    <a:pt x="243804" y="524404"/>
                  </a:lnTo>
                  <a:lnTo>
                    <a:pt x="258876" y="510117"/>
                  </a:lnTo>
                  <a:lnTo>
                    <a:pt x="274477" y="496359"/>
                  </a:lnTo>
                  <a:lnTo>
                    <a:pt x="290343" y="483129"/>
                  </a:lnTo>
                  <a:lnTo>
                    <a:pt x="306738" y="470165"/>
                  </a:lnTo>
                  <a:lnTo>
                    <a:pt x="323132" y="457465"/>
                  </a:lnTo>
                  <a:lnTo>
                    <a:pt x="340056" y="445294"/>
                  </a:lnTo>
                  <a:lnTo>
                    <a:pt x="357508" y="433917"/>
                  </a:lnTo>
                  <a:lnTo>
                    <a:pt x="374961" y="422540"/>
                  </a:lnTo>
                  <a:lnTo>
                    <a:pt x="392942" y="411956"/>
                  </a:lnTo>
                  <a:lnTo>
                    <a:pt x="411187" y="401902"/>
                  </a:lnTo>
                  <a:lnTo>
                    <a:pt x="429697" y="392113"/>
                  </a:lnTo>
                  <a:lnTo>
                    <a:pt x="447943" y="383117"/>
                  </a:lnTo>
                  <a:lnTo>
                    <a:pt x="466717" y="374386"/>
                  </a:lnTo>
                  <a:lnTo>
                    <a:pt x="485492" y="366183"/>
                  </a:lnTo>
                  <a:lnTo>
                    <a:pt x="504795" y="358511"/>
                  </a:lnTo>
                  <a:lnTo>
                    <a:pt x="524099" y="351631"/>
                  </a:lnTo>
                  <a:lnTo>
                    <a:pt x="543931" y="344752"/>
                  </a:lnTo>
                  <a:lnTo>
                    <a:pt x="564027" y="338667"/>
                  </a:lnTo>
                  <a:lnTo>
                    <a:pt x="584388" y="333111"/>
                  </a:lnTo>
                  <a:lnTo>
                    <a:pt x="604749" y="327819"/>
                  </a:lnTo>
                  <a:lnTo>
                    <a:pt x="625639" y="323321"/>
                  </a:lnTo>
                  <a:lnTo>
                    <a:pt x="646529" y="319088"/>
                  </a:lnTo>
                  <a:lnTo>
                    <a:pt x="667684" y="315383"/>
                  </a:lnTo>
                  <a:lnTo>
                    <a:pt x="689367" y="312208"/>
                  </a:lnTo>
                  <a:lnTo>
                    <a:pt x="710786" y="309563"/>
                  </a:lnTo>
                  <a:lnTo>
                    <a:pt x="732733" y="307446"/>
                  </a:lnTo>
                  <a:lnTo>
                    <a:pt x="754681" y="306123"/>
                  </a:lnTo>
                  <a:lnTo>
                    <a:pt x="776364" y="305065"/>
                  </a:lnTo>
                  <a:lnTo>
                    <a:pt x="797783" y="304800"/>
                  </a:lnTo>
                  <a:close/>
                  <a:moveTo>
                    <a:pt x="1971872" y="292100"/>
                  </a:moveTo>
                  <a:lnTo>
                    <a:pt x="2122487" y="334433"/>
                  </a:lnTo>
                  <a:lnTo>
                    <a:pt x="1869877" y="587375"/>
                  </a:lnTo>
                  <a:lnTo>
                    <a:pt x="1719262" y="545042"/>
                  </a:lnTo>
                  <a:lnTo>
                    <a:pt x="1971872" y="292100"/>
                  </a:lnTo>
                  <a:close/>
                  <a:moveTo>
                    <a:pt x="1898928" y="190500"/>
                  </a:moveTo>
                  <a:lnTo>
                    <a:pt x="1903425" y="190765"/>
                  </a:lnTo>
                  <a:lnTo>
                    <a:pt x="1907921" y="191560"/>
                  </a:lnTo>
                  <a:lnTo>
                    <a:pt x="1912418" y="192355"/>
                  </a:lnTo>
                  <a:lnTo>
                    <a:pt x="1916650" y="194209"/>
                  </a:lnTo>
                  <a:lnTo>
                    <a:pt x="1920882" y="196064"/>
                  </a:lnTo>
                  <a:lnTo>
                    <a:pt x="1925114" y="198183"/>
                  </a:lnTo>
                  <a:lnTo>
                    <a:pt x="1928818" y="201098"/>
                  </a:lnTo>
                  <a:lnTo>
                    <a:pt x="1932521" y="204542"/>
                  </a:lnTo>
                  <a:lnTo>
                    <a:pt x="1935695" y="208251"/>
                  </a:lnTo>
                  <a:lnTo>
                    <a:pt x="1938604" y="211696"/>
                  </a:lnTo>
                  <a:lnTo>
                    <a:pt x="1940985" y="215670"/>
                  </a:lnTo>
                  <a:lnTo>
                    <a:pt x="1942837" y="219909"/>
                  </a:lnTo>
                  <a:lnTo>
                    <a:pt x="1944159" y="224413"/>
                  </a:lnTo>
                  <a:lnTo>
                    <a:pt x="1945482" y="228917"/>
                  </a:lnTo>
                  <a:lnTo>
                    <a:pt x="1946011" y="233156"/>
                  </a:lnTo>
                  <a:lnTo>
                    <a:pt x="1946275" y="237925"/>
                  </a:lnTo>
                  <a:lnTo>
                    <a:pt x="1946011" y="242430"/>
                  </a:lnTo>
                  <a:lnTo>
                    <a:pt x="1945482" y="246934"/>
                  </a:lnTo>
                  <a:lnTo>
                    <a:pt x="1944159" y="251173"/>
                  </a:lnTo>
                  <a:lnTo>
                    <a:pt x="1942837" y="255677"/>
                  </a:lnTo>
                  <a:lnTo>
                    <a:pt x="1940985" y="259916"/>
                  </a:lnTo>
                  <a:lnTo>
                    <a:pt x="1938604" y="263890"/>
                  </a:lnTo>
                  <a:lnTo>
                    <a:pt x="1935695" y="267864"/>
                  </a:lnTo>
                  <a:lnTo>
                    <a:pt x="1932521" y="271044"/>
                  </a:lnTo>
                  <a:lnTo>
                    <a:pt x="1064661" y="1140336"/>
                  </a:lnTo>
                  <a:lnTo>
                    <a:pt x="1061222" y="1143515"/>
                  </a:lnTo>
                  <a:lnTo>
                    <a:pt x="1057255" y="1146430"/>
                  </a:lnTo>
                  <a:lnTo>
                    <a:pt x="1053287" y="1148814"/>
                  </a:lnTo>
                  <a:lnTo>
                    <a:pt x="1049055" y="1150934"/>
                  </a:lnTo>
                  <a:lnTo>
                    <a:pt x="1044558" y="1152259"/>
                  </a:lnTo>
                  <a:lnTo>
                    <a:pt x="1040326" y="1153318"/>
                  </a:lnTo>
                  <a:lnTo>
                    <a:pt x="1035829" y="1153848"/>
                  </a:lnTo>
                  <a:lnTo>
                    <a:pt x="1031597" y="1154113"/>
                  </a:lnTo>
                  <a:lnTo>
                    <a:pt x="1026571" y="1153848"/>
                  </a:lnTo>
                  <a:lnTo>
                    <a:pt x="1022075" y="1153318"/>
                  </a:lnTo>
                  <a:lnTo>
                    <a:pt x="1018107" y="1152259"/>
                  </a:lnTo>
                  <a:lnTo>
                    <a:pt x="1013610" y="1150934"/>
                  </a:lnTo>
                  <a:lnTo>
                    <a:pt x="1009378" y="1148814"/>
                  </a:lnTo>
                  <a:lnTo>
                    <a:pt x="1005411" y="1146430"/>
                  </a:lnTo>
                  <a:lnTo>
                    <a:pt x="1001443" y="1143515"/>
                  </a:lnTo>
                  <a:lnTo>
                    <a:pt x="998004" y="1140336"/>
                  </a:lnTo>
                  <a:lnTo>
                    <a:pt x="994566" y="1136892"/>
                  </a:lnTo>
                  <a:lnTo>
                    <a:pt x="991921" y="1132917"/>
                  </a:lnTo>
                  <a:lnTo>
                    <a:pt x="989540" y="1128943"/>
                  </a:lnTo>
                  <a:lnTo>
                    <a:pt x="987688" y="1124704"/>
                  </a:lnTo>
                  <a:lnTo>
                    <a:pt x="986101" y="1120465"/>
                  </a:lnTo>
                  <a:lnTo>
                    <a:pt x="985043" y="1115961"/>
                  </a:lnTo>
                  <a:lnTo>
                    <a:pt x="984250" y="1111457"/>
                  </a:lnTo>
                  <a:lnTo>
                    <a:pt x="984250" y="1106953"/>
                  </a:lnTo>
                  <a:lnTo>
                    <a:pt x="984250" y="1102448"/>
                  </a:lnTo>
                  <a:lnTo>
                    <a:pt x="985043" y="1097944"/>
                  </a:lnTo>
                  <a:lnTo>
                    <a:pt x="986101" y="1093440"/>
                  </a:lnTo>
                  <a:lnTo>
                    <a:pt x="987688" y="1089201"/>
                  </a:lnTo>
                  <a:lnTo>
                    <a:pt x="989540" y="1084962"/>
                  </a:lnTo>
                  <a:lnTo>
                    <a:pt x="991921" y="1080723"/>
                  </a:lnTo>
                  <a:lnTo>
                    <a:pt x="994566" y="1077278"/>
                  </a:lnTo>
                  <a:lnTo>
                    <a:pt x="998004" y="1073569"/>
                  </a:lnTo>
                  <a:lnTo>
                    <a:pt x="1865599" y="204542"/>
                  </a:lnTo>
                  <a:lnTo>
                    <a:pt x="1869303" y="201098"/>
                  </a:lnTo>
                  <a:lnTo>
                    <a:pt x="1873270" y="198183"/>
                  </a:lnTo>
                  <a:lnTo>
                    <a:pt x="1877238" y="196064"/>
                  </a:lnTo>
                  <a:lnTo>
                    <a:pt x="1881470" y="194209"/>
                  </a:lnTo>
                  <a:lnTo>
                    <a:pt x="1885438" y="192355"/>
                  </a:lnTo>
                  <a:lnTo>
                    <a:pt x="1889934" y="191560"/>
                  </a:lnTo>
                  <a:lnTo>
                    <a:pt x="1894431" y="190765"/>
                  </a:lnTo>
                  <a:lnTo>
                    <a:pt x="1898928" y="190500"/>
                  </a:lnTo>
                  <a:close/>
                  <a:moveTo>
                    <a:pt x="1813227" y="0"/>
                  </a:moveTo>
                  <a:lnTo>
                    <a:pt x="1855787" y="150615"/>
                  </a:lnTo>
                  <a:lnTo>
                    <a:pt x="1602807" y="403225"/>
                  </a:lnTo>
                  <a:lnTo>
                    <a:pt x="1560512" y="252610"/>
                  </a:lnTo>
                  <a:lnTo>
                    <a:pt x="1813227" y="0"/>
                  </a:lnTo>
                  <a:close/>
                </a:path>
              </a:pathLst>
            </a:custGeom>
            <a:solidFill>
              <a:srgbClr val="A362C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5" name="椭圆 14"/>
            <p:cNvSpPr/>
            <p:nvPr/>
          </p:nvSpPr>
          <p:spPr>
            <a:xfrm>
              <a:off x="6884469" y="-1644316"/>
              <a:ext cx="914400" cy="914400"/>
            </a:xfrm>
            <a:prstGeom prst="ellipse">
              <a:avLst/>
            </a:prstGeom>
            <a:noFill/>
            <a:ln>
              <a:solidFill>
                <a:srgbClr val="A36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330742" y="379689"/>
            <a:ext cx="9132111" cy="1569660"/>
          </a:xfrm>
          <a:prstGeom prst="rect">
            <a:avLst/>
          </a:prstGeom>
          <a:noFill/>
          <a:effectLst>
            <a:glow rad="127000">
              <a:schemeClr val="bg1"/>
            </a:glow>
          </a:effectLst>
        </p:spPr>
        <p:txBody>
          <a:bodyPr wrap="square" rtlCol="0">
            <a:spAutoFit/>
          </a:bodyPr>
          <a:lstStyle/>
          <a:p>
            <a:pPr marL="806450" lvl="2" eaLnBrk="0" fontAlgn="base" hangingPunct="0">
              <a:spcBef>
                <a:spcPts val="1415"/>
              </a:spcBef>
              <a:buClr>
                <a:srgbClr val="C00000"/>
              </a:buClr>
              <a:defRPr/>
            </a:pP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机器学习已广泛应用于数据挖掘、计算机视觉、自然语言处理、生物特征识别、搜索引擎、医学诊断、检测信用卡欺诈、证券市场分析、</a:t>
            </a:r>
            <a:r>
              <a:rPr kumimoji="1" lang="en-US" altLang="zh-CN"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DNA</a:t>
            </a:r>
            <a:r>
              <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rPr>
              <a:t>序列测序、语音和手写识别、战略游戏和机器人等领域。</a:t>
            </a:r>
            <a:endParaRPr kumimoji="1" lang="zh-CN" altLang="en-US" sz="2400" b="1" kern="0" dirty="0">
              <a:solidFill>
                <a:srgbClr val="000000"/>
              </a:solidFill>
              <a:effectLst>
                <a:glow rad="127000">
                  <a:srgbClr val="FFFFFF"/>
                </a:glow>
              </a:effectLst>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771493" y="2114010"/>
            <a:ext cx="8029876" cy="456889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38152" y="1268010"/>
            <a:ext cx="8056772" cy="3601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505460" y="1066800"/>
            <a:ext cx="8234680" cy="4724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文本框 99"/>
          <p:cNvSpPr txBox="1">
            <a:spLocks noChangeArrowheads="1"/>
          </p:cNvSpPr>
          <p:nvPr/>
        </p:nvSpPr>
        <p:spPr bwMode="auto">
          <a:xfrm>
            <a:off x="622570" y="489783"/>
            <a:ext cx="7840493"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b="1" dirty="0">
                <a:solidFill>
                  <a:srgbClr val="0070C0"/>
                </a:solidFill>
                <a:latin typeface="仿宋_GB2312"/>
                <a:ea typeface="仿宋_GB2312"/>
                <a:cs typeface="宋体" panose="02010600030101010101" pitchFamily="2" charset="-122"/>
              </a:rPr>
              <a:t>模式识别</a:t>
            </a:r>
            <a:r>
              <a:rPr lang="en-US" altLang="zh-CN" sz="2400" dirty="0">
                <a:latin typeface="仿宋_GB2312"/>
                <a:ea typeface="仿宋_GB2312"/>
                <a:cs typeface="宋体" panose="02010600030101010101" pitchFamily="2" charset="-122"/>
              </a:rPr>
              <a:t>=</a:t>
            </a:r>
            <a:r>
              <a:rPr lang="zh-CN" altLang="en-US" sz="2400" dirty="0">
                <a:solidFill>
                  <a:srgbClr val="C00000"/>
                </a:solidFill>
                <a:latin typeface="仿宋_GB2312"/>
                <a:ea typeface="仿宋_GB2312"/>
                <a:cs typeface="宋体" panose="02010600030101010101" pitchFamily="2" charset="-122"/>
              </a:rPr>
              <a:t>机器学习</a:t>
            </a:r>
            <a:r>
              <a:rPr lang="zh-CN" altLang="en-US" sz="2400" dirty="0">
                <a:latin typeface="仿宋_GB2312"/>
                <a:ea typeface="仿宋_GB2312"/>
                <a:cs typeface="宋体" panose="02010600030101010101" pitchFamily="2" charset="-122"/>
              </a:rPr>
              <a:t>。两者的主要区别在于前者是从工业界发展起来的概念，后者则主要源自计算机学科。在著名的</a:t>
            </a:r>
            <a:r>
              <a:rPr lang="en-US" altLang="zh-CN" sz="2400" dirty="0">
                <a:latin typeface="仿宋_GB2312"/>
                <a:ea typeface="仿宋_GB2312"/>
                <a:cs typeface="宋体" panose="02010600030101010101" pitchFamily="2" charset="-122"/>
              </a:rPr>
              <a:t>《Pattern Recognition And Machine Learning》</a:t>
            </a:r>
            <a:r>
              <a:rPr lang="zh-CN" altLang="en-US" sz="2400" dirty="0">
                <a:latin typeface="仿宋_GB2312"/>
                <a:ea typeface="仿宋_GB2312"/>
                <a:cs typeface="宋体" panose="02010600030101010101" pitchFamily="2" charset="-122"/>
              </a:rPr>
              <a:t>这本书中，</a:t>
            </a:r>
            <a:r>
              <a:rPr lang="en-US" altLang="zh-CN" sz="2400" dirty="0">
                <a:latin typeface="仿宋_GB2312"/>
                <a:ea typeface="仿宋_GB2312"/>
                <a:cs typeface="宋体" panose="02010600030101010101" pitchFamily="2" charset="-122"/>
              </a:rPr>
              <a:t>Christopher M. Bishop</a:t>
            </a:r>
            <a:r>
              <a:rPr lang="zh-CN" altLang="en-US" sz="2400" dirty="0">
                <a:latin typeface="仿宋_GB2312"/>
                <a:ea typeface="仿宋_GB2312"/>
                <a:cs typeface="宋体" panose="02010600030101010101" pitchFamily="2" charset="-122"/>
              </a:rPr>
              <a:t>在开头是这样说的“模式识别源自工业界，而机器学习来自于计算机学科。不过，它们中的活动可以被视为同一个领域的两个方面，同时在过去的</a:t>
            </a:r>
            <a:r>
              <a:rPr lang="en-US" altLang="zh-CN" sz="2400" dirty="0">
                <a:latin typeface="仿宋_GB2312"/>
                <a:ea typeface="仿宋_GB2312"/>
                <a:cs typeface="宋体" panose="02010600030101010101" pitchFamily="2" charset="-122"/>
              </a:rPr>
              <a:t>10</a:t>
            </a:r>
            <a:r>
              <a:rPr lang="zh-CN" altLang="en-US" sz="2400" dirty="0">
                <a:latin typeface="仿宋_GB2312"/>
                <a:ea typeface="仿宋_GB2312"/>
                <a:cs typeface="宋体" panose="02010600030101010101" pitchFamily="2" charset="-122"/>
              </a:rPr>
              <a:t>年间，它们都有了长足的发展”。</a:t>
            </a:r>
            <a:endParaRPr lang="zh-CN" altLang="en-US" sz="2400" dirty="0">
              <a:latin typeface="仿宋_GB2312"/>
              <a:ea typeface="仿宋_GB2312"/>
              <a:cs typeface="宋体" panose="02010600030101010101" pitchFamily="2" charset="-122"/>
            </a:endParaRPr>
          </a:p>
        </p:txBody>
      </p:sp>
      <p:sp>
        <p:nvSpPr>
          <p:cNvPr id="3" name="文本框 99"/>
          <p:cNvSpPr txBox="1">
            <a:spLocks noChangeArrowheads="1"/>
          </p:cNvSpPr>
          <p:nvPr/>
        </p:nvSpPr>
        <p:spPr bwMode="auto">
          <a:xfrm>
            <a:off x="661480" y="3167439"/>
            <a:ext cx="7801583"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zh-CN" sz="2400" b="1" dirty="0">
                <a:solidFill>
                  <a:srgbClr val="0070C0"/>
                </a:solidFill>
                <a:latin typeface="仿宋_GB2312"/>
                <a:ea typeface="仿宋_GB2312"/>
                <a:cs typeface="宋体" panose="02010600030101010101" pitchFamily="2" charset="-122"/>
              </a:rPr>
              <a:t>数据挖掘</a:t>
            </a:r>
            <a:r>
              <a:rPr lang="zh-CN" altLang="zh-CN" sz="2400" dirty="0">
                <a:latin typeface="仿宋_GB2312"/>
                <a:ea typeface="仿宋_GB2312"/>
                <a:cs typeface="宋体" panose="02010600030101010101" pitchFamily="2" charset="-122"/>
              </a:rPr>
              <a:t>=</a:t>
            </a:r>
            <a:r>
              <a:rPr lang="zh-CN" altLang="zh-CN" sz="2400" dirty="0">
                <a:solidFill>
                  <a:srgbClr val="C00000"/>
                </a:solidFill>
                <a:latin typeface="仿宋_GB2312"/>
                <a:ea typeface="仿宋_GB2312"/>
                <a:cs typeface="宋体" panose="02010600030101010101" pitchFamily="2" charset="-122"/>
              </a:rPr>
              <a:t>机器学习</a:t>
            </a:r>
            <a:r>
              <a:rPr lang="zh-CN" altLang="zh-CN" sz="2400" dirty="0">
                <a:latin typeface="仿宋_GB2312"/>
                <a:ea typeface="仿宋_GB2312"/>
                <a:cs typeface="宋体" panose="02010600030101010101" pitchFamily="2" charset="-122"/>
              </a:rPr>
              <a:t>+数据库。数据挖掘是一种思考方式，告诉我们应该尝试从数据中挖掘出知识，但不是每个数据都能挖掘出金子的，所以不要神话它。一个系统绝对不会因为上了一个数据挖掘模块就变得无所不能，一个拥有数据挖掘思维的人员才是关键，而且他还必须对数据有深刻的认识，这样才可能从数据中导出模式指引业务的改善。大部分数据挖掘中的算法是机器学习的算法在数据库中的优化。</a:t>
            </a:r>
            <a:endParaRPr lang="zh-CN" altLang="zh-CN" sz="2400" dirty="0">
              <a:latin typeface="仿宋_GB2312"/>
              <a:ea typeface="仿宋_GB231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99"/>
          <p:cNvSpPr txBox="1">
            <a:spLocks noChangeArrowheads="1"/>
          </p:cNvSpPr>
          <p:nvPr/>
        </p:nvSpPr>
        <p:spPr bwMode="auto">
          <a:xfrm>
            <a:off x="642025" y="1137227"/>
            <a:ext cx="7782128" cy="4991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zh-CN" sz="2400" b="1" dirty="0">
                <a:solidFill>
                  <a:srgbClr val="0070C0"/>
                </a:solidFill>
                <a:latin typeface="仿宋_GB2312"/>
                <a:ea typeface="仿宋_GB2312"/>
                <a:cs typeface="宋体" panose="02010600030101010101" pitchFamily="2" charset="-122"/>
              </a:rPr>
              <a:t>统计学习</a:t>
            </a:r>
            <a:r>
              <a:rPr lang="zh-CN" altLang="zh-CN" sz="2400" dirty="0">
                <a:latin typeface="仿宋_GB2312"/>
                <a:ea typeface="仿宋_GB2312"/>
                <a:cs typeface="宋体" panose="02010600030101010101" pitchFamily="2" charset="-122"/>
              </a:rPr>
              <a:t>近似等于</a:t>
            </a:r>
            <a:r>
              <a:rPr lang="zh-CN" altLang="zh-CN" sz="2400" dirty="0">
                <a:solidFill>
                  <a:srgbClr val="C00000"/>
                </a:solidFill>
                <a:latin typeface="仿宋_GB2312"/>
                <a:ea typeface="仿宋_GB2312"/>
                <a:cs typeface="宋体" panose="02010600030101010101" pitchFamily="2" charset="-122"/>
              </a:rPr>
              <a:t>机器学习</a:t>
            </a:r>
            <a:r>
              <a:rPr lang="zh-CN" altLang="zh-CN" sz="2400" dirty="0">
                <a:latin typeface="仿宋_GB2312"/>
                <a:ea typeface="仿宋_GB2312"/>
                <a:cs typeface="宋体" panose="02010600030101010101" pitchFamily="2" charset="-122"/>
              </a:rPr>
              <a:t>。统计学习是个与机器学习高度重叠的学科。因为机器学习中的大多数方法来自统计学，甚至可以认为，统计学的发展促进机器学习的繁荣昌盛。例如著名的支持向量机算法，就是源自统计学科。但是在某种程度上两者是有分别的，这个分别在于：统计学习者重点关注的是统计模型的发展与优化，偏数学，而机器学习者更关注的是能够解决问题，偏实践，因此机器学习研究者会重点研究学习算法在计算机上执行的效率与准确性的提升。</a:t>
            </a:r>
            <a:endParaRPr lang="zh-CN" altLang="zh-CN" sz="2400" dirty="0">
              <a:latin typeface="仿宋_GB2312"/>
              <a:ea typeface="仿宋_GB231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文本框 99"/>
          <p:cNvSpPr txBox="1">
            <a:spLocks noChangeArrowheads="1"/>
          </p:cNvSpPr>
          <p:nvPr/>
        </p:nvSpPr>
        <p:spPr bwMode="auto">
          <a:xfrm>
            <a:off x="136187" y="257615"/>
            <a:ext cx="9007813"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zh-CN" sz="2400" b="1" dirty="0">
                <a:solidFill>
                  <a:srgbClr val="FFC000"/>
                </a:solidFill>
                <a:latin typeface="仿宋_GB2312"/>
                <a:ea typeface="仿宋_GB2312"/>
                <a:cs typeface="宋体" panose="02010600030101010101" pitchFamily="2" charset="-122"/>
              </a:rPr>
              <a:t>计算机视觉</a:t>
            </a:r>
            <a:r>
              <a:rPr lang="zh-CN" altLang="zh-CN" sz="2400" dirty="0">
                <a:latin typeface="仿宋_GB2312"/>
                <a:ea typeface="仿宋_GB2312"/>
                <a:cs typeface="宋体" panose="02010600030101010101" pitchFamily="2" charset="-122"/>
              </a:rPr>
              <a:t>=图像处理+</a:t>
            </a:r>
            <a:r>
              <a:rPr lang="zh-CN" altLang="zh-CN" sz="2400" dirty="0">
                <a:solidFill>
                  <a:srgbClr val="C00000"/>
                </a:solidFill>
                <a:latin typeface="仿宋_GB2312"/>
                <a:ea typeface="仿宋_GB2312"/>
                <a:cs typeface="宋体" panose="02010600030101010101" pitchFamily="2" charset="-122"/>
              </a:rPr>
              <a:t>机器学习</a:t>
            </a:r>
            <a:r>
              <a:rPr lang="zh-CN" altLang="zh-CN" sz="2400" dirty="0">
                <a:latin typeface="仿宋_GB2312"/>
                <a:ea typeface="仿宋_GB2312"/>
                <a:cs typeface="宋体" panose="02010600030101010101" pitchFamily="2" charset="-122"/>
              </a:rPr>
              <a:t>。图像处理技术用于将图像处理为适合进入机器学习模型中的输入，机器学习则负责从图像中识别出相关的模式。计算机视觉相关的应用非常的多，例如百度识图、手写字符识别、车牌识别等等应用。这个领域是应用前景非常火热的，同时也是研究的热门方向。随着机器学习的新领域深度学习的发展，大大促进了计算机图像识别的效果，因此未来计算机视觉界的发展前景不可估量。</a:t>
            </a:r>
            <a:endParaRPr lang="zh-CN" altLang="zh-CN" sz="2400" dirty="0">
              <a:latin typeface="仿宋_GB2312"/>
              <a:ea typeface="仿宋_GB2312"/>
              <a:cs typeface="宋体" panose="02010600030101010101" pitchFamily="2" charset="-122"/>
            </a:endParaRPr>
          </a:p>
        </p:txBody>
      </p:sp>
      <p:sp>
        <p:nvSpPr>
          <p:cNvPr id="3" name="文本框 99"/>
          <p:cNvSpPr txBox="1">
            <a:spLocks noChangeArrowheads="1"/>
          </p:cNvSpPr>
          <p:nvPr/>
        </p:nvSpPr>
        <p:spPr bwMode="auto">
          <a:xfrm>
            <a:off x="77821" y="2935271"/>
            <a:ext cx="891053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zh-CN" sz="2400" b="1" dirty="0">
                <a:solidFill>
                  <a:srgbClr val="FFC000"/>
                </a:solidFill>
                <a:latin typeface="仿宋_GB2312"/>
                <a:ea typeface="仿宋_GB2312"/>
                <a:cs typeface="宋体" panose="02010600030101010101" pitchFamily="2" charset="-122"/>
              </a:rPr>
              <a:t>语音识别</a:t>
            </a:r>
            <a:r>
              <a:rPr lang="zh-CN" altLang="zh-CN" sz="2400" dirty="0">
                <a:latin typeface="仿宋_GB2312"/>
                <a:ea typeface="仿宋_GB2312"/>
                <a:cs typeface="宋体" panose="02010600030101010101" pitchFamily="2" charset="-122"/>
              </a:rPr>
              <a:t>=语音处理+</a:t>
            </a:r>
            <a:r>
              <a:rPr lang="zh-CN" altLang="zh-CN" sz="2400" dirty="0">
                <a:solidFill>
                  <a:srgbClr val="C00000"/>
                </a:solidFill>
                <a:latin typeface="仿宋_GB2312"/>
                <a:ea typeface="仿宋_GB2312"/>
                <a:cs typeface="宋体" panose="02010600030101010101" pitchFamily="2" charset="-122"/>
              </a:rPr>
              <a:t>机器学习</a:t>
            </a:r>
            <a:r>
              <a:rPr lang="zh-CN" altLang="zh-CN" sz="2400" dirty="0">
                <a:latin typeface="仿宋_GB2312"/>
                <a:ea typeface="仿宋_GB2312"/>
                <a:cs typeface="宋体" panose="02010600030101010101" pitchFamily="2" charset="-122"/>
              </a:rPr>
              <a:t>。语音识别就是音频处理技术与机器学习的结合。语音识别技术一般不会单独使用，一般会结合自然语言处理的相关技术。目前的相关应用有苹果的语音助手siri等。</a:t>
            </a:r>
            <a:endParaRPr lang="zh-CN" altLang="zh-CN" sz="2400" dirty="0">
              <a:latin typeface="仿宋_GB2312"/>
              <a:ea typeface="仿宋_GB2312"/>
              <a:cs typeface="宋体" panose="02010600030101010101" pitchFamily="2" charset="-122"/>
            </a:endParaRPr>
          </a:p>
        </p:txBody>
      </p:sp>
      <p:sp>
        <p:nvSpPr>
          <p:cNvPr id="4" name="文本框 99"/>
          <p:cNvSpPr txBox="1">
            <a:spLocks noChangeArrowheads="1"/>
          </p:cNvSpPr>
          <p:nvPr/>
        </p:nvSpPr>
        <p:spPr bwMode="auto">
          <a:xfrm>
            <a:off x="0" y="4458765"/>
            <a:ext cx="8988357"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zh-CN" sz="2400" b="1" dirty="0">
                <a:solidFill>
                  <a:srgbClr val="FFC000"/>
                </a:solidFill>
                <a:latin typeface="仿宋_GB2312"/>
                <a:ea typeface="仿宋_GB2312"/>
                <a:cs typeface="宋体" panose="02010600030101010101" pitchFamily="2" charset="-122"/>
              </a:rPr>
              <a:t>自然语言处理</a:t>
            </a:r>
            <a:r>
              <a:rPr lang="zh-CN" altLang="zh-CN" sz="2400" dirty="0">
                <a:latin typeface="仿宋_GB2312"/>
                <a:ea typeface="仿宋_GB2312"/>
                <a:cs typeface="宋体" panose="02010600030101010101" pitchFamily="2" charset="-122"/>
              </a:rPr>
              <a:t>=文本处理+</a:t>
            </a:r>
            <a:r>
              <a:rPr lang="zh-CN" altLang="zh-CN" sz="2400" dirty="0">
                <a:solidFill>
                  <a:srgbClr val="C00000"/>
                </a:solidFill>
                <a:latin typeface="仿宋_GB2312"/>
                <a:ea typeface="仿宋_GB2312"/>
                <a:cs typeface="宋体" panose="02010600030101010101" pitchFamily="2" charset="-122"/>
              </a:rPr>
              <a:t>机器学习</a:t>
            </a:r>
            <a:r>
              <a:rPr lang="zh-CN" altLang="zh-CN" sz="2400" dirty="0">
                <a:latin typeface="仿宋_GB2312"/>
                <a:ea typeface="仿宋_GB2312"/>
                <a:cs typeface="宋体" panose="02010600030101010101" pitchFamily="2" charset="-122"/>
              </a:rPr>
              <a:t>。自然语言处理技术主要是让机器理解人类的语言的一门领域。在自然语言处理技术中，大量使用了编译原理相关的技术，例如词法分析，语法分析等等，除此之外，在理解这个层面，则使用了语义理解，机器学习等技术。作为唯一由人类自身创造的符号，自然语言处理一直是机器学习界不断研究的方向。</a:t>
            </a:r>
            <a:endParaRPr lang="zh-CN" altLang="zh-CN" sz="2400" dirty="0">
              <a:latin typeface="仿宋_GB2312"/>
              <a:ea typeface="仿宋_GB231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155575" y="213360"/>
            <a:ext cx="6251575" cy="583565"/>
          </a:xfrm>
          <a:prstGeom prst="rect">
            <a:avLst/>
          </a:prstGeom>
          <a:noFill/>
        </p:spPr>
        <p:txBody>
          <a:bodyPr wrap="square" rtlCol="0" anchor="t">
            <a:spAutoFit/>
          </a:bodyPr>
          <a:p>
            <a:pPr lvl="0" algn="l">
              <a:buClrTx/>
              <a:buSzTx/>
              <a:buFontTx/>
            </a:pPr>
            <a:r>
              <a:rPr lang="zh-CN" altLang="en-US" sz="3200" b="1">
                <a:sym typeface="+mn-ea"/>
              </a:rPr>
              <a:t>机器学习可以解决</a:t>
            </a:r>
            <a:r>
              <a:rPr lang="zh-CN" altLang="en-US" sz="3200" b="1">
                <a:sym typeface="+mn-ea"/>
              </a:rPr>
              <a:t>什么问题</a:t>
            </a:r>
            <a:endParaRPr lang="zh-CN" altLang="en-US" sz="3200" b="1">
              <a:sym typeface="+mn-ea"/>
            </a:endParaRPr>
          </a:p>
        </p:txBody>
      </p:sp>
      <p:sp>
        <p:nvSpPr>
          <p:cNvPr id="2" name="文本框 1"/>
          <p:cNvSpPr txBox="1"/>
          <p:nvPr/>
        </p:nvSpPr>
        <p:spPr>
          <a:xfrm>
            <a:off x="565785" y="1270635"/>
            <a:ext cx="7778750" cy="4523105"/>
          </a:xfrm>
          <a:prstGeom prst="rect">
            <a:avLst/>
          </a:prstGeom>
          <a:noFill/>
        </p:spPr>
        <p:txBody>
          <a:bodyPr wrap="square" rtlCol="0" anchor="t">
            <a:spAutoFit/>
          </a:bodyPr>
          <a:p>
            <a:pPr>
              <a:lnSpc>
                <a:spcPct val="150000"/>
              </a:lnSpc>
            </a:pPr>
            <a:r>
              <a:rPr lang="zh-CN" altLang="en-US" sz="2400"/>
              <a:t>• 给定数据的预测问题</a:t>
            </a:r>
            <a:endParaRPr lang="zh-CN" altLang="en-US" sz="2400"/>
          </a:p>
          <a:p>
            <a:pPr marL="800100" lvl="1" indent="-342900">
              <a:lnSpc>
                <a:spcPct val="150000"/>
              </a:lnSpc>
              <a:buFont typeface="Wingdings" panose="05000000000000000000" charset="0"/>
              <a:buChar char="ü"/>
            </a:pPr>
            <a:r>
              <a:rPr lang="zh-CN" altLang="en-US" sz="2400"/>
              <a:t>数据清洗/特征选择</a:t>
            </a:r>
            <a:endParaRPr lang="zh-CN" altLang="en-US" sz="2400"/>
          </a:p>
          <a:p>
            <a:pPr marL="800100" lvl="1" indent="-342900">
              <a:lnSpc>
                <a:spcPct val="150000"/>
              </a:lnSpc>
              <a:buFont typeface="Wingdings" panose="05000000000000000000" charset="0"/>
              <a:buChar char="ü"/>
            </a:pPr>
            <a:r>
              <a:rPr lang="zh-CN" altLang="en-US" sz="2400"/>
              <a:t>确定算法模型/参数优化</a:t>
            </a:r>
            <a:endParaRPr lang="zh-CN" altLang="en-US" sz="2400"/>
          </a:p>
          <a:p>
            <a:pPr marL="800100" lvl="1" indent="-342900">
              <a:lnSpc>
                <a:spcPct val="150000"/>
              </a:lnSpc>
              <a:buFont typeface="Wingdings" panose="05000000000000000000" charset="0"/>
              <a:buChar char="ü"/>
            </a:pPr>
            <a:r>
              <a:rPr lang="zh-CN" altLang="en-US" sz="2400"/>
              <a:t>结果预测</a:t>
            </a:r>
            <a:endParaRPr lang="zh-CN" altLang="en-US" sz="2400"/>
          </a:p>
          <a:p>
            <a:pPr>
              <a:lnSpc>
                <a:spcPct val="150000"/>
              </a:lnSpc>
            </a:pPr>
            <a:endParaRPr lang="zh-CN" altLang="en-US" sz="2400"/>
          </a:p>
          <a:p>
            <a:pPr>
              <a:lnSpc>
                <a:spcPct val="150000"/>
              </a:lnSpc>
            </a:pPr>
            <a:r>
              <a:rPr lang="zh-CN" altLang="en-US" sz="2400"/>
              <a:t>• 不能解决什么</a:t>
            </a:r>
            <a:endParaRPr lang="zh-CN" altLang="en-US" sz="2400"/>
          </a:p>
          <a:p>
            <a:pPr marL="800100" lvl="1" indent="-342900" algn="l">
              <a:lnSpc>
                <a:spcPct val="150000"/>
              </a:lnSpc>
              <a:buClrTx/>
              <a:buSzTx/>
              <a:buFont typeface="Wingdings" panose="05000000000000000000" charset="0"/>
              <a:buChar char="ü"/>
            </a:pPr>
            <a:r>
              <a:rPr lang="zh-CN" altLang="en-US" sz="2400"/>
              <a:t>大数据存储/并行计算</a:t>
            </a:r>
            <a:endParaRPr lang="zh-CN" altLang="en-US" sz="2400"/>
          </a:p>
          <a:p>
            <a:pPr marL="800100" lvl="1" indent="-342900" algn="l">
              <a:lnSpc>
                <a:spcPct val="150000"/>
              </a:lnSpc>
              <a:buClrTx/>
              <a:buSzTx/>
              <a:buFont typeface="Wingdings" panose="05000000000000000000" charset="0"/>
              <a:buChar char="ü"/>
            </a:pPr>
            <a:r>
              <a:rPr lang="zh-CN" altLang="en-US" sz="2400"/>
              <a:t>做一个机器人</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597" y="836148"/>
            <a:ext cx="450806" cy="450806"/>
          </a:xfrm>
          <a:prstGeom prst="rect">
            <a:avLst/>
          </a:prstGeom>
          <a:solidFill>
            <a:srgbClr val="F0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latin typeface="微软雅黑" panose="020B0503020204020204" pitchFamily="34" charset="-122"/>
                <a:ea typeface="微软雅黑" panose="020B0503020204020204" pitchFamily="34" charset="-122"/>
              </a:rPr>
              <a:t>4</a:t>
            </a:r>
            <a:endParaRPr lang="zh-CN" altLang="en-US" sz="900"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3633282" y="1933015"/>
            <a:ext cx="1893353" cy="2738056"/>
            <a:chOff x="2343734" y="1370920"/>
            <a:chExt cx="2524470" cy="3650741"/>
          </a:xfrm>
        </p:grpSpPr>
        <p:sp>
          <p:nvSpPr>
            <p:cNvPr id="2" name="矩形 1"/>
            <p:cNvSpPr/>
            <p:nvPr/>
          </p:nvSpPr>
          <p:spPr>
            <a:xfrm>
              <a:off x="2343734" y="4221442"/>
              <a:ext cx="2503249" cy="800219"/>
            </a:xfrm>
            <a:prstGeom prst="rect">
              <a:avLst/>
            </a:prstGeom>
            <a:noFill/>
          </p:spPr>
          <p:txBody>
            <a:bodyPr wrap="none">
              <a:spAutoFit/>
            </a:bodyPr>
            <a:lstStyle/>
            <a:p>
              <a:pPr algn="ctr"/>
              <a:r>
                <a:rPr lang="zh-CN" altLang="en-US" sz="3300" b="1" dirty="0" smtClean="0">
                  <a:solidFill>
                    <a:srgbClr val="F05A24"/>
                  </a:solidFill>
                  <a:latin typeface="微软雅黑" panose="020B0503020204020204" pitchFamily="34" charset="-122"/>
                  <a:ea typeface="微软雅黑" panose="020B0503020204020204" pitchFamily="34" charset="-122"/>
                </a:rPr>
                <a:t>基本结构</a:t>
              </a:r>
              <a:endParaRPr lang="en-US" altLang="zh-CN" dirty="0">
                <a:solidFill>
                  <a:srgbClr val="F05A24"/>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2436587" y="1370920"/>
              <a:ext cx="2431617" cy="2431617"/>
              <a:chOff x="9711363" y="2118492"/>
              <a:chExt cx="914400" cy="914400"/>
            </a:xfrm>
          </p:grpSpPr>
          <p:sp>
            <p:nvSpPr>
              <p:cNvPr id="20" name="KSO_Shape"/>
              <p:cNvSpPr/>
              <p:nvPr/>
            </p:nvSpPr>
            <p:spPr bwMode="auto">
              <a:xfrm>
                <a:off x="9915218" y="2275876"/>
                <a:ext cx="506690" cy="599633"/>
              </a:xfrm>
              <a:custGeom>
                <a:avLst/>
                <a:gdLst>
                  <a:gd name="T0" fmla="*/ 863428 w 1966913"/>
                  <a:gd name="T1" fmla="*/ 1097231 h 2327275"/>
                  <a:gd name="T2" fmla="*/ 770330 w 1966913"/>
                  <a:gd name="T3" fmla="*/ 995043 h 2327275"/>
                  <a:gd name="T4" fmla="*/ 745648 w 1966913"/>
                  <a:gd name="T5" fmla="*/ 1036395 h 2327275"/>
                  <a:gd name="T6" fmla="*/ 941803 w 1966913"/>
                  <a:gd name="T7" fmla="*/ 1041158 h 2327275"/>
                  <a:gd name="T8" fmla="*/ 925565 w 1966913"/>
                  <a:gd name="T9" fmla="*/ 995692 h 2327275"/>
                  <a:gd name="T10" fmla="*/ 742401 w 1966913"/>
                  <a:gd name="T11" fmla="*/ 955423 h 2327275"/>
                  <a:gd name="T12" fmla="*/ 933359 w 1966913"/>
                  <a:gd name="T13" fmla="*/ 977073 h 2327275"/>
                  <a:gd name="T14" fmla="*/ 935741 w 1966913"/>
                  <a:gd name="T15" fmla="*/ 929226 h 2327275"/>
                  <a:gd name="T16" fmla="*/ 1130380 w 1966913"/>
                  <a:gd name="T17" fmla="*/ 825521 h 2327275"/>
                  <a:gd name="T18" fmla="*/ 1164155 w 1966913"/>
                  <a:gd name="T19" fmla="*/ 788284 h 2327275"/>
                  <a:gd name="T20" fmla="*/ 528276 w 1966913"/>
                  <a:gd name="T21" fmla="*/ 810367 h 2327275"/>
                  <a:gd name="T22" fmla="*/ 619858 w 1966913"/>
                  <a:gd name="T23" fmla="*/ 753210 h 2327275"/>
                  <a:gd name="T24" fmla="*/ 1277172 w 1966913"/>
                  <a:gd name="T25" fmla="*/ 526532 h 2327275"/>
                  <a:gd name="T26" fmla="*/ 1265264 w 1966913"/>
                  <a:gd name="T27" fmla="*/ 477819 h 2327275"/>
                  <a:gd name="T28" fmla="*/ 404434 w 1966913"/>
                  <a:gd name="T29" fmla="*/ 505748 h 2327275"/>
                  <a:gd name="T30" fmla="*/ 536286 w 1966913"/>
                  <a:gd name="T31" fmla="*/ 497088 h 2327275"/>
                  <a:gd name="T32" fmla="*/ 858564 w 1966913"/>
                  <a:gd name="T33" fmla="*/ 336617 h 2327275"/>
                  <a:gd name="T34" fmla="*/ 795736 w 1966913"/>
                  <a:gd name="T35" fmla="*/ 369597 h 2327275"/>
                  <a:gd name="T36" fmla="*/ 713261 w 1966913"/>
                  <a:gd name="T37" fmla="*/ 442280 h 2327275"/>
                  <a:gd name="T38" fmla="*/ 683897 w 1966913"/>
                  <a:gd name="T39" fmla="*/ 539265 h 2327275"/>
                  <a:gd name="T40" fmla="*/ 636830 w 1966913"/>
                  <a:gd name="T41" fmla="*/ 517134 h 2327275"/>
                  <a:gd name="T42" fmla="*/ 684113 w 1966913"/>
                  <a:gd name="T43" fmla="*/ 373285 h 2327275"/>
                  <a:gd name="T44" fmla="*/ 827258 w 1966913"/>
                  <a:gd name="T45" fmla="*/ 304072 h 2327275"/>
                  <a:gd name="T46" fmla="*/ 691089 w 1966913"/>
                  <a:gd name="T47" fmla="*/ 297690 h 2327275"/>
                  <a:gd name="T48" fmla="*/ 580021 w 1966913"/>
                  <a:gd name="T49" fmla="*/ 473490 h 2327275"/>
                  <a:gd name="T50" fmla="*/ 598856 w 1966913"/>
                  <a:gd name="T51" fmla="*/ 635866 h 2327275"/>
                  <a:gd name="T52" fmla="*/ 697151 w 1966913"/>
                  <a:gd name="T53" fmla="*/ 768365 h 2327275"/>
                  <a:gd name="T54" fmla="*/ 708409 w 1966913"/>
                  <a:gd name="T55" fmla="*/ 863626 h 2327275"/>
                  <a:gd name="T56" fmla="*/ 756473 w 1966913"/>
                  <a:gd name="T57" fmla="*/ 905195 h 2327275"/>
                  <a:gd name="T58" fmla="*/ 966701 w 1966913"/>
                  <a:gd name="T59" fmla="*/ 887225 h 2327275"/>
                  <a:gd name="T60" fmla="*/ 985970 w 1966913"/>
                  <a:gd name="T61" fmla="*/ 829202 h 2327275"/>
                  <a:gd name="T62" fmla="*/ 1060665 w 1966913"/>
                  <a:gd name="T63" fmla="*/ 688043 h 2327275"/>
                  <a:gd name="T64" fmla="*/ 1113926 w 1966913"/>
                  <a:gd name="T65" fmla="*/ 528914 h 2327275"/>
                  <a:gd name="T66" fmla="*/ 1035334 w 1966913"/>
                  <a:gd name="T67" fmla="*/ 327784 h 2327275"/>
                  <a:gd name="T68" fmla="*/ 879666 w 1966913"/>
                  <a:gd name="T69" fmla="*/ 250926 h 2327275"/>
                  <a:gd name="T70" fmla="*/ 1047675 w 1966913"/>
                  <a:gd name="T71" fmla="*/ 272143 h 2327275"/>
                  <a:gd name="T72" fmla="*/ 1162207 w 1966913"/>
                  <a:gd name="T73" fmla="*/ 201347 h 2327275"/>
                  <a:gd name="T74" fmla="*/ 531523 w 1966913"/>
                  <a:gd name="T75" fmla="*/ 196584 h 2327275"/>
                  <a:gd name="T76" fmla="*/ 632199 w 1966913"/>
                  <a:gd name="T77" fmla="*/ 282318 h 2327275"/>
                  <a:gd name="T78" fmla="*/ 824240 w 1966913"/>
                  <a:gd name="T79" fmla="*/ 73827 h 2327275"/>
                  <a:gd name="T80" fmla="*/ 874470 w 1966913"/>
                  <a:gd name="T81" fmla="*/ 91581 h 2327275"/>
                  <a:gd name="T82" fmla="*/ 916689 w 1966913"/>
                  <a:gd name="T83" fmla="*/ 5412 h 2327275"/>
                  <a:gd name="T84" fmla="*/ 1319823 w 1966913"/>
                  <a:gd name="T85" fmla="*/ 138129 h 2327275"/>
                  <a:gd name="T86" fmla="*/ 1480255 w 1966913"/>
                  <a:gd name="T87" fmla="*/ 287732 h 2327275"/>
                  <a:gd name="T88" fmla="*/ 1575085 w 1966913"/>
                  <a:gd name="T89" fmla="*/ 471758 h 2327275"/>
                  <a:gd name="T90" fmla="*/ 1609725 w 1966913"/>
                  <a:gd name="T91" fmla="*/ 701466 h 2327275"/>
                  <a:gd name="T92" fmla="*/ 1577249 w 1966913"/>
                  <a:gd name="T93" fmla="*/ 943082 h 2327275"/>
                  <a:gd name="T94" fmla="*/ 1389538 w 1966913"/>
                  <a:gd name="T95" fmla="*/ 1273897 h 2327275"/>
                  <a:gd name="T96" fmla="*/ 574392 w 1966913"/>
                  <a:gd name="T97" fmla="*/ 1716860 h 2327275"/>
                  <a:gd name="T98" fmla="*/ 319997 w 1966913"/>
                  <a:gd name="T99" fmla="*/ 1770336 h 2327275"/>
                  <a:gd name="T100" fmla="*/ 227115 w 1966913"/>
                  <a:gd name="T101" fmla="*/ 1688498 h 2327275"/>
                  <a:gd name="T102" fmla="*/ 235343 w 1966913"/>
                  <a:gd name="T103" fmla="*/ 1565308 h 2327275"/>
                  <a:gd name="T104" fmla="*/ 148956 w 1966913"/>
                  <a:gd name="T105" fmla="*/ 1440603 h 2327275"/>
                  <a:gd name="T106" fmla="*/ 177535 w 1966913"/>
                  <a:gd name="T107" fmla="*/ 1387994 h 2327275"/>
                  <a:gd name="T108" fmla="*/ 89417 w 1966913"/>
                  <a:gd name="T109" fmla="*/ 1305723 h 2327275"/>
                  <a:gd name="T110" fmla="*/ 115398 w 1966913"/>
                  <a:gd name="T111" fmla="*/ 1257876 h 2327275"/>
                  <a:gd name="T112" fmla="*/ 45033 w 1966913"/>
                  <a:gd name="T113" fmla="*/ 1226483 h 2327275"/>
                  <a:gd name="T114" fmla="*/ 0 w 1966913"/>
                  <a:gd name="T115" fmla="*/ 1162615 h 2327275"/>
                  <a:gd name="T116" fmla="*/ 121460 w 1966913"/>
                  <a:gd name="T117" fmla="*/ 855183 h 2327275"/>
                  <a:gd name="T118" fmla="*/ 120811 w 1966913"/>
                  <a:gd name="T119" fmla="*/ 727879 h 2327275"/>
                  <a:gd name="T120" fmla="*/ 196371 w 1966913"/>
                  <a:gd name="T121" fmla="*/ 372816 h 2327275"/>
                  <a:gd name="T122" fmla="*/ 421754 w 1966913"/>
                  <a:gd name="T123" fmla="*/ 110849 h 2327275"/>
                  <a:gd name="T124" fmla="*/ 768598 w 1966913"/>
                  <a:gd name="T125" fmla="*/ 866 h 232727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966913" h="2327275">
                    <a:moveTo>
                      <a:pt x="954753" y="1302893"/>
                    </a:moveTo>
                    <a:lnTo>
                      <a:pt x="954489" y="1306067"/>
                    </a:lnTo>
                    <a:lnTo>
                      <a:pt x="954753" y="1309506"/>
                    </a:lnTo>
                    <a:lnTo>
                      <a:pt x="955547" y="1313209"/>
                    </a:lnTo>
                    <a:lnTo>
                      <a:pt x="957134" y="1316118"/>
                    </a:lnTo>
                    <a:lnTo>
                      <a:pt x="959251" y="1319292"/>
                    </a:lnTo>
                    <a:lnTo>
                      <a:pt x="961896" y="1322466"/>
                    </a:lnTo>
                    <a:lnTo>
                      <a:pt x="965071" y="1325111"/>
                    </a:lnTo>
                    <a:lnTo>
                      <a:pt x="968510" y="1328020"/>
                    </a:lnTo>
                    <a:lnTo>
                      <a:pt x="972478" y="1330136"/>
                    </a:lnTo>
                    <a:lnTo>
                      <a:pt x="976182" y="1332517"/>
                    </a:lnTo>
                    <a:lnTo>
                      <a:pt x="980679" y="1334368"/>
                    </a:lnTo>
                    <a:lnTo>
                      <a:pt x="985176" y="1336219"/>
                    </a:lnTo>
                    <a:lnTo>
                      <a:pt x="990467" y="1337542"/>
                    </a:lnTo>
                    <a:lnTo>
                      <a:pt x="995229" y="1338864"/>
                    </a:lnTo>
                    <a:lnTo>
                      <a:pt x="1000255" y="1339658"/>
                    </a:lnTo>
                    <a:lnTo>
                      <a:pt x="1005282" y="1339922"/>
                    </a:lnTo>
                    <a:lnTo>
                      <a:pt x="1010308" y="1340451"/>
                    </a:lnTo>
                    <a:lnTo>
                      <a:pt x="1015335" y="1340451"/>
                    </a:lnTo>
                    <a:lnTo>
                      <a:pt x="1050255" y="1340451"/>
                    </a:lnTo>
                    <a:lnTo>
                      <a:pt x="1055017" y="1340451"/>
                    </a:lnTo>
                    <a:lnTo>
                      <a:pt x="1060043" y="1339922"/>
                    </a:lnTo>
                    <a:lnTo>
                      <a:pt x="1065070" y="1339658"/>
                    </a:lnTo>
                    <a:lnTo>
                      <a:pt x="1070096" y="1338864"/>
                    </a:lnTo>
                    <a:lnTo>
                      <a:pt x="1075123" y="1337542"/>
                    </a:lnTo>
                    <a:lnTo>
                      <a:pt x="1079884" y="1336219"/>
                    </a:lnTo>
                    <a:lnTo>
                      <a:pt x="1084646" y="1334368"/>
                    </a:lnTo>
                    <a:lnTo>
                      <a:pt x="1088879" y="1332517"/>
                    </a:lnTo>
                    <a:lnTo>
                      <a:pt x="1093112" y="1330136"/>
                    </a:lnTo>
                    <a:lnTo>
                      <a:pt x="1097080" y="1328020"/>
                    </a:lnTo>
                    <a:lnTo>
                      <a:pt x="1100519" y="1325111"/>
                    </a:lnTo>
                    <a:lnTo>
                      <a:pt x="1103429" y="1322466"/>
                    </a:lnTo>
                    <a:lnTo>
                      <a:pt x="1106075" y="1319292"/>
                    </a:lnTo>
                    <a:lnTo>
                      <a:pt x="1108191" y="1316118"/>
                    </a:lnTo>
                    <a:lnTo>
                      <a:pt x="1109778" y="1313209"/>
                    </a:lnTo>
                    <a:lnTo>
                      <a:pt x="1110836" y="1309506"/>
                    </a:lnTo>
                    <a:lnTo>
                      <a:pt x="1111101" y="1306067"/>
                    </a:lnTo>
                    <a:lnTo>
                      <a:pt x="1110836" y="1302893"/>
                    </a:lnTo>
                    <a:lnTo>
                      <a:pt x="1048668" y="1302893"/>
                    </a:lnTo>
                    <a:lnTo>
                      <a:pt x="1016657" y="1302893"/>
                    </a:lnTo>
                    <a:lnTo>
                      <a:pt x="954753" y="1302893"/>
                    </a:lnTo>
                    <a:close/>
                    <a:moveTo>
                      <a:pt x="941261" y="1215611"/>
                    </a:moveTo>
                    <a:lnTo>
                      <a:pt x="937822" y="1215875"/>
                    </a:lnTo>
                    <a:lnTo>
                      <a:pt x="934383" y="1216404"/>
                    </a:lnTo>
                    <a:lnTo>
                      <a:pt x="931208" y="1217462"/>
                    </a:lnTo>
                    <a:lnTo>
                      <a:pt x="928034" y="1218520"/>
                    </a:lnTo>
                    <a:lnTo>
                      <a:pt x="924859" y="1219842"/>
                    </a:lnTo>
                    <a:lnTo>
                      <a:pt x="922214" y="1221694"/>
                    </a:lnTo>
                    <a:lnTo>
                      <a:pt x="919568" y="1223545"/>
                    </a:lnTo>
                    <a:lnTo>
                      <a:pt x="916923" y="1225661"/>
                    </a:lnTo>
                    <a:lnTo>
                      <a:pt x="914806" y="1228306"/>
                    </a:lnTo>
                    <a:lnTo>
                      <a:pt x="912955" y="1230951"/>
                    </a:lnTo>
                    <a:lnTo>
                      <a:pt x="911103" y="1233596"/>
                    </a:lnTo>
                    <a:lnTo>
                      <a:pt x="909780" y="1236770"/>
                    </a:lnTo>
                    <a:lnTo>
                      <a:pt x="908722" y="1239944"/>
                    </a:lnTo>
                    <a:lnTo>
                      <a:pt x="907664" y="1243118"/>
                    </a:lnTo>
                    <a:lnTo>
                      <a:pt x="907135" y="1246556"/>
                    </a:lnTo>
                    <a:lnTo>
                      <a:pt x="906870" y="1249995"/>
                    </a:lnTo>
                    <a:lnTo>
                      <a:pt x="907135" y="1253698"/>
                    </a:lnTo>
                    <a:lnTo>
                      <a:pt x="907664" y="1256872"/>
                    </a:lnTo>
                    <a:lnTo>
                      <a:pt x="908722" y="1260310"/>
                    </a:lnTo>
                    <a:lnTo>
                      <a:pt x="909780" y="1263484"/>
                    </a:lnTo>
                    <a:lnTo>
                      <a:pt x="911103" y="1266129"/>
                    </a:lnTo>
                    <a:lnTo>
                      <a:pt x="912955" y="1269303"/>
                    </a:lnTo>
                    <a:lnTo>
                      <a:pt x="914806" y="1271948"/>
                    </a:lnTo>
                    <a:lnTo>
                      <a:pt x="916923" y="1274328"/>
                    </a:lnTo>
                    <a:lnTo>
                      <a:pt x="919568" y="1276444"/>
                    </a:lnTo>
                    <a:lnTo>
                      <a:pt x="922214" y="1278560"/>
                    </a:lnTo>
                    <a:lnTo>
                      <a:pt x="924859" y="1280147"/>
                    </a:lnTo>
                    <a:lnTo>
                      <a:pt x="928034" y="1281734"/>
                    </a:lnTo>
                    <a:lnTo>
                      <a:pt x="931208" y="1282792"/>
                    </a:lnTo>
                    <a:lnTo>
                      <a:pt x="934383" y="1283585"/>
                    </a:lnTo>
                    <a:lnTo>
                      <a:pt x="937822" y="1284114"/>
                    </a:lnTo>
                    <a:lnTo>
                      <a:pt x="941261" y="1284114"/>
                    </a:lnTo>
                    <a:lnTo>
                      <a:pt x="1124064" y="1284114"/>
                    </a:lnTo>
                    <a:lnTo>
                      <a:pt x="1127768" y="1284114"/>
                    </a:lnTo>
                    <a:lnTo>
                      <a:pt x="1130942" y="1283585"/>
                    </a:lnTo>
                    <a:lnTo>
                      <a:pt x="1134381" y="1282792"/>
                    </a:lnTo>
                    <a:lnTo>
                      <a:pt x="1137556" y="1281734"/>
                    </a:lnTo>
                    <a:lnTo>
                      <a:pt x="1140466" y="1280147"/>
                    </a:lnTo>
                    <a:lnTo>
                      <a:pt x="1143376" y="1278560"/>
                    </a:lnTo>
                    <a:lnTo>
                      <a:pt x="1146021" y="1276444"/>
                    </a:lnTo>
                    <a:lnTo>
                      <a:pt x="1148402" y="1274328"/>
                    </a:lnTo>
                    <a:lnTo>
                      <a:pt x="1150783" y="1271948"/>
                    </a:lnTo>
                    <a:lnTo>
                      <a:pt x="1152635" y="1269303"/>
                    </a:lnTo>
                    <a:lnTo>
                      <a:pt x="1154222" y="1266129"/>
                    </a:lnTo>
                    <a:lnTo>
                      <a:pt x="1155810" y="1263484"/>
                    </a:lnTo>
                    <a:lnTo>
                      <a:pt x="1156868" y="1260310"/>
                    </a:lnTo>
                    <a:lnTo>
                      <a:pt x="1157661" y="1256872"/>
                    </a:lnTo>
                    <a:lnTo>
                      <a:pt x="1158191" y="1253698"/>
                    </a:lnTo>
                    <a:lnTo>
                      <a:pt x="1158191" y="1249995"/>
                    </a:lnTo>
                    <a:lnTo>
                      <a:pt x="1158191" y="1246556"/>
                    </a:lnTo>
                    <a:lnTo>
                      <a:pt x="1157661" y="1243118"/>
                    </a:lnTo>
                    <a:lnTo>
                      <a:pt x="1156868" y="1239944"/>
                    </a:lnTo>
                    <a:lnTo>
                      <a:pt x="1155810" y="1236770"/>
                    </a:lnTo>
                    <a:lnTo>
                      <a:pt x="1154222" y="1233596"/>
                    </a:lnTo>
                    <a:lnTo>
                      <a:pt x="1152635" y="1230951"/>
                    </a:lnTo>
                    <a:lnTo>
                      <a:pt x="1150783" y="1228306"/>
                    </a:lnTo>
                    <a:lnTo>
                      <a:pt x="1148402" y="1225661"/>
                    </a:lnTo>
                    <a:lnTo>
                      <a:pt x="1146021" y="1223545"/>
                    </a:lnTo>
                    <a:lnTo>
                      <a:pt x="1143376" y="1221694"/>
                    </a:lnTo>
                    <a:lnTo>
                      <a:pt x="1140466" y="1219842"/>
                    </a:lnTo>
                    <a:lnTo>
                      <a:pt x="1137556" y="1218520"/>
                    </a:lnTo>
                    <a:lnTo>
                      <a:pt x="1134381" y="1217462"/>
                    </a:lnTo>
                    <a:lnTo>
                      <a:pt x="1130942" y="1216404"/>
                    </a:lnTo>
                    <a:lnTo>
                      <a:pt x="1127768" y="1215875"/>
                    </a:lnTo>
                    <a:lnTo>
                      <a:pt x="1124064" y="1215611"/>
                    </a:lnTo>
                    <a:lnTo>
                      <a:pt x="941261" y="1215611"/>
                    </a:lnTo>
                    <a:close/>
                    <a:moveTo>
                      <a:pt x="941261" y="1129121"/>
                    </a:moveTo>
                    <a:lnTo>
                      <a:pt x="937822" y="1129386"/>
                    </a:lnTo>
                    <a:lnTo>
                      <a:pt x="934383" y="1130179"/>
                    </a:lnTo>
                    <a:lnTo>
                      <a:pt x="931208" y="1130973"/>
                    </a:lnTo>
                    <a:lnTo>
                      <a:pt x="928034" y="1132031"/>
                    </a:lnTo>
                    <a:lnTo>
                      <a:pt x="924859" y="1133353"/>
                    </a:lnTo>
                    <a:lnTo>
                      <a:pt x="922214" y="1135205"/>
                    </a:lnTo>
                    <a:lnTo>
                      <a:pt x="919568" y="1137056"/>
                    </a:lnTo>
                    <a:lnTo>
                      <a:pt x="916923" y="1139437"/>
                    </a:lnTo>
                    <a:lnTo>
                      <a:pt x="914806" y="1141817"/>
                    </a:lnTo>
                    <a:lnTo>
                      <a:pt x="912955" y="1144462"/>
                    </a:lnTo>
                    <a:lnTo>
                      <a:pt x="911103" y="1147107"/>
                    </a:lnTo>
                    <a:lnTo>
                      <a:pt x="909780" y="1150281"/>
                    </a:lnTo>
                    <a:lnTo>
                      <a:pt x="908722" y="1153455"/>
                    </a:lnTo>
                    <a:lnTo>
                      <a:pt x="907664" y="1156629"/>
                    </a:lnTo>
                    <a:lnTo>
                      <a:pt x="907135" y="1160067"/>
                    </a:lnTo>
                    <a:lnTo>
                      <a:pt x="906870" y="1163505"/>
                    </a:lnTo>
                    <a:lnTo>
                      <a:pt x="907135" y="1167208"/>
                    </a:lnTo>
                    <a:lnTo>
                      <a:pt x="907664" y="1170382"/>
                    </a:lnTo>
                    <a:lnTo>
                      <a:pt x="908722" y="1173821"/>
                    </a:lnTo>
                    <a:lnTo>
                      <a:pt x="909780" y="1176995"/>
                    </a:lnTo>
                    <a:lnTo>
                      <a:pt x="911103" y="1179640"/>
                    </a:lnTo>
                    <a:lnTo>
                      <a:pt x="912955" y="1182813"/>
                    </a:lnTo>
                    <a:lnTo>
                      <a:pt x="914806" y="1185458"/>
                    </a:lnTo>
                    <a:lnTo>
                      <a:pt x="916923" y="1187839"/>
                    </a:lnTo>
                    <a:lnTo>
                      <a:pt x="919568" y="1189955"/>
                    </a:lnTo>
                    <a:lnTo>
                      <a:pt x="922214" y="1191806"/>
                    </a:lnTo>
                    <a:lnTo>
                      <a:pt x="924859" y="1193658"/>
                    </a:lnTo>
                    <a:lnTo>
                      <a:pt x="928034" y="1195245"/>
                    </a:lnTo>
                    <a:lnTo>
                      <a:pt x="931208" y="1196303"/>
                    </a:lnTo>
                    <a:lnTo>
                      <a:pt x="934383" y="1197096"/>
                    </a:lnTo>
                    <a:lnTo>
                      <a:pt x="937822" y="1197625"/>
                    </a:lnTo>
                    <a:lnTo>
                      <a:pt x="941261" y="1197625"/>
                    </a:lnTo>
                    <a:lnTo>
                      <a:pt x="1124064" y="1197625"/>
                    </a:lnTo>
                    <a:lnTo>
                      <a:pt x="1127768" y="1197625"/>
                    </a:lnTo>
                    <a:lnTo>
                      <a:pt x="1130942" y="1197096"/>
                    </a:lnTo>
                    <a:lnTo>
                      <a:pt x="1134381" y="1196303"/>
                    </a:lnTo>
                    <a:lnTo>
                      <a:pt x="1137556" y="1195245"/>
                    </a:lnTo>
                    <a:lnTo>
                      <a:pt x="1140466" y="1193658"/>
                    </a:lnTo>
                    <a:lnTo>
                      <a:pt x="1143376" y="1191806"/>
                    </a:lnTo>
                    <a:lnTo>
                      <a:pt x="1146021" y="1189955"/>
                    </a:lnTo>
                    <a:lnTo>
                      <a:pt x="1148402" y="1187839"/>
                    </a:lnTo>
                    <a:lnTo>
                      <a:pt x="1150783" y="1185458"/>
                    </a:lnTo>
                    <a:lnTo>
                      <a:pt x="1152635" y="1182813"/>
                    </a:lnTo>
                    <a:lnTo>
                      <a:pt x="1154222" y="1179640"/>
                    </a:lnTo>
                    <a:lnTo>
                      <a:pt x="1155810" y="1176995"/>
                    </a:lnTo>
                    <a:lnTo>
                      <a:pt x="1156868" y="1173821"/>
                    </a:lnTo>
                    <a:lnTo>
                      <a:pt x="1157661" y="1170382"/>
                    </a:lnTo>
                    <a:lnTo>
                      <a:pt x="1158191" y="1167208"/>
                    </a:lnTo>
                    <a:lnTo>
                      <a:pt x="1158191" y="1163505"/>
                    </a:lnTo>
                    <a:lnTo>
                      <a:pt x="1158191" y="1160067"/>
                    </a:lnTo>
                    <a:lnTo>
                      <a:pt x="1157661" y="1156629"/>
                    </a:lnTo>
                    <a:lnTo>
                      <a:pt x="1156868" y="1153455"/>
                    </a:lnTo>
                    <a:lnTo>
                      <a:pt x="1155810" y="1150281"/>
                    </a:lnTo>
                    <a:lnTo>
                      <a:pt x="1154222" y="1147107"/>
                    </a:lnTo>
                    <a:lnTo>
                      <a:pt x="1152635" y="1144462"/>
                    </a:lnTo>
                    <a:lnTo>
                      <a:pt x="1150783" y="1141817"/>
                    </a:lnTo>
                    <a:lnTo>
                      <a:pt x="1148402" y="1139437"/>
                    </a:lnTo>
                    <a:lnTo>
                      <a:pt x="1146021" y="1137056"/>
                    </a:lnTo>
                    <a:lnTo>
                      <a:pt x="1143376" y="1135205"/>
                    </a:lnTo>
                    <a:lnTo>
                      <a:pt x="1140466" y="1133353"/>
                    </a:lnTo>
                    <a:lnTo>
                      <a:pt x="1137556" y="1132031"/>
                    </a:lnTo>
                    <a:lnTo>
                      <a:pt x="1134381" y="1130973"/>
                    </a:lnTo>
                    <a:lnTo>
                      <a:pt x="1130942" y="1130179"/>
                    </a:lnTo>
                    <a:lnTo>
                      <a:pt x="1127768" y="1129386"/>
                    </a:lnTo>
                    <a:lnTo>
                      <a:pt x="1124064" y="1129121"/>
                    </a:lnTo>
                    <a:lnTo>
                      <a:pt x="941261" y="1129121"/>
                    </a:lnTo>
                    <a:close/>
                    <a:moveTo>
                      <a:pt x="1341787" y="876266"/>
                    </a:moveTo>
                    <a:lnTo>
                      <a:pt x="1336231" y="884201"/>
                    </a:lnTo>
                    <a:lnTo>
                      <a:pt x="1330676" y="891871"/>
                    </a:lnTo>
                    <a:lnTo>
                      <a:pt x="1325120" y="899277"/>
                    </a:lnTo>
                    <a:lnTo>
                      <a:pt x="1319565" y="906418"/>
                    </a:lnTo>
                    <a:lnTo>
                      <a:pt x="1308189" y="920172"/>
                    </a:lnTo>
                    <a:lnTo>
                      <a:pt x="1297078" y="932867"/>
                    </a:lnTo>
                    <a:lnTo>
                      <a:pt x="1362686" y="998726"/>
                    </a:lnTo>
                    <a:lnTo>
                      <a:pt x="1365596" y="1001107"/>
                    </a:lnTo>
                    <a:lnTo>
                      <a:pt x="1368241" y="1003223"/>
                    </a:lnTo>
                    <a:lnTo>
                      <a:pt x="1371416" y="1005074"/>
                    </a:lnTo>
                    <a:lnTo>
                      <a:pt x="1374591" y="1006396"/>
                    </a:lnTo>
                    <a:lnTo>
                      <a:pt x="1377765" y="1007719"/>
                    </a:lnTo>
                    <a:lnTo>
                      <a:pt x="1381204" y="1008512"/>
                    </a:lnTo>
                    <a:lnTo>
                      <a:pt x="1384643" y="1009041"/>
                    </a:lnTo>
                    <a:lnTo>
                      <a:pt x="1388083" y="1009041"/>
                    </a:lnTo>
                    <a:lnTo>
                      <a:pt x="1391522" y="1009041"/>
                    </a:lnTo>
                    <a:lnTo>
                      <a:pt x="1394961" y="1008512"/>
                    </a:lnTo>
                    <a:lnTo>
                      <a:pt x="1398400" y="1007719"/>
                    </a:lnTo>
                    <a:lnTo>
                      <a:pt x="1401839" y="1006396"/>
                    </a:lnTo>
                    <a:lnTo>
                      <a:pt x="1404749" y="1005074"/>
                    </a:lnTo>
                    <a:lnTo>
                      <a:pt x="1407924" y="1003223"/>
                    </a:lnTo>
                    <a:lnTo>
                      <a:pt x="1410834" y="1001107"/>
                    </a:lnTo>
                    <a:lnTo>
                      <a:pt x="1413479" y="998726"/>
                    </a:lnTo>
                    <a:lnTo>
                      <a:pt x="1416125" y="995817"/>
                    </a:lnTo>
                    <a:lnTo>
                      <a:pt x="1417976" y="993172"/>
                    </a:lnTo>
                    <a:lnTo>
                      <a:pt x="1420093" y="989998"/>
                    </a:lnTo>
                    <a:lnTo>
                      <a:pt x="1421416" y="986824"/>
                    </a:lnTo>
                    <a:lnTo>
                      <a:pt x="1422474" y="983386"/>
                    </a:lnTo>
                    <a:lnTo>
                      <a:pt x="1423267" y="980212"/>
                    </a:lnTo>
                    <a:lnTo>
                      <a:pt x="1423797" y="976773"/>
                    </a:lnTo>
                    <a:lnTo>
                      <a:pt x="1423797" y="973335"/>
                    </a:lnTo>
                    <a:lnTo>
                      <a:pt x="1423797" y="969632"/>
                    </a:lnTo>
                    <a:lnTo>
                      <a:pt x="1423267" y="966458"/>
                    </a:lnTo>
                    <a:lnTo>
                      <a:pt x="1422474" y="963020"/>
                    </a:lnTo>
                    <a:lnTo>
                      <a:pt x="1421416" y="959581"/>
                    </a:lnTo>
                    <a:lnTo>
                      <a:pt x="1420093" y="956672"/>
                    </a:lnTo>
                    <a:lnTo>
                      <a:pt x="1417976" y="953498"/>
                    </a:lnTo>
                    <a:lnTo>
                      <a:pt x="1416125" y="950588"/>
                    </a:lnTo>
                    <a:lnTo>
                      <a:pt x="1413479" y="947944"/>
                    </a:lnTo>
                    <a:lnTo>
                      <a:pt x="1341787" y="876266"/>
                    </a:lnTo>
                    <a:close/>
                    <a:moveTo>
                      <a:pt x="723538" y="876266"/>
                    </a:moveTo>
                    <a:lnTo>
                      <a:pt x="651846" y="947944"/>
                    </a:lnTo>
                    <a:lnTo>
                      <a:pt x="649465" y="950588"/>
                    </a:lnTo>
                    <a:lnTo>
                      <a:pt x="647084" y="953498"/>
                    </a:lnTo>
                    <a:lnTo>
                      <a:pt x="645497" y="956672"/>
                    </a:lnTo>
                    <a:lnTo>
                      <a:pt x="644174" y="959581"/>
                    </a:lnTo>
                    <a:lnTo>
                      <a:pt x="642587" y="963020"/>
                    </a:lnTo>
                    <a:lnTo>
                      <a:pt x="642058" y="966458"/>
                    </a:lnTo>
                    <a:lnTo>
                      <a:pt x="641529" y="969632"/>
                    </a:lnTo>
                    <a:lnTo>
                      <a:pt x="641264" y="973335"/>
                    </a:lnTo>
                    <a:lnTo>
                      <a:pt x="641529" y="976773"/>
                    </a:lnTo>
                    <a:lnTo>
                      <a:pt x="642058" y="980212"/>
                    </a:lnTo>
                    <a:lnTo>
                      <a:pt x="642587" y="983386"/>
                    </a:lnTo>
                    <a:lnTo>
                      <a:pt x="644174" y="986824"/>
                    </a:lnTo>
                    <a:lnTo>
                      <a:pt x="645497" y="989998"/>
                    </a:lnTo>
                    <a:lnTo>
                      <a:pt x="647084" y="993172"/>
                    </a:lnTo>
                    <a:lnTo>
                      <a:pt x="649465" y="995817"/>
                    </a:lnTo>
                    <a:lnTo>
                      <a:pt x="651846" y="998726"/>
                    </a:lnTo>
                    <a:lnTo>
                      <a:pt x="654491" y="1001107"/>
                    </a:lnTo>
                    <a:lnTo>
                      <a:pt x="657666" y="1003223"/>
                    </a:lnTo>
                    <a:lnTo>
                      <a:pt x="660576" y="1005074"/>
                    </a:lnTo>
                    <a:lnTo>
                      <a:pt x="663751" y="1006396"/>
                    </a:lnTo>
                    <a:lnTo>
                      <a:pt x="667190" y="1007719"/>
                    </a:lnTo>
                    <a:lnTo>
                      <a:pt x="670629" y="1008512"/>
                    </a:lnTo>
                    <a:lnTo>
                      <a:pt x="673803" y="1009041"/>
                    </a:lnTo>
                    <a:lnTo>
                      <a:pt x="677243" y="1009041"/>
                    </a:lnTo>
                    <a:lnTo>
                      <a:pt x="680682" y="1009041"/>
                    </a:lnTo>
                    <a:lnTo>
                      <a:pt x="683856" y="1008512"/>
                    </a:lnTo>
                    <a:lnTo>
                      <a:pt x="687295" y="1007719"/>
                    </a:lnTo>
                    <a:lnTo>
                      <a:pt x="690734" y="1006396"/>
                    </a:lnTo>
                    <a:lnTo>
                      <a:pt x="694174" y="1005074"/>
                    </a:lnTo>
                    <a:lnTo>
                      <a:pt x="696819" y="1003223"/>
                    </a:lnTo>
                    <a:lnTo>
                      <a:pt x="699994" y="1001107"/>
                    </a:lnTo>
                    <a:lnTo>
                      <a:pt x="702639" y="998726"/>
                    </a:lnTo>
                    <a:lnTo>
                      <a:pt x="768512" y="932867"/>
                    </a:lnTo>
                    <a:lnTo>
                      <a:pt x="757401" y="920172"/>
                    </a:lnTo>
                    <a:lnTo>
                      <a:pt x="745760" y="906418"/>
                    </a:lnTo>
                    <a:lnTo>
                      <a:pt x="740205" y="899277"/>
                    </a:lnTo>
                    <a:lnTo>
                      <a:pt x="734649" y="891606"/>
                    </a:lnTo>
                    <a:lnTo>
                      <a:pt x="728829" y="884201"/>
                    </a:lnTo>
                    <a:lnTo>
                      <a:pt x="723538" y="876266"/>
                    </a:lnTo>
                    <a:close/>
                    <a:moveTo>
                      <a:pt x="1407659" y="582150"/>
                    </a:moveTo>
                    <a:lnTo>
                      <a:pt x="1408982" y="594581"/>
                    </a:lnTo>
                    <a:lnTo>
                      <a:pt x="1410040" y="607276"/>
                    </a:lnTo>
                    <a:lnTo>
                      <a:pt x="1411098" y="620237"/>
                    </a:lnTo>
                    <a:lnTo>
                      <a:pt x="1411098" y="633197"/>
                    </a:lnTo>
                    <a:lnTo>
                      <a:pt x="1411098" y="643512"/>
                    </a:lnTo>
                    <a:lnTo>
                      <a:pt x="1410834" y="653827"/>
                    </a:lnTo>
                    <a:lnTo>
                      <a:pt x="1535436" y="653827"/>
                    </a:lnTo>
                    <a:lnTo>
                      <a:pt x="1539139" y="653563"/>
                    </a:lnTo>
                    <a:lnTo>
                      <a:pt x="1542314" y="653034"/>
                    </a:lnTo>
                    <a:lnTo>
                      <a:pt x="1546018" y="652240"/>
                    </a:lnTo>
                    <a:lnTo>
                      <a:pt x="1549192" y="651182"/>
                    </a:lnTo>
                    <a:lnTo>
                      <a:pt x="1552631" y="649331"/>
                    </a:lnTo>
                    <a:lnTo>
                      <a:pt x="1555277" y="647744"/>
                    </a:lnTo>
                    <a:lnTo>
                      <a:pt x="1558187" y="645628"/>
                    </a:lnTo>
                    <a:lnTo>
                      <a:pt x="1560568" y="643247"/>
                    </a:lnTo>
                    <a:lnTo>
                      <a:pt x="1562949" y="640603"/>
                    </a:lnTo>
                    <a:lnTo>
                      <a:pt x="1565065" y="637958"/>
                    </a:lnTo>
                    <a:lnTo>
                      <a:pt x="1566917" y="635048"/>
                    </a:lnTo>
                    <a:lnTo>
                      <a:pt x="1568504" y="631874"/>
                    </a:lnTo>
                    <a:lnTo>
                      <a:pt x="1569562" y="628700"/>
                    </a:lnTo>
                    <a:lnTo>
                      <a:pt x="1570356" y="625262"/>
                    </a:lnTo>
                    <a:lnTo>
                      <a:pt x="1571150" y="621559"/>
                    </a:lnTo>
                    <a:lnTo>
                      <a:pt x="1571414" y="617856"/>
                    </a:lnTo>
                    <a:lnTo>
                      <a:pt x="1571150" y="614418"/>
                    </a:lnTo>
                    <a:lnTo>
                      <a:pt x="1570356" y="610715"/>
                    </a:lnTo>
                    <a:lnTo>
                      <a:pt x="1569562" y="607276"/>
                    </a:lnTo>
                    <a:lnTo>
                      <a:pt x="1568504" y="603838"/>
                    </a:lnTo>
                    <a:lnTo>
                      <a:pt x="1566917" y="600929"/>
                    </a:lnTo>
                    <a:lnTo>
                      <a:pt x="1565065" y="598019"/>
                    </a:lnTo>
                    <a:lnTo>
                      <a:pt x="1562949" y="595110"/>
                    </a:lnTo>
                    <a:lnTo>
                      <a:pt x="1560568" y="592729"/>
                    </a:lnTo>
                    <a:lnTo>
                      <a:pt x="1558187" y="590084"/>
                    </a:lnTo>
                    <a:lnTo>
                      <a:pt x="1555277" y="588233"/>
                    </a:lnTo>
                    <a:lnTo>
                      <a:pt x="1552631" y="586646"/>
                    </a:lnTo>
                    <a:lnTo>
                      <a:pt x="1549192" y="584794"/>
                    </a:lnTo>
                    <a:lnTo>
                      <a:pt x="1546018" y="583736"/>
                    </a:lnTo>
                    <a:lnTo>
                      <a:pt x="1542314" y="582943"/>
                    </a:lnTo>
                    <a:lnTo>
                      <a:pt x="1539139" y="582414"/>
                    </a:lnTo>
                    <a:lnTo>
                      <a:pt x="1535436" y="582150"/>
                    </a:lnTo>
                    <a:lnTo>
                      <a:pt x="1407659" y="582150"/>
                    </a:lnTo>
                    <a:close/>
                    <a:moveTo>
                      <a:pt x="530154" y="582150"/>
                    </a:moveTo>
                    <a:lnTo>
                      <a:pt x="526450" y="582414"/>
                    </a:lnTo>
                    <a:lnTo>
                      <a:pt x="522747" y="582943"/>
                    </a:lnTo>
                    <a:lnTo>
                      <a:pt x="519308" y="583736"/>
                    </a:lnTo>
                    <a:lnTo>
                      <a:pt x="516133" y="584794"/>
                    </a:lnTo>
                    <a:lnTo>
                      <a:pt x="512958" y="586646"/>
                    </a:lnTo>
                    <a:lnTo>
                      <a:pt x="509784" y="588233"/>
                    </a:lnTo>
                    <a:lnTo>
                      <a:pt x="507403" y="590084"/>
                    </a:lnTo>
                    <a:lnTo>
                      <a:pt x="504493" y="592729"/>
                    </a:lnTo>
                    <a:lnTo>
                      <a:pt x="502376" y="595110"/>
                    </a:lnTo>
                    <a:lnTo>
                      <a:pt x="500260" y="598019"/>
                    </a:lnTo>
                    <a:lnTo>
                      <a:pt x="498408" y="600929"/>
                    </a:lnTo>
                    <a:lnTo>
                      <a:pt x="497085" y="603838"/>
                    </a:lnTo>
                    <a:lnTo>
                      <a:pt x="495763" y="607276"/>
                    </a:lnTo>
                    <a:lnTo>
                      <a:pt x="494969" y="610715"/>
                    </a:lnTo>
                    <a:lnTo>
                      <a:pt x="494440" y="614418"/>
                    </a:lnTo>
                    <a:lnTo>
                      <a:pt x="494175" y="617856"/>
                    </a:lnTo>
                    <a:lnTo>
                      <a:pt x="494440" y="621559"/>
                    </a:lnTo>
                    <a:lnTo>
                      <a:pt x="494969" y="625262"/>
                    </a:lnTo>
                    <a:lnTo>
                      <a:pt x="495763" y="628700"/>
                    </a:lnTo>
                    <a:lnTo>
                      <a:pt x="497085" y="631874"/>
                    </a:lnTo>
                    <a:lnTo>
                      <a:pt x="498408" y="635048"/>
                    </a:lnTo>
                    <a:lnTo>
                      <a:pt x="500260" y="637958"/>
                    </a:lnTo>
                    <a:lnTo>
                      <a:pt x="502376" y="640603"/>
                    </a:lnTo>
                    <a:lnTo>
                      <a:pt x="504493" y="643247"/>
                    </a:lnTo>
                    <a:lnTo>
                      <a:pt x="507403" y="645628"/>
                    </a:lnTo>
                    <a:lnTo>
                      <a:pt x="509784" y="647744"/>
                    </a:lnTo>
                    <a:lnTo>
                      <a:pt x="512958" y="649331"/>
                    </a:lnTo>
                    <a:lnTo>
                      <a:pt x="516133" y="651182"/>
                    </a:lnTo>
                    <a:lnTo>
                      <a:pt x="519308" y="652240"/>
                    </a:lnTo>
                    <a:lnTo>
                      <a:pt x="522747" y="653034"/>
                    </a:lnTo>
                    <a:lnTo>
                      <a:pt x="526450" y="653563"/>
                    </a:lnTo>
                    <a:lnTo>
                      <a:pt x="530154" y="653827"/>
                    </a:lnTo>
                    <a:lnTo>
                      <a:pt x="654756" y="653827"/>
                    </a:lnTo>
                    <a:lnTo>
                      <a:pt x="654491" y="643512"/>
                    </a:lnTo>
                    <a:lnTo>
                      <a:pt x="654227" y="633197"/>
                    </a:lnTo>
                    <a:lnTo>
                      <a:pt x="654491" y="620237"/>
                    </a:lnTo>
                    <a:lnTo>
                      <a:pt x="655285" y="607276"/>
                    </a:lnTo>
                    <a:lnTo>
                      <a:pt x="656079" y="594581"/>
                    </a:lnTo>
                    <a:lnTo>
                      <a:pt x="657666" y="582150"/>
                    </a:lnTo>
                    <a:lnTo>
                      <a:pt x="530154" y="582150"/>
                    </a:lnTo>
                    <a:close/>
                    <a:moveTo>
                      <a:pt x="1010822" y="371475"/>
                    </a:moveTo>
                    <a:lnTo>
                      <a:pt x="1014779" y="372005"/>
                    </a:lnTo>
                    <a:lnTo>
                      <a:pt x="1018472" y="372270"/>
                    </a:lnTo>
                    <a:lnTo>
                      <a:pt x="1021902" y="373065"/>
                    </a:lnTo>
                    <a:lnTo>
                      <a:pt x="1025331" y="374126"/>
                    </a:lnTo>
                    <a:lnTo>
                      <a:pt x="1028497" y="375451"/>
                    </a:lnTo>
                    <a:lnTo>
                      <a:pt x="1031927" y="377306"/>
                    </a:lnTo>
                    <a:lnTo>
                      <a:pt x="1034565" y="379427"/>
                    </a:lnTo>
                    <a:lnTo>
                      <a:pt x="1037467" y="381813"/>
                    </a:lnTo>
                    <a:lnTo>
                      <a:pt x="1039841" y="384198"/>
                    </a:lnTo>
                    <a:lnTo>
                      <a:pt x="1041951" y="387114"/>
                    </a:lnTo>
                    <a:lnTo>
                      <a:pt x="1043798" y="389764"/>
                    </a:lnTo>
                    <a:lnTo>
                      <a:pt x="1045645" y="393210"/>
                    </a:lnTo>
                    <a:lnTo>
                      <a:pt x="1046964" y="396656"/>
                    </a:lnTo>
                    <a:lnTo>
                      <a:pt x="1048019" y="400102"/>
                    </a:lnTo>
                    <a:lnTo>
                      <a:pt x="1048547" y="403548"/>
                    </a:lnTo>
                    <a:lnTo>
                      <a:pt x="1049338" y="407523"/>
                    </a:lnTo>
                    <a:lnTo>
                      <a:pt x="1049074" y="411234"/>
                    </a:lnTo>
                    <a:lnTo>
                      <a:pt x="1048547" y="414945"/>
                    </a:lnTo>
                    <a:lnTo>
                      <a:pt x="1047755" y="418656"/>
                    </a:lnTo>
                    <a:lnTo>
                      <a:pt x="1046700" y="421837"/>
                    </a:lnTo>
                    <a:lnTo>
                      <a:pt x="1045381" y="425283"/>
                    </a:lnTo>
                    <a:lnTo>
                      <a:pt x="1043534" y="428463"/>
                    </a:lnTo>
                    <a:lnTo>
                      <a:pt x="1041424" y="431644"/>
                    </a:lnTo>
                    <a:lnTo>
                      <a:pt x="1039049" y="434030"/>
                    </a:lnTo>
                    <a:lnTo>
                      <a:pt x="1036675" y="436680"/>
                    </a:lnTo>
                    <a:lnTo>
                      <a:pt x="1033773" y="438801"/>
                    </a:lnTo>
                    <a:lnTo>
                      <a:pt x="1031135" y="440921"/>
                    </a:lnTo>
                    <a:lnTo>
                      <a:pt x="1027706" y="442512"/>
                    </a:lnTo>
                    <a:lnTo>
                      <a:pt x="1024276" y="443837"/>
                    </a:lnTo>
                    <a:lnTo>
                      <a:pt x="1020846" y="445162"/>
                    </a:lnTo>
                    <a:lnTo>
                      <a:pt x="1017417" y="445692"/>
                    </a:lnTo>
                    <a:lnTo>
                      <a:pt x="1013460" y="445957"/>
                    </a:lnTo>
                    <a:lnTo>
                      <a:pt x="1005809" y="446487"/>
                    </a:lnTo>
                    <a:lnTo>
                      <a:pt x="998422" y="447018"/>
                    </a:lnTo>
                    <a:lnTo>
                      <a:pt x="991563" y="447813"/>
                    </a:lnTo>
                    <a:lnTo>
                      <a:pt x="984704" y="448873"/>
                    </a:lnTo>
                    <a:lnTo>
                      <a:pt x="978373" y="450198"/>
                    </a:lnTo>
                    <a:lnTo>
                      <a:pt x="972305" y="451524"/>
                    </a:lnTo>
                    <a:lnTo>
                      <a:pt x="965973" y="453114"/>
                    </a:lnTo>
                    <a:lnTo>
                      <a:pt x="960433" y="454969"/>
                    </a:lnTo>
                    <a:lnTo>
                      <a:pt x="954893" y="456825"/>
                    </a:lnTo>
                    <a:lnTo>
                      <a:pt x="949881" y="458945"/>
                    </a:lnTo>
                    <a:lnTo>
                      <a:pt x="944868" y="461066"/>
                    </a:lnTo>
                    <a:lnTo>
                      <a:pt x="939856" y="463716"/>
                    </a:lnTo>
                    <a:lnTo>
                      <a:pt x="935371" y="466102"/>
                    </a:lnTo>
                    <a:lnTo>
                      <a:pt x="930886" y="468753"/>
                    </a:lnTo>
                    <a:lnTo>
                      <a:pt x="926665" y="471403"/>
                    </a:lnTo>
                    <a:lnTo>
                      <a:pt x="922444" y="474319"/>
                    </a:lnTo>
                    <a:lnTo>
                      <a:pt x="918487" y="477235"/>
                    </a:lnTo>
                    <a:lnTo>
                      <a:pt x="914530" y="480150"/>
                    </a:lnTo>
                    <a:lnTo>
                      <a:pt x="910837" y="483331"/>
                    </a:lnTo>
                    <a:lnTo>
                      <a:pt x="907671" y="486777"/>
                    </a:lnTo>
                    <a:lnTo>
                      <a:pt x="900812" y="493403"/>
                    </a:lnTo>
                    <a:lnTo>
                      <a:pt x="894744" y="500825"/>
                    </a:lnTo>
                    <a:lnTo>
                      <a:pt x="888940" y="508247"/>
                    </a:lnTo>
                    <a:lnTo>
                      <a:pt x="883928" y="516199"/>
                    </a:lnTo>
                    <a:lnTo>
                      <a:pt x="879443" y="524150"/>
                    </a:lnTo>
                    <a:lnTo>
                      <a:pt x="874958" y="532367"/>
                    </a:lnTo>
                    <a:lnTo>
                      <a:pt x="871529" y="540319"/>
                    </a:lnTo>
                    <a:lnTo>
                      <a:pt x="868099" y="548801"/>
                    </a:lnTo>
                    <a:lnTo>
                      <a:pt x="864933" y="557018"/>
                    </a:lnTo>
                    <a:lnTo>
                      <a:pt x="862559" y="565235"/>
                    </a:lnTo>
                    <a:lnTo>
                      <a:pt x="860185" y="573452"/>
                    </a:lnTo>
                    <a:lnTo>
                      <a:pt x="858338" y="580874"/>
                    </a:lnTo>
                    <a:lnTo>
                      <a:pt x="856491" y="588295"/>
                    </a:lnTo>
                    <a:lnTo>
                      <a:pt x="855436" y="595187"/>
                    </a:lnTo>
                    <a:lnTo>
                      <a:pt x="853589" y="607645"/>
                    </a:lnTo>
                    <a:lnTo>
                      <a:pt x="852270" y="617717"/>
                    </a:lnTo>
                    <a:lnTo>
                      <a:pt x="852006" y="624874"/>
                    </a:lnTo>
                    <a:lnTo>
                      <a:pt x="851743" y="627789"/>
                    </a:lnTo>
                    <a:lnTo>
                      <a:pt x="851743" y="631765"/>
                    </a:lnTo>
                    <a:lnTo>
                      <a:pt x="851215" y="635476"/>
                    </a:lnTo>
                    <a:lnTo>
                      <a:pt x="850160" y="638922"/>
                    </a:lnTo>
                    <a:lnTo>
                      <a:pt x="849104" y="642633"/>
                    </a:lnTo>
                    <a:lnTo>
                      <a:pt x="847258" y="645549"/>
                    </a:lnTo>
                    <a:lnTo>
                      <a:pt x="845675" y="648729"/>
                    </a:lnTo>
                    <a:lnTo>
                      <a:pt x="843301" y="651645"/>
                    </a:lnTo>
                    <a:lnTo>
                      <a:pt x="841190" y="654296"/>
                    </a:lnTo>
                    <a:lnTo>
                      <a:pt x="838288" y="656681"/>
                    </a:lnTo>
                    <a:lnTo>
                      <a:pt x="835650" y="658802"/>
                    </a:lnTo>
                    <a:lnTo>
                      <a:pt x="832484" y="660657"/>
                    </a:lnTo>
                    <a:lnTo>
                      <a:pt x="829319" y="662247"/>
                    </a:lnTo>
                    <a:lnTo>
                      <a:pt x="826153" y="663308"/>
                    </a:lnTo>
                    <a:lnTo>
                      <a:pt x="822459" y="664103"/>
                    </a:lnTo>
                    <a:lnTo>
                      <a:pt x="818766" y="664898"/>
                    </a:lnTo>
                    <a:lnTo>
                      <a:pt x="814809" y="665163"/>
                    </a:lnTo>
                    <a:lnTo>
                      <a:pt x="811115" y="664898"/>
                    </a:lnTo>
                    <a:lnTo>
                      <a:pt x="807686" y="664103"/>
                    </a:lnTo>
                    <a:lnTo>
                      <a:pt x="803993" y="663308"/>
                    </a:lnTo>
                    <a:lnTo>
                      <a:pt x="800563" y="662247"/>
                    </a:lnTo>
                    <a:lnTo>
                      <a:pt x="797133" y="660657"/>
                    </a:lnTo>
                    <a:lnTo>
                      <a:pt x="794495" y="658802"/>
                    </a:lnTo>
                    <a:lnTo>
                      <a:pt x="791330" y="656681"/>
                    </a:lnTo>
                    <a:lnTo>
                      <a:pt x="788691" y="654296"/>
                    </a:lnTo>
                    <a:lnTo>
                      <a:pt x="786317" y="651645"/>
                    </a:lnTo>
                    <a:lnTo>
                      <a:pt x="784207" y="648729"/>
                    </a:lnTo>
                    <a:lnTo>
                      <a:pt x="782360" y="645549"/>
                    </a:lnTo>
                    <a:lnTo>
                      <a:pt x="781041" y="642633"/>
                    </a:lnTo>
                    <a:lnTo>
                      <a:pt x="779458" y="638922"/>
                    </a:lnTo>
                    <a:lnTo>
                      <a:pt x="778667" y="635476"/>
                    </a:lnTo>
                    <a:lnTo>
                      <a:pt x="778139" y="631765"/>
                    </a:lnTo>
                    <a:lnTo>
                      <a:pt x="777875" y="627789"/>
                    </a:lnTo>
                    <a:lnTo>
                      <a:pt x="778139" y="623814"/>
                    </a:lnTo>
                    <a:lnTo>
                      <a:pt x="778667" y="613741"/>
                    </a:lnTo>
                    <a:lnTo>
                      <a:pt x="779194" y="606850"/>
                    </a:lnTo>
                    <a:lnTo>
                      <a:pt x="780249" y="598898"/>
                    </a:lnTo>
                    <a:lnTo>
                      <a:pt x="781305" y="590151"/>
                    </a:lnTo>
                    <a:lnTo>
                      <a:pt x="782888" y="580343"/>
                    </a:lnTo>
                    <a:lnTo>
                      <a:pt x="785262" y="569741"/>
                    </a:lnTo>
                    <a:lnTo>
                      <a:pt x="787636" y="558343"/>
                    </a:lnTo>
                    <a:lnTo>
                      <a:pt x="790802" y="546681"/>
                    </a:lnTo>
                    <a:lnTo>
                      <a:pt x="794759" y="534223"/>
                    </a:lnTo>
                    <a:lnTo>
                      <a:pt x="799508" y="521500"/>
                    </a:lnTo>
                    <a:lnTo>
                      <a:pt x="801882" y="515138"/>
                    </a:lnTo>
                    <a:lnTo>
                      <a:pt x="804784" y="508247"/>
                    </a:lnTo>
                    <a:lnTo>
                      <a:pt x="807950" y="501885"/>
                    </a:lnTo>
                    <a:lnTo>
                      <a:pt x="810852" y="495524"/>
                    </a:lnTo>
                    <a:lnTo>
                      <a:pt x="814545" y="488632"/>
                    </a:lnTo>
                    <a:lnTo>
                      <a:pt x="818238" y="482271"/>
                    </a:lnTo>
                    <a:lnTo>
                      <a:pt x="823515" y="473259"/>
                    </a:lnTo>
                    <a:lnTo>
                      <a:pt x="829319" y="464512"/>
                    </a:lnTo>
                    <a:lnTo>
                      <a:pt x="835914" y="456030"/>
                    </a:lnTo>
                    <a:lnTo>
                      <a:pt x="842773" y="447548"/>
                    </a:lnTo>
                    <a:lnTo>
                      <a:pt x="850160" y="439331"/>
                    </a:lnTo>
                    <a:lnTo>
                      <a:pt x="858338" y="431379"/>
                    </a:lnTo>
                    <a:lnTo>
                      <a:pt x="867044" y="423692"/>
                    </a:lnTo>
                    <a:lnTo>
                      <a:pt x="876013" y="416270"/>
                    </a:lnTo>
                    <a:lnTo>
                      <a:pt x="882345" y="411499"/>
                    </a:lnTo>
                    <a:lnTo>
                      <a:pt x="888940" y="406993"/>
                    </a:lnTo>
                    <a:lnTo>
                      <a:pt x="896063" y="402752"/>
                    </a:lnTo>
                    <a:lnTo>
                      <a:pt x="903450" y="398776"/>
                    </a:lnTo>
                    <a:lnTo>
                      <a:pt x="910837" y="395066"/>
                    </a:lnTo>
                    <a:lnTo>
                      <a:pt x="918751" y="391620"/>
                    </a:lnTo>
                    <a:lnTo>
                      <a:pt x="926929" y="388174"/>
                    </a:lnTo>
                    <a:lnTo>
                      <a:pt x="935371" y="384993"/>
                    </a:lnTo>
                    <a:lnTo>
                      <a:pt x="943549" y="382343"/>
                    </a:lnTo>
                    <a:lnTo>
                      <a:pt x="952519" y="379957"/>
                    </a:lnTo>
                    <a:lnTo>
                      <a:pt x="961489" y="377837"/>
                    </a:lnTo>
                    <a:lnTo>
                      <a:pt x="970986" y="375716"/>
                    </a:lnTo>
                    <a:lnTo>
                      <a:pt x="980747" y="374391"/>
                    </a:lnTo>
                    <a:lnTo>
                      <a:pt x="990508" y="373065"/>
                    </a:lnTo>
                    <a:lnTo>
                      <a:pt x="1000533" y="372270"/>
                    </a:lnTo>
                    <a:lnTo>
                      <a:pt x="1010822" y="371475"/>
                    </a:lnTo>
                    <a:close/>
                    <a:moveTo>
                      <a:pt x="1024065" y="303903"/>
                    </a:moveTo>
                    <a:lnTo>
                      <a:pt x="1016128" y="304432"/>
                    </a:lnTo>
                    <a:lnTo>
                      <a:pt x="1001049" y="305490"/>
                    </a:lnTo>
                    <a:lnTo>
                      <a:pt x="997875" y="305754"/>
                    </a:lnTo>
                    <a:lnTo>
                      <a:pt x="990467" y="306548"/>
                    </a:lnTo>
                    <a:lnTo>
                      <a:pt x="983060" y="307606"/>
                    </a:lnTo>
                    <a:lnTo>
                      <a:pt x="975388" y="308928"/>
                    </a:lnTo>
                    <a:lnTo>
                      <a:pt x="968245" y="310251"/>
                    </a:lnTo>
                    <a:lnTo>
                      <a:pt x="960838" y="311573"/>
                    </a:lnTo>
                    <a:lnTo>
                      <a:pt x="953430" y="313424"/>
                    </a:lnTo>
                    <a:lnTo>
                      <a:pt x="946288" y="315276"/>
                    </a:lnTo>
                    <a:lnTo>
                      <a:pt x="938880" y="317392"/>
                    </a:lnTo>
                    <a:lnTo>
                      <a:pt x="915071" y="324269"/>
                    </a:lnTo>
                    <a:lnTo>
                      <a:pt x="915336" y="325591"/>
                    </a:lnTo>
                    <a:lnTo>
                      <a:pt x="904754" y="330088"/>
                    </a:lnTo>
                    <a:lnTo>
                      <a:pt x="893907" y="334584"/>
                    </a:lnTo>
                    <a:lnTo>
                      <a:pt x="883590" y="340138"/>
                    </a:lnTo>
                    <a:lnTo>
                      <a:pt x="873537" y="345428"/>
                    </a:lnTo>
                    <a:lnTo>
                      <a:pt x="863749" y="350983"/>
                    </a:lnTo>
                    <a:lnTo>
                      <a:pt x="853961" y="357066"/>
                    </a:lnTo>
                    <a:lnTo>
                      <a:pt x="844437" y="363678"/>
                    </a:lnTo>
                    <a:lnTo>
                      <a:pt x="835178" y="370291"/>
                    </a:lnTo>
                    <a:lnTo>
                      <a:pt x="826183" y="377432"/>
                    </a:lnTo>
                    <a:lnTo>
                      <a:pt x="817453" y="384573"/>
                    </a:lnTo>
                    <a:lnTo>
                      <a:pt x="808987" y="392508"/>
                    </a:lnTo>
                    <a:lnTo>
                      <a:pt x="800522" y="400443"/>
                    </a:lnTo>
                    <a:lnTo>
                      <a:pt x="792585" y="408642"/>
                    </a:lnTo>
                    <a:lnTo>
                      <a:pt x="785178" y="416841"/>
                    </a:lnTo>
                    <a:lnTo>
                      <a:pt x="777771" y="425570"/>
                    </a:lnTo>
                    <a:lnTo>
                      <a:pt x="770363" y="434562"/>
                    </a:lnTo>
                    <a:lnTo>
                      <a:pt x="762956" y="445407"/>
                    </a:lnTo>
                    <a:lnTo>
                      <a:pt x="755813" y="455986"/>
                    </a:lnTo>
                    <a:lnTo>
                      <a:pt x="748935" y="467095"/>
                    </a:lnTo>
                    <a:lnTo>
                      <a:pt x="742586" y="478468"/>
                    </a:lnTo>
                    <a:lnTo>
                      <a:pt x="736766" y="490106"/>
                    </a:lnTo>
                    <a:lnTo>
                      <a:pt x="731210" y="502008"/>
                    </a:lnTo>
                    <a:lnTo>
                      <a:pt x="726184" y="514439"/>
                    </a:lnTo>
                    <a:lnTo>
                      <a:pt x="721687" y="526606"/>
                    </a:lnTo>
                    <a:lnTo>
                      <a:pt x="717718" y="539302"/>
                    </a:lnTo>
                    <a:lnTo>
                      <a:pt x="714015" y="552262"/>
                    </a:lnTo>
                    <a:lnTo>
                      <a:pt x="710840" y="565222"/>
                    </a:lnTo>
                    <a:lnTo>
                      <a:pt x="708724" y="578447"/>
                    </a:lnTo>
                    <a:lnTo>
                      <a:pt x="706607" y="591936"/>
                    </a:lnTo>
                    <a:lnTo>
                      <a:pt x="705285" y="605689"/>
                    </a:lnTo>
                    <a:lnTo>
                      <a:pt x="704491" y="619443"/>
                    </a:lnTo>
                    <a:lnTo>
                      <a:pt x="704226" y="633197"/>
                    </a:lnTo>
                    <a:lnTo>
                      <a:pt x="704226" y="642983"/>
                    </a:lnTo>
                    <a:lnTo>
                      <a:pt x="704491" y="652769"/>
                    </a:lnTo>
                    <a:lnTo>
                      <a:pt x="705020" y="662026"/>
                    </a:lnTo>
                    <a:lnTo>
                      <a:pt x="705549" y="671284"/>
                    </a:lnTo>
                    <a:lnTo>
                      <a:pt x="706607" y="680541"/>
                    </a:lnTo>
                    <a:lnTo>
                      <a:pt x="707930" y="689269"/>
                    </a:lnTo>
                    <a:lnTo>
                      <a:pt x="708988" y="697998"/>
                    </a:lnTo>
                    <a:lnTo>
                      <a:pt x="710311" y="706461"/>
                    </a:lnTo>
                    <a:lnTo>
                      <a:pt x="712163" y="714661"/>
                    </a:lnTo>
                    <a:lnTo>
                      <a:pt x="713750" y="722595"/>
                    </a:lnTo>
                    <a:lnTo>
                      <a:pt x="715602" y="730266"/>
                    </a:lnTo>
                    <a:lnTo>
                      <a:pt x="717983" y="738200"/>
                    </a:lnTo>
                    <a:lnTo>
                      <a:pt x="720099" y="745342"/>
                    </a:lnTo>
                    <a:lnTo>
                      <a:pt x="722480" y="752748"/>
                    </a:lnTo>
                    <a:lnTo>
                      <a:pt x="724861" y="759624"/>
                    </a:lnTo>
                    <a:lnTo>
                      <a:pt x="727507" y="766766"/>
                    </a:lnTo>
                    <a:lnTo>
                      <a:pt x="731739" y="776816"/>
                    </a:lnTo>
                    <a:lnTo>
                      <a:pt x="736237" y="786338"/>
                    </a:lnTo>
                    <a:lnTo>
                      <a:pt x="740734" y="795595"/>
                    </a:lnTo>
                    <a:lnTo>
                      <a:pt x="745760" y="804324"/>
                    </a:lnTo>
                    <a:lnTo>
                      <a:pt x="750522" y="812788"/>
                    </a:lnTo>
                    <a:lnTo>
                      <a:pt x="755549" y="820987"/>
                    </a:lnTo>
                    <a:lnTo>
                      <a:pt x="760840" y="828922"/>
                    </a:lnTo>
                    <a:lnTo>
                      <a:pt x="766131" y="836327"/>
                    </a:lnTo>
                    <a:lnTo>
                      <a:pt x="771686" y="843469"/>
                    </a:lnTo>
                    <a:lnTo>
                      <a:pt x="776977" y="850346"/>
                    </a:lnTo>
                    <a:lnTo>
                      <a:pt x="782268" y="856958"/>
                    </a:lnTo>
                    <a:lnTo>
                      <a:pt x="787824" y="863041"/>
                    </a:lnTo>
                    <a:lnTo>
                      <a:pt x="798141" y="875208"/>
                    </a:lnTo>
                    <a:lnTo>
                      <a:pt x="808458" y="885788"/>
                    </a:lnTo>
                    <a:lnTo>
                      <a:pt x="826977" y="905096"/>
                    </a:lnTo>
                    <a:lnTo>
                      <a:pt x="834649" y="913824"/>
                    </a:lnTo>
                    <a:lnTo>
                      <a:pt x="841262" y="921759"/>
                    </a:lnTo>
                    <a:lnTo>
                      <a:pt x="844172" y="925726"/>
                    </a:lnTo>
                    <a:lnTo>
                      <a:pt x="846553" y="929165"/>
                    </a:lnTo>
                    <a:lnTo>
                      <a:pt x="848934" y="932338"/>
                    </a:lnTo>
                    <a:lnTo>
                      <a:pt x="850521" y="935512"/>
                    </a:lnTo>
                    <a:lnTo>
                      <a:pt x="851844" y="938686"/>
                    </a:lnTo>
                    <a:lnTo>
                      <a:pt x="852902" y="941067"/>
                    </a:lnTo>
                    <a:lnTo>
                      <a:pt x="853961" y="943976"/>
                    </a:lnTo>
                    <a:lnTo>
                      <a:pt x="854490" y="946092"/>
                    </a:lnTo>
                    <a:lnTo>
                      <a:pt x="856341" y="957994"/>
                    </a:lnTo>
                    <a:lnTo>
                      <a:pt x="857929" y="969896"/>
                    </a:lnTo>
                    <a:lnTo>
                      <a:pt x="858987" y="981799"/>
                    </a:lnTo>
                    <a:lnTo>
                      <a:pt x="859781" y="993436"/>
                    </a:lnTo>
                    <a:lnTo>
                      <a:pt x="860310" y="1003752"/>
                    </a:lnTo>
                    <a:lnTo>
                      <a:pt x="860574" y="1012744"/>
                    </a:lnTo>
                    <a:lnTo>
                      <a:pt x="860574" y="1025176"/>
                    </a:lnTo>
                    <a:lnTo>
                      <a:pt x="860574" y="1026762"/>
                    </a:lnTo>
                    <a:lnTo>
                      <a:pt x="860574" y="1027291"/>
                    </a:lnTo>
                    <a:lnTo>
                      <a:pt x="860574" y="1027556"/>
                    </a:lnTo>
                    <a:lnTo>
                      <a:pt x="860574" y="1027820"/>
                    </a:lnTo>
                    <a:lnTo>
                      <a:pt x="860839" y="1031788"/>
                    </a:lnTo>
                    <a:lnTo>
                      <a:pt x="861103" y="1036020"/>
                    </a:lnTo>
                    <a:lnTo>
                      <a:pt x="861632" y="1039987"/>
                    </a:lnTo>
                    <a:lnTo>
                      <a:pt x="862161" y="1043955"/>
                    </a:lnTo>
                    <a:lnTo>
                      <a:pt x="863220" y="1047922"/>
                    </a:lnTo>
                    <a:lnTo>
                      <a:pt x="864278" y="1051360"/>
                    </a:lnTo>
                    <a:lnTo>
                      <a:pt x="865601" y="1055063"/>
                    </a:lnTo>
                    <a:lnTo>
                      <a:pt x="867188" y="1058766"/>
                    </a:lnTo>
                    <a:lnTo>
                      <a:pt x="868511" y="1062469"/>
                    </a:lnTo>
                    <a:lnTo>
                      <a:pt x="870362" y="1065643"/>
                    </a:lnTo>
                    <a:lnTo>
                      <a:pt x="872479" y="1069081"/>
                    </a:lnTo>
                    <a:lnTo>
                      <a:pt x="874331" y="1072255"/>
                    </a:lnTo>
                    <a:lnTo>
                      <a:pt x="876712" y="1075694"/>
                    </a:lnTo>
                    <a:lnTo>
                      <a:pt x="878828" y="1078339"/>
                    </a:lnTo>
                    <a:lnTo>
                      <a:pt x="881473" y="1081513"/>
                    </a:lnTo>
                    <a:lnTo>
                      <a:pt x="884119" y="1083893"/>
                    </a:lnTo>
                    <a:lnTo>
                      <a:pt x="887029" y="1086802"/>
                    </a:lnTo>
                    <a:lnTo>
                      <a:pt x="889939" y="1089447"/>
                    </a:lnTo>
                    <a:lnTo>
                      <a:pt x="892849" y="1091563"/>
                    </a:lnTo>
                    <a:lnTo>
                      <a:pt x="896024" y="1093944"/>
                    </a:lnTo>
                    <a:lnTo>
                      <a:pt x="899198" y="1095795"/>
                    </a:lnTo>
                    <a:lnTo>
                      <a:pt x="902373" y="1097647"/>
                    </a:lnTo>
                    <a:lnTo>
                      <a:pt x="905812" y="1099763"/>
                    </a:lnTo>
                    <a:lnTo>
                      <a:pt x="909516" y="1101085"/>
                    </a:lnTo>
                    <a:lnTo>
                      <a:pt x="913219" y="1102408"/>
                    </a:lnTo>
                    <a:lnTo>
                      <a:pt x="916658" y="1103994"/>
                    </a:lnTo>
                    <a:lnTo>
                      <a:pt x="920627" y="1105052"/>
                    </a:lnTo>
                    <a:lnTo>
                      <a:pt x="924330" y="1105846"/>
                    </a:lnTo>
                    <a:lnTo>
                      <a:pt x="928298" y="1106375"/>
                    </a:lnTo>
                    <a:lnTo>
                      <a:pt x="932267" y="1106904"/>
                    </a:lnTo>
                    <a:lnTo>
                      <a:pt x="936499" y="1107433"/>
                    </a:lnTo>
                    <a:lnTo>
                      <a:pt x="940468" y="1107697"/>
                    </a:lnTo>
                    <a:lnTo>
                      <a:pt x="1124857" y="1107697"/>
                    </a:lnTo>
                    <a:lnTo>
                      <a:pt x="1129090" y="1107433"/>
                    </a:lnTo>
                    <a:lnTo>
                      <a:pt x="1133058" y="1106904"/>
                    </a:lnTo>
                    <a:lnTo>
                      <a:pt x="1137027" y="1106375"/>
                    </a:lnTo>
                    <a:lnTo>
                      <a:pt x="1140730" y="1105846"/>
                    </a:lnTo>
                    <a:lnTo>
                      <a:pt x="1144699" y="1105052"/>
                    </a:lnTo>
                    <a:lnTo>
                      <a:pt x="1148667" y="1103994"/>
                    </a:lnTo>
                    <a:lnTo>
                      <a:pt x="1152370" y="1102408"/>
                    </a:lnTo>
                    <a:lnTo>
                      <a:pt x="1156074" y="1101085"/>
                    </a:lnTo>
                    <a:lnTo>
                      <a:pt x="1159513" y="1099763"/>
                    </a:lnTo>
                    <a:lnTo>
                      <a:pt x="1162688" y="1097647"/>
                    </a:lnTo>
                    <a:lnTo>
                      <a:pt x="1166127" y="1095795"/>
                    </a:lnTo>
                    <a:lnTo>
                      <a:pt x="1169566" y="1093944"/>
                    </a:lnTo>
                    <a:lnTo>
                      <a:pt x="1172476" y="1091563"/>
                    </a:lnTo>
                    <a:lnTo>
                      <a:pt x="1175651" y="1089447"/>
                    </a:lnTo>
                    <a:lnTo>
                      <a:pt x="1178561" y="1086802"/>
                    </a:lnTo>
                    <a:lnTo>
                      <a:pt x="1181206" y="1083893"/>
                    </a:lnTo>
                    <a:lnTo>
                      <a:pt x="1183852" y="1081248"/>
                    </a:lnTo>
                    <a:lnTo>
                      <a:pt x="1186233" y="1078339"/>
                    </a:lnTo>
                    <a:lnTo>
                      <a:pt x="1188878" y="1075429"/>
                    </a:lnTo>
                    <a:lnTo>
                      <a:pt x="1190994" y="1072255"/>
                    </a:lnTo>
                    <a:lnTo>
                      <a:pt x="1193111" y="1069081"/>
                    </a:lnTo>
                    <a:lnTo>
                      <a:pt x="1194963" y="1065643"/>
                    </a:lnTo>
                    <a:lnTo>
                      <a:pt x="1196814" y="1062469"/>
                    </a:lnTo>
                    <a:lnTo>
                      <a:pt x="1198402" y="1058766"/>
                    </a:lnTo>
                    <a:lnTo>
                      <a:pt x="1199725" y="1055063"/>
                    </a:lnTo>
                    <a:lnTo>
                      <a:pt x="1201047" y="1051360"/>
                    </a:lnTo>
                    <a:lnTo>
                      <a:pt x="1202105" y="1047922"/>
                    </a:lnTo>
                    <a:lnTo>
                      <a:pt x="1202899" y="1043955"/>
                    </a:lnTo>
                    <a:lnTo>
                      <a:pt x="1203693" y="1039987"/>
                    </a:lnTo>
                    <a:lnTo>
                      <a:pt x="1204222" y="1036020"/>
                    </a:lnTo>
                    <a:lnTo>
                      <a:pt x="1204486" y="1031788"/>
                    </a:lnTo>
                    <a:lnTo>
                      <a:pt x="1204486" y="1027820"/>
                    </a:lnTo>
                    <a:lnTo>
                      <a:pt x="1204486" y="1027556"/>
                    </a:lnTo>
                    <a:lnTo>
                      <a:pt x="1204486" y="1027291"/>
                    </a:lnTo>
                    <a:lnTo>
                      <a:pt x="1204486" y="1026762"/>
                    </a:lnTo>
                    <a:lnTo>
                      <a:pt x="1204486" y="1025176"/>
                    </a:lnTo>
                    <a:lnTo>
                      <a:pt x="1204751" y="1013009"/>
                    </a:lnTo>
                    <a:lnTo>
                      <a:pt x="1205280" y="1004016"/>
                    </a:lnTo>
                    <a:lnTo>
                      <a:pt x="1205809" y="993701"/>
                    </a:lnTo>
                    <a:lnTo>
                      <a:pt x="1206338" y="982063"/>
                    </a:lnTo>
                    <a:lnTo>
                      <a:pt x="1207661" y="969896"/>
                    </a:lnTo>
                    <a:lnTo>
                      <a:pt x="1208984" y="957994"/>
                    </a:lnTo>
                    <a:lnTo>
                      <a:pt x="1211100" y="946092"/>
                    </a:lnTo>
                    <a:lnTo>
                      <a:pt x="1211894" y="943183"/>
                    </a:lnTo>
                    <a:lnTo>
                      <a:pt x="1212952" y="939480"/>
                    </a:lnTo>
                    <a:lnTo>
                      <a:pt x="1215068" y="935512"/>
                    </a:lnTo>
                    <a:lnTo>
                      <a:pt x="1217185" y="931280"/>
                    </a:lnTo>
                    <a:lnTo>
                      <a:pt x="1220095" y="927313"/>
                    </a:lnTo>
                    <a:lnTo>
                      <a:pt x="1223005" y="923081"/>
                    </a:lnTo>
                    <a:lnTo>
                      <a:pt x="1226708" y="918585"/>
                    </a:lnTo>
                    <a:lnTo>
                      <a:pt x="1230677" y="913824"/>
                    </a:lnTo>
                    <a:lnTo>
                      <a:pt x="1239936" y="903773"/>
                    </a:lnTo>
                    <a:lnTo>
                      <a:pt x="1250253" y="892929"/>
                    </a:lnTo>
                    <a:lnTo>
                      <a:pt x="1258719" y="883936"/>
                    </a:lnTo>
                    <a:lnTo>
                      <a:pt x="1267713" y="873885"/>
                    </a:lnTo>
                    <a:lnTo>
                      <a:pt x="1276972" y="863570"/>
                    </a:lnTo>
                    <a:lnTo>
                      <a:pt x="1286496" y="852461"/>
                    </a:lnTo>
                    <a:lnTo>
                      <a:pt x="1296020" y="840559"/>
                    </a:lnTo>
                    <a:lnTo>
                      <a:pt x="1300517" y="834211"/>
                    </a:lnTo>
                    <a:lnTo>
                      <a:pt x="1305279" y="827335"/>
                    </a:lnTo>
                    <a:lnTo>
                      <a:pt x="1309776" y="820722"/>
                    </a:lnTo>
                    <a:lnTo>
                      <a:pt x="1314274" y="813581"/>
                    </a:lnTo>
                    <a:lnTo>
                      <a:pt x="1318506" y="806175"/>
                    </a:lnTo>
                    <a:lnTo>
                      <a:pt x="1322739" y="798505"/>
                    </a:lnTo>
                    <a:lnTo>
                      <a:pt x="1326972" y="790570"/>
                    </a:lnTo>
                    <a:lnTo>
                      <a:pt x="1330940" y="782371"/>
                    </a:lnTo>
                    <a:lnTo>
                      <a:pt x="1334908" y="773907"/>
                    </a:lnTo>
                    <a:lnTo>
                      <a:pt x="1338612" y="765179"/>
                    </a:lnTo>
                    <a:lnTo>
                      <a:pt x="1341787" y="755922"/>
                    </a:lnTo>
                    <a:lnTo>
                      <a:pt x="1344961" y="746135"/>
                    </a:lnTo>
                    <a:lnTo>
                      <a:pt x="1347871" y="736614"/>
                    </a:lnTo>
                    <a:lnTo>
                      <a:pt x="1350517" y="726563"/>
                    </a:lnTo>
                    <a:lnTo>
                      <a:pt x="1352898" y="715983"/>
                    </a:lnTo>
                    <a:lnTo>
                      <a:pt x="1355014" y="705403"/>
                    </a:lnTo>
                    <a:lnTo>
                      <a:pt x="1357130" y="694030"/>
                    </a:lnTo>
                    <a:lnTo>
                      <a:pt x="1358453" y="682657"/>
                    </a:lnTo>
                    <a:lnTo>
                      <a:pt x="1359511" y="670755"/>
                    </a:lnTo>
                    <a:lnTo>
                      <a:pt x="1360834" y="658588"/>
                    </a:lnTo>
                    <a:lnTo>
                      <a:pt x="1361099" y="646157"/>
                    </a:lnTo>
                    <a:lnTo>
                      <a:pt x="1361363" y="633197"/>
                    </a:lnTo>
                    <a:lnTo>
                      <a:pt x="1361099" y="619443"/>
                    </a:lnTo>
                    <a:lnTo>
                      <a:pt x="1360041" y="605689"/>
                    </a:lnTo>
                    <a:lnTo>
                      <a:pt x="1358718" y="591936"/>
                    </a:lnTo>
                    <a:lnTo>
                      <a:pt x="1356866" y="578447"/>
                    </a:lnTo>
                    <a:lnTo>
                      <a:pt x="1354220" y="565222"/>
                    </a:lnTo>
                    <a:lnTo>
                      <a:pt x="1351046" y="552262"/>
                    </a:lnTo>
                    <a:lnTo>
                      <a:pt x="1347871" y="539302"/>
                    </a:lnTo>
                    <a:lnTo>
                      <a:pt x="1343639" y="526606"/>
                    </a:lnTo>
                    <a:lnTo>
                      <a:pt x="1339141" y="514439"/>
                    </a:lnTo>
                    <a:lnTo>
                      <a:pt x="1334115" y="502008"/>
                    </a:lnTo>
                    <a:lnTo>
                      <a:pt x="1328824" y="490106"/>
                    </a:lnTo>
                    <a:lnTo>
                      <a:pt x="1322739" y="478468"/>
                    </a:lnTo>
                    <a:lnTo>
                      <a:pt x="1316390" y="467095"/>
                    </a:lnTo>
                    <a:lnTo>
                      <a:pt x="1309512" y="455986"/>
                    </a:lnTo>
                    <a:lnTo>
                      <a:pt x="1302369" y="445407"/>
                    </a:lnTo>
                    <a:lnTo>
                      <a:pt x="1294697" y="434562"/>
                    </a:lnTo>
                    <a:lnTo>
                      <a:pt x="1287819" y="425570"/>
                    </a:lnTo>
                    <a:lnTo>
                      <a:pt x="1280412" y="416841"/>
                    </a:lnTo>
                    <a:lnTo>
                      <a:pt x="1272740" y="408642"/>
                    </a:lnTo>
                    <a:lnTo>
                      <a:pt x="1265068" y="400443"/>
                    </a:lnTo>
                    <a:lnTo>
                      <a:pt x="1256867" y="392508"/>
                    </a:lnTo>
                    <a:lnTo>
                      <a:pt x="1248401" y="384838"/>
                    </a:lnTo>
                    <a:lnTo>
                      <a:pt x="1239671" y="377696"/>
                    </a:lnTo>
                    <a:lnTo>
                      <a:pt x="1230677" y="370555"/>
                    </a:lnTo>
                    <a:lnTo>
                      <a:pt x="1221417" y="363943"/>
                    </a:lnTo>
                    <a:lnTo>
                      <a:pt x="1211894" y="357330"/>
                    </a:lnTo>
                    <a:lnTo>
                      <a:pt x="1202370" y="351247"/>
                    </a:lnTo>
                    <a:lnTo>
                      <a:pt x="1192317" y="345693"/>
                    </a:lnTo>
                    <a:lnTo>
                      <a:pt x="1182000" y="340403"/>
                    </a:lnTo>
                    <a:lnTo>
                      <a:pt x="1171947" y="334848"/>
                    </a:lnTo>
                    <a:lnTo>
                      <a:pt x="1161365" y="330352"/>
                    </a:lnTo>
                    <a:lnTo>
                      <a:pt x="1150783" y="325856"/>
                    </a:lnTo>
                    <a:lnTo>
                      <a:pt x="1151048" y="324269"/>
                    </a:lnTo>
                    <a:lnTo>
                      <a:pt x="1126180" y="317392"/>
                    </a:lnTo>
                    <a:lnTo>
                      <a:pt x="1119302" y="315276"/>
                    </a:lnTo>
                    <a:lnTo>
                      <a:pt x="1111895" y="313424"/>
                    </a:lnTo>
                    <a:lnTo>
                      <a:pt x="1104752" y="311573"/>
                    </a:lnTo>
                    <a:lnTo>
                      <a:pt x="1097345" y="310251"/>
                    </a:lnTo>
                    <a:lnTo>
                      <a:pt x="1089673" y="308928"/>
                    </a:lnTo>
                    <a:lnTo>
                      <a:pt x="1082530" y="307606"/>
                    </a:lnTo>
                    <a:lnTo>
                      <a:pt x="1074858" y="306548"/>
                    </a:lnTo>
                    <a:lnTo>
                      <a:pt x="1067186" y="305754"/>
                    </a:lnTo>
                    <a:lnTo>
                      <a:pt x="1064541" y="305490"/>
                    </a:lnTo>
                    <a:lnTo>
                      <a:pt x="1064276" y="305490"/>
                    </a:lnTo>
                    <a:lnTo>
                      <a:pt x="1049197" y="304432"/>
                    </a:lnTo>
                    <a:lnTo>
                      <a:pt x="1041525" y="303903"/>
                    </a:lnTo>
                    <a:lnTo>
                      <a:pt x="1033588" y="303903"/>
                    </a:lnTo>
                    <a:lnTo>
                      <a:pt x="1032795" y="303903"/>
                    </a:lnTo>
                    <a:lnTo>
                      <a:pt x="1032530" y="303903"/>
                    </a:lnTo>
                    <a:lnTo>
                      <a:pt x="1032001" y="303903"/>
                    </a:lnTo>
                    <a:lnTo>
                      <a:pt x="1024065" y="303903"/>
                    </a:lnTo>
                    <a:close/>
                    <a:moveTo>
                      <a:pt x="1388083" y="226671"/>
                    </a:moveTo>
                    <a:lnTo>
                      <a:pt x="1384643" y="226935"/>
                    </a:lnTo>
                    <a:lnTo>
                      <a:pt x="1381204" y="227464"/>
                    </a:lnTo>
                    <a:lnTo>
                      <a:pt x="1377765" y="228258"/>
                    </a:lnTo>
                    <a:lnTo>
                      <a:pt x="1374591" y="229316"/>
                    </a:lnTo>
                    <a:lnTo>
                      <a:pt x="1371416" y="230903"/>
                    </a:lnTo>
                    <a:lnTo>
                      <a:pt x="1368241" y="232490"/>
                    </a:lnTo>
                    <a:lnTo>
                      <a:pt x="1365596" y="234606"/>
                    </a:lnTo>
                    <a:lnTo>
                      <a:pt x="1362686" y="237250"/>
                    </a:lnTo>
                    <a:lnTo>
                      <a:pt x="1273269" y="326649"/>
                    </a:lnTo>
                    <a:lnTo>
                      <a:pt x="1280147" y="332468"/>
                    </a:lnTo>
                    <a:lnTo>
                      <a:pt x="1286496" y="338551"/>
                    </a:lnTo>
                    <a:lnTo>
                      <a:pt x="1293110" y="344899"/>
                    </a:lnTo>
                    <a:lnTo>
                      <a:pt x="1299195" y="351247"/>
                    </a:lnTo>
                    <a:lnTo>
                      <a:pt x="1305279" y="357859"/>
                    </a:lnTo>
                    <a:lnTo>
                      <a:pt x="1311364" y="364736"/>
                    </a:lnTo>
                    <a:lnTo>
                      <a:pt x="1317184" y="371348"/>
                    </a:lnTo>
                    <a:lnTo>
                      <a:pt x="1322739" y="378490"/>
                    </a:lnTo>
                    <a:lnTo>
                      <a:pt x="1413479" y="288033"/>
                    </a:lnTo>
                    <a:lnTo>
                      <a:pt x="1416125" y="285388"/>
                    </a:lnTo>
                    <a:lnTo>
                      <a:pt x="1417976" y="282479"/>
                    </a:lnTo>
                    <a:lnTo>
                      <a:pt x="1420093" y="279305"/>
                    </a:lnTo>
                    <a:lnTo>
                      <a:pt x="1421416" y="276131"/>
                    </a:lnTo>
                    <a:lnTo>
                      <a:pt x="1422474" y="272957"/>
                    </a:lnTo>
                    <a:lnTo>
                      <a:pt x="1423267" y="269519"/>
                    </a:lnTo>
                    <a:lnTo>
                      <a:pt x="1423797" y="266080"/>
                    </a:lnTo>
                    <a:lnTo>
                      <a:pt x="1423797" y="262642"/>
                    </a:lnTo>
                    <a:lnTo>
                      <a:pt x="1423797" y="259203"/>
                    </a:lnTo>
                    <a:lnTo>
                      <a:pt x="1423267" y="255765"/>
                    </a:lnTo>
                    <a:lnTo>
                      <a:pt x="1422474" y="252327"/>
                    </a:lnTo>
                    <a:lnTo>
                      <a:pt x="1421416" y="249153"/>
                    </a:lnTo>
                    <a:lnTo>
                      <a:pt x="1420093" y="245979"/>
                    </a:lnTo>
                    <a:lnTo>
                      <a:pt x="1417976" y="242805"/>
                    </a:lnTo>
                    <a:lnTo>
                      <a:pt x="1416125" y="240160"/>
                    </a:lnTo>
                    <a:lnTo>
                      <a:pt x="1413479" y="237250"/>
                    </a:lnTo>
                    <a:lnTo>
                      <a:pt x="1410834" y="234606"/>
                    </a:lnTo>
                    <a:lnTo>
                      <a:pt x="1407924" y="232490"/>
                    </a:lnTo>
                    <a:lnTo>
                      <a:pt x="1404749" y="230903"/>
                    </a:lnTo>
                    <a:lnTo>
                      <a:pt x="1401839" y="229316"/>
                    </a:lnTo>
                    <a:lnTo>
                      <a:pt x="1398400" y="228258"/>
                    </a:lnTo>
                    <a:lnTo>
                      <a:pt x="1394961" y="227464"/>
                    </a:lnTo>
                    <a:lnTo>
                      <a:pt x="1391522" y="226935"/>
                    </a:lnTo>
                    <a:lnTo>
                      <a:pt x="1388083" y="226671"/>
                    </a:lnTo>
                    <a:close/>
                    <a:moveTo>
                      <a:pt x="677243" y="226671"/>
                    </a:moveTo>
                    <a:lnTo>
                      <a:pt x="673803" y="226935"/>
                    </a:lnTo>
                    <a:lnTo>
                      <a:pt x="670629" y="227464"/>
                    </a:lnTo>
                    <a:lnTo>
                      <a:pt x="667190" y="228258"/>
                    </a:lnTo>
                    <a:lnTo>
                      <a:pt x="663751" y="229316"/>
                    </a:lnTo>
                    <a:lnTo>
                      <a:pt x="660576" y="230903"/>
                    </a:lnTo>
                    <a:lnTo>
                      <a:pt x="657666" y="232490"/>
                    </a:lnTo>
                    <a:lnTo>
                      <a:pt x="654491" y="234606"/>
                    </a:lnTo>
                    <a:lnTo>
                      <a:pt x="651846" y="237250"/>
                    </a:lnTo>
                    <a:lnTo>
                      <a:pt x="649465" y="240160"/>
                    </a:lnTo>
                    <a:lnTo>
                      <a:pt x="647084" y="242805"/>
                    </a:lnTo>
                    <a:lnTo>
                      <a:pt x="645497" y="245979"/>
                    </a:lnTo>
                    <a:lnTo>
                      <a:pt x="644174" y="249153"/>
                    </a:lnTo>
                    <a:lnTo>
                      <a:pt x="642587" y="252327"/>
                    </a:lnTo>
                    <a:lnTo>
                      <a:pt x="642058" y="255765"/>
                    </a:lnTo>
                    <a:lnTo>
                      <a:pt x="641529" y="259203"/>
                    </a:lnTo>
                    <a:lnTo>
                      <a:pt x="641264" y="262642"/>
                    </a:lnTo>
                    <a:lnTo>
                      <a:pt x="641529" y="266080"/>
                    </a:lnTo>
                    <a:lnTo>
                      <a:pt x="642058" y="269519"/>
                    </a:lnTo>
                    <a:lnTo>
                      <a:pt x="642587" y="272957"/>
                    </a:lnTo>
                    <a:lnTo>
                      <a:pt x="644174" y="276131"/>
                    </a:lnTo>
                    <a:lnTo>
                      <a:pt x="645497" y="279305"/>
                    </a:lnTo>
                    <a:lnTo>
                      <a:pt x="647084" y="282479"/>
                    </a:lnTo>
                    <a:lnTo>
                      <a:pt x="649465" y="285388"/>
                    </a:lnTo>
                    <a:lnTo>
                      <a:pt x="651846" y="288033"/>
                    </a:lnTo>
                    <a:lnTo>
                      <a:pt x="742321" y="378490"/>
                    </a:lnTo>
                    <a:lnTo>
                      <a:pt x="748406" y="371348"/>
                    </a:lnTo>
                    <a:lnTo>
                      <a:pt x="753961" y="364736"/>
                    </a:lnTo>
                    <a:lnTo>
                      <a:pt x="760046" y="357859"/>
                    </a:lnTo>
                    <a:lnTo>
                      <a:pt x="765866" y="351247"/>
                    </a:lnTo>
                    <a:lnTo>
                      <a:pt x="772480" y="344899"/>
                    </a:lnTo>
                    <a:lnTo>
                      <a:pt x="778564" y="338551"/>
                    </a:lnTo>
                    <a:lnTo>
                      <a:pt x="785443" y="332468"/>
                    </a:lnTo>
                    <a:lnTo>
                      <a:pt x="791792" y="326649"/>
                    </a:lnTo>
                    <a:lnTo>
                      <a:pt x="702639" y="237250"/>
                    </a:lnTo>
                    <a:lnTo>
                      <a:pt x="699994" y="234606"/>
                    </a:lnTo>
                    <a:lnTo>
                      <a:pt x="696819" y="232490"/>
                    </a:lnTo>
                    <a:lnTo>
                      <a:pt x="694174" y="230903"/>
                    </a:lnTo>
                    <a:lnTo>
                      <a:pt x="690734" y="229316"/>
                    </a:lnTo>
                    <a:lnTo>
                      <a:pt x="687295" y="228258"/>
                    </a:lnTo>
                    <a:lnTo>
                      <a:pt x="683856" y="227464"/>
                    </a:lnTo>
                    <a:lnTo>
                      <a:pt x="680682" y="226935"/>
                    </a:lnTo>
                    <a:lnTo>
                      <a:pt x="677243" y="226671"/>
                    </a:lnTo>
                    <a:close/>
                    <a:moveTo>
                      <a:pt x="1032795" y="79348"/>
                    </a:moveTo>
                    <a:lnTo>
                      <a:pt x="1029091" y="79877"/>
                    </a:lnTo>
                    <a:lnTo>
                      <a:pt x="1025387" y="80406"/>
                    </a:lnTo>
                    <a:lnTo>
                      <a:pt x="1021948" y="81200"/>
                    </a:lnTo>
                    <a:lnTo>
                      <a:pt x="1018774" y="82257"/>
                    </a:lnTo>
                    <a:lnTo>
                      <a:pt x="1015599" y="83844"/>
                    </a:lnTo>
                    <a:lnTo>
                      <a:pt x="1012425" y="85696"/>
                    </a:lnTo>
                    <a:lnTo>
                      <a:pt x="1010044" y="87547"/>
                    </a:lnTo>
                    <a:lnTo>
                      <a:pt x="1007134" y="90192"/>
                    </a:lnTo>
                    <a:lnTo>
                      <a:pt x="1005017" y="92573"/>
                    </a:lnTo>
                    <a:lnTo>
                      <a:pt x="1002901" y="95482"/>
                    </a:lnTo>
                    <a:lnTo>
                      <a:pt x="1001049" y="98392"/>
                    </a:lnTo>
                    <a:lnTo>
                      <a:pt x="999726" y="101301"/>
                    </a:lnTo>
                    <a:lnTo>
                      <a:pt x="998404" y="104739"/>
                    </a:lnTo>
                    <a:lnTo>
                      <a:pt x="997610" y="108178"/>
                    </a:lnTo>
                    <a:lnTo>
                      <a:pt x="997081" y="111881"/>
                    </a:lnTo>
                    <a:lnTo>
                      <a:pt x="996816" y="115319"/>
                    </a:lnTo>
                    <a:lnTo>
                      <a:pt x="996816" y="236986"/>
                    </a:lnTo>
                    <a:lnTo>
                      <a:pt x="1005546" y="236192"/>
                    </a:lnTo>
                    <a:lnTo>
                      <a:pt x="1014276" y="235664"/>
                    </a:lnTo>
                    <a:lnTo>
                      <a:pt x="1023007" y="235399"/>
                    </a:lnTo>
                    <a:lnTo>
                      <a:pt x="1031737" y="235135"/>
                    </a:lnTo>
                    <a:lnTo>
                      <a:pt x="1032795" y="235135"/>
                    </a:lnTo>
                    <a:lnTo>
                      <a:pt x="1033588" y="235135"/>
                    </a:lnTo>
                    <a:lnTo>
                      <a:pt x="1042583" y="235399"/>
                    </a:lnTo>
                    <a:lnTo>
                      <a:pt x="1051313" y="235664"/>
                    </a:lnTo>
                    <a:lnTo>
                      <a:pt x="1060043" y="236192"/>
                    </a:lnTo>
                    <a:lnTo>
                      <a:pt x="1068773" y="236986"/>
                    </a:lnTo>
                    <a:lnTo>
                      <a:pt x="1068773" y="115319"/>
                    </a:lnTo>
                    <a:lnTo>
                      <a:pt x="1068509" y="111881"/>
                    </a:lnTo>
                    <a:lnTo>
                      <a:pt x="1067715" y="108178"/>
                    </a:lnTo>
                    <a:lnTo>
                      <a:pt x="1066922" y="104739"/>
                    </a:lnTo>
                    <a:lnTo>
                      <a:pt x="1065863" y="101301"/>
                    </a:lnTo>
                    <a:lnTo>
                      <a:pt x="1064276" y="98392"/>
                    </a:lnTo>
                    <a:lnTo>
                      <a:pt x="1062424" y="95482"/>
                    </a:lnTo>
                    <a:lnTo>
                      <a:pt x="1060308" y="92573"/>
                    </a:lnTo>
                    <a:lnTo>
                      <a:pt x="1057927" y="90192"/>
                    </a:lnTo>
                    <a:lnTo>
                      <a:pt x="1055546" y="87547"/>
                    </a:lnTo>
                    <a:lnTo>
                      <a:pt x="1052636" y="85696"/>
                    </a:lnTo>
                    <a:lnTo>
                      <a:pt x="1049990" y="83844"/>
                    </a:lnTo>
                    <a:lnTo>
                      <a:pt x="1046816" y="82257"/>
                    </a:lnTo>
                    <a:lnTo>
                      <a:pt x="1043377" y="81200"/>
                    </a:lnTo>
                    <a:lnTo>
                      <a:pt x="1039938" y="80406"/>
                    </a:lnTo>
                    <a:lnTo>
                      <a:pt x="1036498" y="79877"/>
                    </a:lnTo>
                    <a:lnTo>
                      <a:pt x="1032795" y="79348"/>
                    </a:lnTo>
                    <a:close/>
                    <a:moveTo>
                      <a:pt x="986234" y="0"/>
                    </a:moveTo>
                    <a:lnTo>
                      <a:pt x="1012954" y="265"/>
                    </a:lnTo>
                    <a:lnTo>
                      <a:pt x="1039938" y="1058"/>
                    </a:lnTo>
                    <a:lnTo>
                      <a:pt x="1066922" y="2381"/>
                    </a:lnTo>
                    <a:lnTo>
                      <a:pt x="1093641" y="4232"/>
                    </a:lnTo>
                    <a:lnTo>
                      <a:pt x="1120096" y="6612"/>
                    </a:lnTo>
                    <a:lnTo>
                      <a:pt x="1146286" y="8993"/>
                    </a:lnTo>
                    <a:lnTo>
                      <a:pt x="1172212" y="12431"/>
                    </a:lnTo>
                    <a:lnTo>
                      <a:pt x="1198137" y="16134"/>
                    </a:lnTo>
                    <a:lnTo>
                      <a:pt x="1223798" y="20366"/>
                    </a:lnTo>
                    <a:lnTo>
                      <a:pt x="1248930" y="25127"/>
                    </a:lnTo>
                    <a:lnTo>
                      <a:pt x="1274327" y="30417"/>
                    </a:lnTo>
                    <a:lnTo>
                      <a:pt x="1298930" y="35971"/>
                    </a:lnTo>
                    <a:lnTo>
                      <a:pt x="1323268" y="42055"/>
                    </a:lnTo>
                    <a:lnTo>
                      <a:pt x="1347871" y="48931"/>
                    </a:lnTo>
                    <a:lnTo>
                      <a:pt x="1371681" y="56073"/>
                    </a:lnTo>
                    <a:lnTo>
                      <a:pt x="1395225" y="64007"/>
                    </a:lnTo>
                    <a:lnTo>
                      <a:pt x="1418506" y="72207"/>
                    </a:lnTo>
                    <a:lnTo>
                      <a:pt x="1441521" y="80935"/>
                    </a:lnTo>
                    <a:lnTo>
                      <a:pt x="1464272" y="90192"/>
                    </a:lnTo>
                    <a:lnTo>
                      <a:pt x="1486494" y="99979"/>
                    </a:lnTo>
                    <a:lnTo>
                      <a:pt x="1508716" y="110029"/>
                    </a:lnTo>
                    <a:lnTo>
                      <a:pt x="1530145" y="120873"/>
                    </a:lnTo>
                    <a:lnTo>
                      <a:pt x="1551309" y="131982"/>
                    </a:lnTo>
                    <a:lnTo>
                      <a:pt x="1572208" y="143884"/>
                    </a:lnTo>
                    <a:lnTo>
                      <a:pt x="1592313" y="156051"/>
                    </a:lnTo>
                    <a:lnTo>
                      <a:pt x="1612684" y="168747"/>
                    </a:lnTo>
                    <a:lnTo>
                      <a:pt x="1631996" y="181971"/>
                    </a:lnTo>
                    <a:lnTo>
                      <a:pt x="1651043" y="195725"/>
                    </a:lnTo>
                    <a:lnTo>
                      <a:pt x="1660567" y="202602"/>
                    </a:lnTo>
                    <a:lnTo>
                      <a:pt x="1669826" y="210008"/>
                    </a:lnTo>
                    <a:lnTo>
                      <a:pt x="1678821" y="217413"/>
                    </a:lnTo>
                    <a:lnTo>
                      <a:pt x="1687815" y="224819"/>
                    </a:lnTo>
                    <a:lnTo>
                      <a:pt x="1696810" y="232225"/>
                    </a:lnTo>
                    <a:lnTo>
                      <a:pt x="1705804" y="240160"/>
                    </a:lnTo>
                    <a:lnTo>
                      <a:pt x="1714535" y="247830"/>
                    </a:lnTo>
                    <a:lnTo>
                      <a:pt x="1723000" y="255765"/>
                    </a:lnTo>
                    <a:lnTo>
                      <a:pt x="1731466" y="263964"/>
                    </a:lnTo>
                    <a:lnTo>
                      <a:pt x="1739931" y="272164"/>
                    </a:lnTo>
                    <a:lnTo>
                      <a:pt x="1747868" y="280098"/>
                    </a:lnTo>
                    <a:lnTo>
                      <a:pt x="1756069" y="288827"/>
                    </a:lnTo>
                    <a:lnTo>
                      <a:pt x="1764005" y="297290"/>
                    </a:lnTo>
                    <a:lnTo>
                      <a:pt x="1771941" y="306019"/>
                    </a:lnTo>
                    <a:lnTo>
                      <a:pt x="1779349" y="314747"/>
                    </a:lnTo>
                    <a:lnTo>
                      <a:pt x="1787021" y="323740"/>
                    </a:lnTo>
                    <a:lnTo>
                      <a:pt x="1794163" y="332997"/>
                    </a:lnTo>
                    <a:lnTo>
                      <a:pt x="1801571" y="341990"/>
                    </a:lnTo>
                    <a:lnTo>
                      <a:pt x="1808714" y="351512"/>
                    </a:lnTo>
                    <a:lnTo>
                      <a:pt x="1815592" y="360769"/>
                    </a:lnTo>
                    <a:lnTo>
                      <a:pt x="1822735" y="370291"/>
                    </a:lnTo>
                    <a:lnTo>
                      <a:pt x="1829348" y="380077"/>
                    </a:lnTo>
                    <a:lnTo>
                      <a:pt x="1835962" y="389863"/>
                    </a:lnTo>
                    <a:lnTo>
                      <a:pt x="1842311" y="399914"/>
                    </a:lnTo>
                    <a:lnTo>
                      <a:pt x="1848396" y="409964"/>
                    </a:lnTo>
                    <a:lnTo>
                      <a:pt x="1854745" y="420280"/>
                    </a:lnTo>
                    <a:lnTo>
                      <a:pt x="1860830" y="430330"/>
                    </a:lnTo>
                    <a:lnTo>
                      <a:pt x="1866385" y="441175"/>
                    </a:lnTo>
                    <a:lnTo>
                      <a:pt x="1872470" y="451490"/>
                    </a:lnTo>
                    <a:lnTo>
                      <a:pt x="1877761" y="462070"/>
                    </a:lnTo>
                    <a:lnTo>
                      <a:pt x="1883316" y="473178"/>
                    </a:lnTo>
                    <a:lnTo>
                      <a:pt x="1888342" y="484023"/>
                    </a:lnTo>
                    <a:lnTo>
                      <a:pt x="1893369" y="495396"/>
                    </a:lnTo>
                    <a:lnTo>
                      <a:pt x="1898395" y="506240"/>
                    </a:lnTo>
                    <a:lnTo>
                      <a:pt x="1903157" y="517613"/>
                    </a:lnTo>
                    <a:lnTo>
                      <a:pt x="1907654" y="529251"/>
                    </a:lnTo>
                    <a:lnTo>
                      <a:pt x="1912152" y="540624"/>
                    </a:lnTo>
                    <a:lnTo>
                      <a:pt x="1916385" y="552526"/>
                    </a:lnTo>
                    <a:lnTo>
                      <a:pt x="1920617" y="564428"/>
                    </a:lnTo>
                    <a:lnTo>
                      <a:pt x="1924586" y="576331"/>
                    </a:lnTo>
                    <a:lnTo>
                      <a:pt x="1928289" y="588497"/>
                    </a:lnTo>
                    <a:lnTo>
                      <a:pt x="1931993" y="600664"/>
                    </a:lnTo>
                    <a:lnTo>
                      <a:pt x="1935432" y="612831"/>
                    </a:lnTo>
                    <a:lnTo>
                      <a:pt x="1938607" y="625526"/>
                    </a:lnTo>
                    <a:lnTo>
                      <a:pt x="1941781" y="637958"/>
                    </a:lnTo>
                    <a:lnTo>
                      <a:pt x="1944691" y="650918"/>
                    </a:lnTo>
                    <a:lnTo>
                      <a:pt x="1947337" y="663613"/>
                    </a:lnTo>
                    <a:lnTo>
                      <a:pt x="1950247" y="676574"/>
                    </a:lnTo>
                    <a:lnTo>
                      <a:pt x="1952363" y="689798"/>
                    </a:lnTo>
                    <a:lnTo>
                      <a:pt x="1954744" y="703023"/>
                    </a:lnTo>
                    <a:lnTo>
                      <a:pt x="1956596" y="716248"/>
                    </a:lnTo>
                    <a:lnTo>
                      <a:pt x="1958448" y="729737"/>
                    </a:lnTo>
                    <a:lnTo>
                      <a:pt x="1960299" y="743490"/>
                    </a:lnTo>
                    <a:lnTo>
                      <a:pt x="1961622" y="757244"/>
                    </a:lnTo>
                    <a:lnTo>
                      <a:pt x="1962945" y="770998"/>
                    </a:lnTo>
                    <a:lnTo>
                      <a:pt x="1964268" y="785016"/>
                    </a:lnTo>
                    <a:lnTo>
                      <a:pt x="1965061" y="799034"/>
                    </a:lnTo>
                    <a:lnTo>
                      <a:pt x="1965855" y="813317"/>
                    </a:lnTo>
                    <a:lnTo>
                      <a:pt x="1966384" y="827599"/>
                    </a:lnTo>
                    <a:lnTo>
                      <a:pt x="1966649" y="842411"/>
                    </a:lnTo>
                    <a:lnTo>
                      <a:pt x="1966913" y="856958"/>
                    </a:lnTo>
                    <a:lnTo>
                      <a:pt x="1966913" y="871769"/>
                    </a:lnTo>
                    <a:lnTo>
                      <a:pt x="1966649" y="886581"/>
                    </a:lnTo>
                    <a:lnTo>
                      <a:pt x="1966120" y="901393"/>
                    </a:lnTo>
                    <a:lnTo>
                      <a:pt x="1965590" y="916733"/>
                    </a:lnTo>
                    <a:lnTo>
                      <a:pt x="1964797" y="931809"/>
                    </a:lnTo>
                    <a:lnTo>
                      <a:pt x="1964003" y="947150"/>
                    </a:lnTo>
                    <a:lnTo>
                      <a:pt x="1962416" y="962755"/>
                    </a:lnTo>
                    <a:lnTo>
                      <a:pt x="1961093" y="978360"/>
                    </a:lnTo>
                    <a:lnTo>
                      <a:pt x="1959506" y="994230"/>
                    </a:lnTo>
                    <a:lnTo>
                      <a:pt x="1957654" y="1010099"/>
                    </a:lnTo>
                    <a:lnTo>
                      <a:pt x="1955802" y="1026233"/>
                    </a:lnTo>
                    <a:lnTo>
                      <a:pt x="1953950" y="1038929"/>
                    </a:lnTo>
                    <a:lnTo>
                      <a:pt x="1952363" y="1051360"/>
                    </a:lnTo>
                    <a:lnTo>
                      <a:pt x="1950247" y="1064056"/>
                    </a:lnTo>
                    <a:lnTo>
                      <a:pt x="1947866" y="1076752"/>
                    </a:lnTo>
                    <a:lnTo>
                      <a:pt x="1944956" y="1089447"/>
                    </a:lnTo>
                    <a:lnTo>
                      <a:pt x="1942046" y="1101879"/>
                    </a:lnTo>
                    <a:lnTo>
                      <a:pt x="1938607" y="1114574"/>
                    </a:lnTo>
                    <a:lnTo>
                      <a:pt x="1935167" y="1127005"/>
                    </a:lnTo>
                    <a:lnTo>
                      <a:pt x="1931199" y="1139701"/>
                    </a:lnTo>
                    <a:lnTo>
                      <a:pt x="1927231" y="1152132"/>
                    </a:lnTo>
                    <a:lnTo>
                      <a:pt x="1922998" y="1164828"/>
                    </a:lnTo>
                    <a:lnTo>
                      <a:pt x="1918501" y="1177524"/>
                    </a:lnTo>
                    <a:lnTo>
                      <a:pt x="1913210" y="1189955"/>
                    </a:lnTo>
                    <a:lnTo>
                      <a:pt x="1908448" y="1202386"/>
                    </a:lnTo>
                    <a:lnTo>
                      <a:pt x="1903157" y="1214817"/>
                    </a:lnTo>
                    <a:lnTo>
                      <a:pt x="1897866" y="1227513"/>
                    </a:lnTo>
                    <a:lnTo>
                      <a:pt x="1892311" y="1239944"/>
                    </a:lnTo>
                    <a:lnTo>
                      <a:pt x="1886491" y="1252111"/>
                    </a:lnTo>
                    <a:lnTo>
                      <a:pt x="1880142" y="1264806"/>
                    </a:lnTo>
                    <a:lnTo>
                      <a:pt x="1874321" y="1276973"/>
                    </a:lnTo>
                    <a:lnTo>
                      <a:pt x="1861359" y="1301571"/>
                    </a:lnTo>
                    <a:lnTo>
                      <a:pt x="1847867" y="1325904"/>
                    </a:lnTo>
                    <a:lnTo>
                      <a:pt x="1834110" y="1350238"/>
                    </a:lnTo>
                    <a:lnTo>
                      <a:pt x="1819825" y="1374306"/>
                    </a:lnTo>
                    <a:lnTo>
                      <a:pt x="1805274" y="1397846"/>
                    </a:lnTo>
                    <a:lnTo>
                      <a:pt x="1790195" y="1421386"/>
                    </a:lnTo>
                    <a:lnTo>
                      <a:pt x="1774851" y="1444662"/>
                    </a:lnTo>
                    <a:lnTo>
                      <a:pt x="1759772" y="1467673"/>
                    </a:lnTo>
                    <a:lnTo>
                      <a:pt x="1744164" y="1490154"/>
                    </a:lnTo>
                    <a:lnTo>
                      <a:pt x="1728820" y="1512636"/>
                    </a:lnTo>
                    <a:lnTo>
                      <a:pt x="1697868" y="1556278"/>
                    </a:lnTo>
                    <a:lnTo>
                      <a:pt x="1667974" y="1598332"/>
                    </a:lnTo>
                    <a:lnTo>
                      <a:pt x="1639403" y="1638535"/>
                    </a:lnTo>
                    <a:lnTo>
                      <a:pt x="1625647" y="1658108"/>
                    </a:lnTo>
                    <a:lnTo>
                      <a:pt x="1612419" y="1676887"/>
                    </a:lnTo>
                    <a:lnTo>
                      <a:pt x="1599985" y="1695401"/>
                    </a:lnTo>
                    <a:lnTo>
                      <a:pt x="1587816" y="1713387"/>
                    </a:lnTo>
                    <a:lnTo>
                      <a:pt x="1576705" y="1730843"/>
                    </a:lnTo>
                    <a:lnTo>
                      <a:pt x="1566388" y="1748035"/>
                    </a:lnTo>
                    <a:lnTo>
                      <a:pt x="1607393" y="2062253"/>
                    </a:lnTo>
                    <a:lnTo>
                      <a:pt x="1556070" y="2077329"/>
                    </a:lnTo>
                    <a:lnTo>
                      <a:pt x="1479087" y="2100605"/>
                    </a:lnTo>
                    <a:lnTo>
                      <a:pt x="1371681" y="2133931"/>
                    </a:lnTo>
                    <a:lnTo>
                      <a:pt x="1245491" y="2173076"/>
                    </a:lnTo>
                    <a:lnTo>
                      <a:pt x="1113217" y="2214601"/>
                    </a:lnTo>
                    <a:lnTo>
                      <a:pt x="986499" y="2254804"/>
                    </a:lnTo>
                    <a:lnTo>
                      <a:pt x="877241" y="2289188"/>
                    </a:lnTo>
                    <a:lnTo>
                      <a:pt x="797347" y="2314844"/>
                    </a:lnTo>
                    <a:lnTo>
                      <a:pt x="772480" y="2323043"/>
                    </a:lnTo>
                    <a:lnTo>
                      <a:pt x="759252" y="2327275"/>
                    </a:lnTo>
                    <a:lnTo>
                      <a:pt x="710046" y="2094521"/>
                    </a:lnTo>
                    <a:lnTo>
                      <a:pt x="701846" y="2097431"/>
                    </a:lnTo>
                    <a:lnTo>
                      <a:pt x="680153" y="2105630"/>
                    </a:lnTo>
                    <a:lnTo>
                      <a:pt x="664544" y="2110920"/>
                    </a:lnTo>
                    <a:lnTo>
                      <a:pt x="646820" y="2117003"/>
                    </a:lnTo>
                    <a:lnTo>
                      <a:pt x="626978" y="2123351"/>
                    </a:lnTo>
                    <a:lnTo>
                      <a:pt x="605550" y="2129699"/>
                    </a:lnTo>
                    <a:lnTo>
                      <a:pt x="582799" y="2136576"/>
                    </a:lnTo>
                    <a:lnTo>
                      <a:pt x="559254" y="2142923"/>
                    </a:lnTo>
                    <a:lnTo>
                      <a:pt x="535180" y="2149007"/>
                    </a:lnTo>
                    <a:lnTo>
                      <a:pt x="523011" y="2151652"/>
                    </a:lnTo>
                    <a:lnTo>
                      <a:pt x="511107" y="2154297"/>
                    </a:lnTo>
                    <a:lnTo>
                      <a:pt x="498937" y="2156413"/>
                    </a:lnTo>
                    <a:lnTo>
                      <a:pt x="486768" y="2158793"/>
                    </a:lnTo>
                    <a:lnTo>
                      <a:pt x="475128" y="2160644"/>
                    </a:lnTo>
                    <a:lnTo>
                      <a:pt x="463488" y="2162496"/>
                    </a:lnTo>
                    <a:lnTo>
                      <a:pt x="452112" y="2163554"/>
                    </a:lnTo>
                    <a:lnTo>
                      <a:pt x="441001" y="2164612"/>
                    </a:lnTo>
                    <a:lnTo>
                      <a:pt x="430419" y="2165141"/>
                    </a:lnTo>
                    <a:lnTo>
                      <a:pt x="420102" y="2165141"/>
                    </a:lnTo>
                    <a:lnTo>
                      <a:pt x="410049" y="2164876"/>
                    </a:lnTo>
                    <a:lnTo>
                      <a:pt x="400261" y="2164083"/>
                    </a:lnTo>
                    <a:lnTo>
                      <a:pt x="391002" y="2162760"/>
                    </a:lnTo>
                    <a:lnTo>
                      <a:pt x="382272" y="2160644"/>
                    </a:lnTo>
                    <a:lnTo>
                      <a:pt x="373806" y="2158264"/>
                    </a:lnTo>
                    <a:lnTo>
                      <a:pt x="365870" y="2155355"/>
                    </a:lnTo>
                    <a:lnTo>
                      <a:pt x="357933" y="2151916"/>
                    </a:lnTo>
                    <a:lnTo>
                      <a:pt x="350790" y="2148213"/>
                    </a:lnTo>
                    <a:lnTo>
                      <a:pt x="343648" y="2144246"/>
                    </a:lnTo>
                    <a:lnTo>
                      <a:pt x="337034" y="2139749"/>
                    </a:lnTo>
                    <a:lnTo>
                      <a:pt x="330685" y="2135253"/>
                    </a:lnTo>
                    <a:lnTo>
                      <a:pt x="324600" y="2129963"/>
                    </a:lnTo>
                    <a:lnTo>
                      <a:pt x="319045" y="2124938"/>
                    </a:lnTo>
                    <a:lnTo>
                      <a:pt x="313489" y="2119384"/>
                    </a:lnTo>
                    <a:lnTo>
                      <a:pt x="308463" y="2114094"/>
                    </a:lnTo>
                    <a:lnTo>
                      <a:pt x="303966" y="2108539"/>
                    </a:lnTo>
                    <a:lnTo>
                      <a:pt x="299468" y="2102456"/>
                    </a:lnTo>
                    <a:lnTo>
                      <a:pt x="295500" y="2096902"/>
                    </a:lnTo>
                    <a:lnTo>
                      <a:pt x="291796" y="2091083"/>
                    </a:lnTo>
                    <a:lnTo>
                      <a:pt x="288357" y="2085264"/>
                    </a:lnTo>
                    <a:lnTo>
                      <a:pt x="285183" y="2079445"/>
                    </a:lnTo>
                    <a:lnTo>
                      <a:pt x="282537" y="2073891"/>
                    </a:lnTo>
                    <a:lnTo>
                      <a:pt x="279892" y="2068336"/>
                    </a:lnTo>
                    <a:lnTo>
                      <a:pt x="277511" y="2062782"/>
                    </a:lnTo>
                    <a:lnTo>
                      <a:pt x="275394" y="2057757"/>
                    </a:lnTo>
                    <a:lnTo>
                      <a:pt x="273807" y="2052467"/>
                    </a:lnTo>
                    <a:lnTo>
                      <a:pt x="272220" y="2047706"/>
                    </a:lnTo>
                    <a:lnTo>
                      <a:pt x="271162" y="2042945"/>
                    </a:lnTo>
                    <a:lnTo>
                      <a:pt x="270103" y="2038713"/>
                    </a:lnTo>
                    <a:lnTo>
                      <a:pt x="269574" y="2035275"/>
                    </a:lnTo>
                    <a:lnTo>
                      <a:pt x="269310" y="2031572"/>
                    </a:lnTo>
                    <a:lnTo>
                      <a:pt x="269045" y="2028398"/>
                    </a:lnTo>
                    <a:lnTo>
                      <a:pt x="269045" y="2025489"/>
                    </a:lnTo>
                    <a:lnTo>
                      <a:pt x="269310" y="2022050"/>
                    </a:lnTo>
                    <a:lnTo>
                      <a:pt x="270632" y="2013851"/>
                    </a:lnTo>
                    <a:lnTo>
                      <a:pt x="272484" y="2004329"/>
                    </a:lnTo>
                    <a:lnTo>
                      <a:pt x="274865" y="1993749"/>
                    </a:lnTo>
                    <a:lnTo>
                      <a:pt x="280156" y="1969680"/>
                    </a:lnTo>
                    <a:lnTo>
                      <a:pt x="282802" y="1957249"/>
                    </a:lnTo>
                    <a:lnTo>
                      <a:pt x="284918" y="1944289"/>
                    </a:lnTo>
                    <a:lnTo>
                      <a:pt x="285712" y="1937677"/>
                    </a:lnTo>
                    <a:lnTo>
                      <a:pt x="286770" y="1931329"/>
                    </a:lnTo>
                    <a:lnTo>
                      <a:pt x="287034" y="1924981"/>
                    </a:lnTo>
                    <a:lnTo>
                      <a:pt x="287299" y="1918633"/>
                    </a:lnTo>
                    <a:lnTo>
                      <a:pt x="287564" y="1912285"/>
                    </a:lnTo>
                    <a:lnTo>
                      <a:pt x="287299" y="1906202"/>
                    </a:lnTo>
                    <a:lnTo>
                      <a:pt x="286770" y="1900383"/>
                    </a:lnTo>
                    <a:lnTo>
                      <a:pt x="285712" y="1894564"/>
                    </a:lnTo>
                    <a:lnTo>
                      <a:pt x="284654" y="1889010"/>
                    </a:lnTo>
                    <a:lnTo>
                      <a:pt x="283066" y="1883985"/>
                    </a:lnTo>
                    <a:lnTo>
                      <a:pt x="280950" y="1878695"/>
                    </a:lnTo>
                    <a:lnTo>
                      <a:pt x="278569" y="1873934"/>
                    </a:lnTo>
                    <a:lnTo>
                      <a:pt x="275659" y="1869438"/>
                    </a:lnTo>
                    <a:lnTo>
                      <a:pt x="272220" y="1865735"/>
                    </a:lnTo>
                    <a:lnTo>
                      <a:pt x="268781" y="1862032"/>
                    </a:lnTo>
                    <a:lnTo>
                      <a:pt x="264283" y="1858593"/>
                    </a:lnTo>
                    <a:lnTo>
                      <a:pt x="235712" y="1840343"/>
                    </a:lnTo>
                    <a:lnTo>
                      <a:pt x="215077" y="1826854"/>
                    </a:lnTo>
                    <a:lnTo>
                      <a:pt x="198146" y="1816274"/>
                    </a:lnTo>
                    <a:lnTo>
                      <a:pt x="194443" y="1807017"/>
                    </a:lnTo>
                    <a:lnTo>
                      <a:pt x="191004" y="1797231"/>
                    </a:lnTo>
                    <a:lnTo>
                      <a:pt x="187300" y="1785064"/>
                    </a:lnTo>
                    <a:lnTo>
                      <a:pt x="185448" y="1778981"/>
                    </a:lnTo>
                    <a:lnTo>
                      <a:pt x="184125" y="1772369"/>
                    </a:lnTo>
                    <a:lnTo>
                      <a:pt x="182803" y="1766285"/>
                    </a:lnTo>
                    <a:lnTo>
                      <a:pt x="182009" y="1759937"/>
                    </a:lnTo>
                    <a:lnTo>
                      <a:pt x="181744" y="1754383"/>
                    </a:lnTo>
                    <a:lnTo>
                      <a:pt x="181744" y="1749093"/>
                    </a:lnTo>
                    <a:lnTo>
                      <a:pt x="182009" y="1746977"/>
                    </a:lnTo>
                    <a:lnTo>
                      <a:pt x="182538" y="1744597"/>
                    </a:lnTo>
                    <a:lnTo>
                      <a:pt x="183067" y="1742745"/>
                    </a:lnTo>
                    <a:lnTo>
                      <a:pt x="183861" y="1740629"/>
                    </a:lnTo>
                    <a:lnTo>
                      <a:pt x="186242" y="1737191"/>
                    </a:lnTo>
                    <a:lnTo>
                      <a:pt x="188623" y="1734017"/>
                    </a:lnTo>
                    <a:lnTo>
                      <a:pt x="191797" y="1730579"/>
                    </a:lnTo>
                    <a:lnTo>
                      <a:pt x="194707" y="1727140"/>
                    </a:lnTo>
                    <a:lnTo>
                      <a:pt x="201586" y="1720792"/>
                    </a:lnTo>
                    <a:lnTo>
                      <a:pt x="208199" y="1714445"/>
                    </a:lnTo>
                    <a:lnTo>
                      <a:pt x="214548" y="1709155"/>
                    </a:lnTo>
                    <a:lnTo>
                      <a:pt x="219310" y="1704394"/>
                    </a:lnTo>
                    <a:lnTo>
                      <a:pt x="220897" y="1702542"/>
                    </a:lnTo>
                    <a:lnTo>
                      <a:pt x="221691" y="1700691"/>
                    </a:lnTo>
                    <a:lnTo>
                      <a:pt x="222220" y="1699369"/>
                    </a:lnTo>
                    <a:lnTo>
                      <a:pt x="221956" y="1698840"/>
                    </a:lnTo>
                    <a:lnTo>
                      <a:pt x="221691" y="1698311"/>
                    </a:lnTo>
                    <a:lnTo>
                      <a:pt x="220104" y="1697253"/>
                    </a:lnTo>
                    <a:lnTo>
                      <a:pt x="216929" y="1695666"/>
                    </a:lnTo>
                    <a:lnTo>
                      <a:pt x="207141" y="1691169"/>
                    </a:lnTo>
                    <a:lnTo>
                      <a:pt x="193914" y="1686144"/>
                    </a:lnTo>
                    <a:lnTo>
                      <a:pt x="178834" y="1680061"/>
                    </a:lnTo>
                    <a:lnTo>
                      <a:pt x="163491" y="1674242"/>
                    </a:lnTo>
                    <a:lnTo>
                      <a:pt x="148940" y="1668158"/>
                    </a:lnTo>
                    <a:lnTo>
                      <a:pt x="137300" y="1663133"/>
                    </a:lnTo>
                    <a:lnTo>
                      <a:pt x="132803" y="1661282"/>
                    </a:lnTo>
                    <a:lnTo>
                      <a:pt x="129628" y="1659166"/>
                    </a:lnTo>
                    <a:lnTo>
                      <a:pt x="128570" y="1658372"/>
                    </a:lnTo>
                    <a:lnTo>
                      <a:pt x="127248" y="1657314"/>
                    </a:lnTo>
                    <a:lnTo>
                      <a:pt x="124602" y="1654140"/>
                    </a:lnTo>
                    <a:lnTo>
                      <a:pt x="122221" y="1649908"/>
                    </a:lnTo>
                    <a:lnTo>
                      <a:pt x="119576" y="1645147"/>
                    </a:lnTo>
                    <a:lnTo>
                      <a:pt x="116930" y="1639593"/>
                    </a:lnTo>
                    <a:lnTo>
                      <a:pt x="115078" y="1633774"/>
                    </a:lnTo>
                    <a:lnTo>
                      <a:pt x="112697" y="1627162"/>
                    </a:lnTo>
                    <a:lnTo>
                      <a:pt x="111375" y="1620814"/>
                    </a:lnTo>
                    <a:lnTo>
                      <a:pt x="110052" y="1613937"/>
                    </a:lnTo>
                    <a:lnTo>
                      <a:pt x="109258" y="1607589"/>
                    </a:lnTo>
                    <a:lnTo>
                      <a:pt x="108994" y="1601506"/>
                    </a:lnTo>
                    <a:lnTo>
                      <a:pt x="109258" y="1595158"/>
                    </a:lnTo>
                    <a:lnTo>
                      <a:pt x="109523" y="1592513"/>
                    </a:lnTo>
                    <a:lnTo>
                      <a:pt x="110052" y="1589868"/>
                    </a:lnTo>
                    <a:lnTo>
                      <a:pt x="110846" y="1587488"/>
                    </a:lnTo>
                    <a:lnTo>
                      <a:pt x="111639" y="1585107"/>
                    </a:lnTo>
                    <a:lnTo>
                      <a:pt x="112697" y="1582992"/>
                    </a:lnTo>
                    <a:lnTo>
                      <a:pt x="114285" y="1581140"/>
                    </a:lnTo>
                    <a:lnTo>
                      <a:pt x="115607" y="1579553"/>
                    </a:lnTo>
                    <a:lnTo>
                      <a:pt x="117195" y="1578231"/>
                    </a:lnTo>
                    <a:lnTo>
                      <a:pt x="120898" y="1575321"/>
                    </a:lnTo>
                    <a:lnTo>
                      <a:pt x="124338" y="1572412"/>
                    </a:lnTo>
                    <a:lnTo>
                      <a:pt x="127512" y="1569502"/>
                    </a:lnTo>
                    <a:lnTo>
                      <a:pt x="130158" y="1566328"/>
                    </a:lnTo>
                    <a:lnTo>
                      <a:pt x="132803" y="1563155"/>
                    </a:lnTo>
                    <a:lnTo>
                      <a:pt x="134655" y="1560245"/>
                    </a:lnTo>
                    <a:lnTo>
                      <a:pt x="136771" y="1556807"/>
                    </a:lnTo>
                    <a:lnTo>
                      <a:pt x="138094" y="1553368"/>
                    </a:lnTo>
                    <a:lnTo>
                      <a:pt x="139417" y="1549930"/>
                    </a:lnTo>
                    <a:lnTo>
                      <a:pt x="140475" y="1546756"/>
                    </a:lnTo>
                    <a:lnTo>
                      <a:pt x="141004" y="1543318"/>
                    </a:lnTo>
                    <a:lnTo>
                      <a:pt x="141004" y="1539879"/>
                    </a:lnTo>
                    <a:lnTo>
                      <a:pt x="141004" y="1536705"/>
                    </a:lnTo>
                    <a:lnTo>
                      <a:pt x="140475" y="1533531"/>
                    </a:lnTo>
                    <a:lnTo>
                      <a:pt x="139417" y="1530093"/>
                    </a:lnTo>
                    <a:lnTo>
                      <a:pt x="138359" y="1526919"/>
                    </a:lnTo>
                    <a:lnTo>
                      <a:pt x="136771" y="1524010"/>
                    </a:lnTo>
                    <a:lnTo>
                      <a:pt x="134655" y="1521100"/>
                    </a:lnTo>
                    <a:lnTo>
                      <a:pt x="132539" y="1518455"/>
                    </a:lnTo>
                    <a:lnTo>
                      <a:pt x="129628" y="1515546"/>
                    </a:lnTo>
                    <a:lnTo>
                      <a:pt x="126718" y="1512901"/>
                    </a:lnTo>
                    <a:lnTo>
                      <a:pt x="123279" y="1510520"/>
                    </a:lnTo>
                    <a:lnTo>
                      <a:pt x="119576" y="1508404"/>
                    </a:lnTo>
                    <a:lnTo>
                      <a:pt x="115343" y="1506289"/>
                    </a:lnTo>
                    <a:lnTo>
                      <a:pt x="110581" y="1504702"/>
                    </a:lnTo>
                    <a:lnTo>
                      <a:pt x="105555" y="1502850"/>
                    </a:lnTo>
                    <a:lnTo>
                      <a:pt x="100264" y="1501792"/>
                    </a:lnTo>
                    <a:lnTo>
                      <a:pt x="94179" y="1500734"/>
                    </a:lnTo>
                    <a:lnTo>
                      <a:pt x="88094" y="1499676"/>
                    </a:lnTo>
                    <a:lnTo>
                      <a:pt x="81481" y="1499147"/>
                    </a:lnTo>
                    <a:lnTo>
                      <a:pt x="74338" y="1498883"/>
                    </a:lnTo>
                    <a:lnTo>
                      <a:pt x="66666" y="1498883"/>
                    </a:lnTo>
                    <a:lnTo>
                      <a:pt x="60846" y="1498883"/>
                    </a:lnTo>
                    <a:lnTo>
                      <a:pt x="55026" y="1498354"/>
                    </a:lnTo>
                    <a:lnTo>
                      <a:pt x="49735" y="1497560"/>
                    </a:lnTo>
                    <a:lnTo>
                      <a:pt x="44709" y="1496238"/>
                    </a:lnTo>
                    <a:lnTo>
                      <a:pt x="39947" y="1494386"/>
                    </a:lnTo>
                    <a:lnTo>
                      <a:pt x="35449" y="1492270"/>
                    </a:lnTo>
                    <a:lnTo>
                      <a:pt x="31217" y="1489625"/>
                    </a:lnTo>
                    <a:lnTo>
                      <a:pt x="27248" y="1486981"/>
                    </a:lnTo>
                    <a:lnTo>
                      <a:pt x="23545" y="1483807"/>
                    </a:lnTo>
                    <a:lnTo>
                      <a:pt x="20106" y="1480368"/>
                    </a:lnTo>
                    <a:lnTo>
                      <a:pt x="17196" y="1476665"/>
                    </a:lnTo>
                    <a:lnTo>
                      <a:pt x="14286" y="1472962"/>
                    </a:lnTo>
                    <a:lnTo>
                      <a:pt x="11640" y="1468995"/>
                    </a:lnTo>
                    <a:lnTo>
                      <a:pt x="9524" y="1464499"/>
                    </a:lnTo>
                    <a:lnTo>
                      <a:pt x="7407" y="1460002"/>
                    </a:lnTo>
                    <a:lnTo>
                      <a:pt x="5820" y="1455506"/>
                    </a:lnTo>
                    <a:lnTo>
                      <a:pt x="4233" y="1450745"/>
                    </a:lnTo>
                    <a:lnTo>
                      <a:pt x="2910" y="1445720"/>
                    </a:lnTo>
                    <a:lnTo>
                      <a:pt x="1852" y="1440959"/>
                    </a:lnTo>
                    <a:lnTo>
                      <a:pt x="1058" y="1435669"/>
                    </a:lnTo>
                    <a:lnTo>
                      <a:pt x="529" y="1430643"/>
                    </a:lnTo>
                    <a:lnTo>
                      <a:pt x="265" y="1425354"/>
                    </a:lnTo>
                    <a:lnTo>
                      <a:pt x="0" y="1420328"/>
                    </a:lnTo>
                    <a:lnTo>
                      <a:pt x="0" y="1415303"/>
                    </a:lnTo>
                    <a:lnTo>
                      <a:pt x="265" y="1410278"/>
                    </a:lnTo>
                    <a:lnTo>
                      <a:pt x="794" y="1405252"/>
                    </a:lnTo>
                    <a:lnTo>
                      <a:pt x="1323" y="1400227"/>
                    </a:lnTo>
                    <a:lnTo>
                      <a:pt x="2116" y="1395466"/>
                    </a:lnTo>
                    <a:lnTo>
                      <a:pt x="2910" y="1390705"/>
                    </a:lnTo>
                    <a:lnTo>
                      <a:pt x="4233" y="1386209"/>
                    </a:lnTo>
                    <a:lnTo>
                      <a:pt x="5556" y="1381977"/>
                    </a:lnTo>
                    <a:lnTo>
                      <a:pt x="6878" y="1377745"/>
                    </a:lnTo>
                    <a:lnTo>
                      <a:pt x="11640" y="1365843"/>
                    </a:lnTo>
                    <a:lnTo>
                      <a:pt x="19048" y="1349444"/>
                    </a:lnTo>
                    <a:lnTo>
                      <a:pt x="39947" y="1303687"/>
                    </a:lnTo>
                    <a:lnTo>
                      <a:pt x="65608" y="1245763"/>
                    </a:lnTo>
                    <a:lnTo>
                      <a:pt x="79629" y="1214288"/>
                    </a:lnTo>
                    <a:lnTo>
                      <a:pt x="93650" y="1182020"/>
                    </a:lnTo>
                    <a:lnTo>
                      <a:pt x="107406" y="1149487"/>
                    </a:lnTo>
                    <a:lnTo>
                      <a:pt x="120634" y="1117484"/>
                    </a:lnTo>
                    <a:lnTo>
                      <a:pt x="133068" y="1086802"/>
                    </a:lnTo>
                    <a:lnTo>
                      <a:pt x="138623" y="1072255"/>
                    </a:lnTo>
                    <a:lnTo>
                      <a:pt x="143914" y="1057973"/>
                    </a:lnTo>
                    <a:lnTo>
                      <a:pt x="148411" y="1044748"/>
                    </a:lnTo>
                    <a:lnTo>
                      <a:pt x="152909" y="1031788"/>
                    </a:lnTo>
                    <a:lnTo>
                      <a:pt x="156612" y="1019886"/>
                    </a:lnTo>
                    <a:lnTo>
                      <a:pt x="159787" y="1009041"/>
                    </a:lnTo>
                    <a:lnTo>
                      <a:pt x="162168" y="999255"/>
                    </a:lnTo>
                    <a:lnTo>
                      <a:pt x="164020" y="990527"/>
                    </a:lnTo>
                    <a:lnTo>
                      <a:pt x="164813" y="982857"/>
                    </a:lnTo>
                    <a:lnTo>
                      <a:pt x="165078" y="979683"/>
                    </a:lnTo>
                    <a:lnTo>
                      <a:pt x="165078" y="976509"/>
                    </a:lnTo>
                    <a:lnTo>
                      <a:pt x="164549" y="965929"/>
                    </a:lnTo>
                    <a:lnTo>
                      <a:pt x="163755" y="956143"/>
                    </a:lnTo>
                    <a:lnTo>
                      <a:pt x="162697" y="947944"/>
                    </a:lnTo>
                    <a:lnTo>
                      <a:pt x="161374" y="940273"/>
                    </a:lnTo>
                    <a:lnTo>
                      <a:pt x="160051" y="933396"/>
                    </a:lnTo>
                    <a:lnTo>
                      <a:pt x="158729" y="927578"/>
                    </a:lnTo>
                    <a:lnTo>
                      <a:pt x="157141" y="922288"/>
                    </a:lnTo>
                    <a:lnTo>
                      <a:pt x="155554" y="917527"/>
                    </a:lnTo>
                    <a:lnTo>
                      <a:pt x="152380" y="908799"/>
                    </a:lnTo>
                    <a:lnTo>
                      <a:pt x="149999" y="900864"/>
                    </a:lnTo>
                    <a:lnTo>
                      <a:pt x="148940" y="897425"/>
                    </a:lnTo>
                    <a:lnTo>
                      <a:pt x="148147" y="893458"/>
                    </a:lnTo>
                    <a:lnTo>
                      <a:pt x="147618" y="889226"/>
                    </a:lnTo>
                    <a:lnTo>
                      <a:pt x="147353" y="884730"/>
                    </a:lnTo>
                    <a:lnTo>
                      <a:pt x="147618" y="861190"/>
                    </a:lnTo>
                    <a:lnTo>
                      <a:pt x="148411" y="837385"/>
                    </a:lnTo>
                    <a:lnTo>
                      <a:pt x="149734" y="814374"/>
                    </a:lnTo>
                    <a:lnTo>
                      <a:pt x="151321" y="791364"/>
                    </a:lnTo>
                    <a:lnTo>
                      <a:pt x="153438" y="768617"/>
                    </a:lnTo>
                    <a:lnTo>
                      <a:pt x="156083" y="745871"/>
                    </a:lnTo>
                    <a:lnTo>
                      <a:pt x="159258" y="723653"/>
                    </a:lnTo>
                    <a:lnTo>
                      <a:pt x="162697" y="701700"/>
                    </a:lnTo>
                    <a:lnTo>
                      <a:pt x="166665" y="679747"/>
                    </a:lnTo>
                    <a:lnTo>
                      <a:pt x="171163" y="657795"/>
                    </a:lnTo>
                    <a:lnTo>
                      <a:pt x="176189" y="636371"/>
                    </a:lnTo>
                    <a:lnTo>
                      <a:pt x="181744" y="615476"/>
                    </a:lnTo>
                    <a:lnTo>
                      <a:pt x="187300" y="594316"/>
                    </a:lnTo>
                    <a:lnTo>
                      <a:pt x="193649" y="573686"/>
                    </a:lnTo>
                    <a:lnTo>
                      <a:pt x="200263" y="553320"/>
                    </a:lnTo>
                    <a:lnTo>
                      <a:pt x="207406" y="533218"/>
                    </a:lnTo>
                    <a:lnTo>
                      <a:pt x="215077" y="513117"/>
                    </a:lnTo>
                    <a:lnTo>
                      <a:pt x="223014" y="493809"/>
                    </a:lnTo>
                    <a:lnTo>
                      <a:pt x="231215" y="474501"/>
                    </a:lnTo>
                    <a:lnTo>
                      <a:pt x="239945" y="455457"/>
                    </a:lnTo>
                    <a:lnTo>
                      <a:pt x="249204" y="436943"/>
                    </a:lnTo>
                    <a:lnTo>
                      <a:pt x="259257" y="418428"/>
                    </a:lnTo>
                    <a:lnTo>
                      <a:pt x="269045" y="400443"/>
                    </a:lnTo>
                    <a:lnTo>
                      <a:pt x="279627" y="382722"/>
                    </a:lnTo>
                    <a:lnTo>
                      <a:pt x="290209" y="365265"/>
                    </a:lnTo>
                    <a:lnTo>
                      <a:pt x="301585" y="348073"/>
                    </a:lnTo>
                    <a:lnTo>
                      <a:pt x="313225" y="331410"/>
                    </a:lnTo>
                    <a:lnTo>
                      <a:pt x="325394" y="315011"/>
                    </a:lnTo>
                    <a:lnTo>
                      <a:pt x="337828" y="299142"/>
                    </a:lnTo>
                    <a:lnTo>
                      <a:pt x="350261" y="283272"/>
                    </a:lnTo>
                    <a:lnTo>
                      <a:pt x="363489" y="267932"/>
                    </a:lnTo>
                    <a:lnTo>
                      <a:pt x="376981" y="252856"/>
                    </a:lnTo>
                    <a:lnTo>
                      <a:pt x="391002" y="238044"/>
                    </a:lnTo>
                    <a:lnTo>
                      <a:pt x="405552" y="224026"/>
                    </a:lnTo>
                    <a:lnTo>
                      <a:pt x="420102" y="210008"/>
                    </a:lnTo>
                    <a:lnTo>
                      <a:pt x="434917" y="196519"/>
                    </a:lnTo>
                    <a:lnTo>
                      <a:pt x="450261" y="183558"/>
                    </a:lnTo>
                    <a:lnTo>
                      <a:pt x="466133" y="171127"/>
                    </a:lnTo>
                    <a:lnTo>
                      <a:pt x="482006" y="158696"/>
                    </a:lnTo>
                    <a:lnTo>
                      <a:pt x="498673" y="146794"/>
                    </a:lnTo>
                    <a:lnTo>
                      <a:pt x="515339" y="135421"/>
                    </a:lnTo>
                    <a:lnTo>
                      <a:pt x="532270" y="124312"/>
                    </a:lnTo>
                    <a:lnTo>
                      <a:pt x="549731" y="113732"/>
                    </a:lnTo>
                    <a:lnTo>
                      <a:pt x="567455" y="103681"/>
                    </a:lnTo>
                    <a:lnTo>
                      <a:pt x="585709" y="93895"/>
                    </a:lnTo>
                    <a:lnTo>
                      <a:pt x="603963" y="84638"/>
                    </a:lnTo>
                    <a:lnTo>
                      <a:pt x="622746" y="75645"/>
                    </a:lnTo>
                    <a:lnTo>
                      <a:pt x="641793" y="67446"/>
                    </a:lnTo>
                    <a:lnTo>
                      <a:pt x="661105" y="59247"/>
                    </a:lnTo>
                    <a:lnTo>
                      <a:pt x="680946" y="51841"/>
                    </a:lnTo>
                    <a:lnTo>
                      <a:pt x="700787" y="44964"/>
                    </a:lnTo>
                    <a:lnTo>
                      <a:pt x="721157" y="38616"/>
                    </a:lnTo>
                    <a:lnTo>
                      <a:pt x="741528" y="32533"/>
                    </a:lnTo>
                    <a:lnTo>
                      <a:pt x="762427" y="26978"/>
                    </a:lnTo>
                    <a:lnTo>
                      <a:pt x="783326" y="21953"/>
                    </a:lnTo>
                    <a:lnTo>
                      <a:pt x="805019" y="17457"/>
                    </a:lnTo>
                    <a:lnTo>
                      <a:pt x="826712" y="13489"/>
                    </a:lnTo>
                    <a:lnTo>
                      <a:pt x="848405" y="9786"/>
                    </a:lnTo>
                    <a:lnTo>
                      <a:pt x="870627" y="7141"/>
                    </a:lnTo>
                    <a:lnTo>
                      <a:pt x="893378" y="4497"/>
                    </a:lnTo>
                    <a:lnTo>
                      <a:pt x="916129" y="2645"/>
                    </a:lnTo>
                    <a:lnTo>
                      <a:pt x="939145" y="1058"/>
                    </a:lnTo>
                    <a:lnTo>
                      <a:pt x="962425" y="265"/>
                    </a:lnTo>
                    <a:lnTo>
                      <a:pt x="986234" y="0"/>
                    </a:lnTo>
                    <a:close/>
                  </a:path>
                </a:pathLst>
              </a:custGeom>
              <a:solidFill>
                <a:srgbClr val="F05A24"/>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21" name="椭圆 20"/>
              <p:cNvSpPr/>
              <p:nvPr/>
            </p:nvSpPr>
            <p:spPr>
              <a:xfrm>
                <a:off x="9711363" y="2118492"/>
                <a:ext cx="914400" cy="914400"/>
              </a:xfrm>
              <a:prstGeom prst="ellipse">
                <a:avLst/>
              </a:prstGeom>
              <a:noFill/>
              <a:ln>
                <a:solidFill>
                  <a:srgbClr val="F05A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93570" name="Rectangle 2"/>
          <p:cNvSpPr>
            <a:spLocks noGrp="1" noChangeArrowheads="1"/>
          </p:cNvSpPr>
          <p:nvPr>
            <p:ph type="title" idx="4294967295"/>
          </p:nvPr>
        </p:nvSpPr>
        <p:spPr>
          <a:xfrm>
            <a:off x="297558" y="89681"/>
            <a:ext cx="7058025" cy="1447800"/>
          </a:xfrm>
        </p:spPr>
        <p:txBody>
          <a:bodyPr>
            <a:normAutofit/>
          </a:bodyPr>
          <a:lstStyle/>
          <a:p>
            <a:pPr marL="1066800" lvl="1" indent="-609600" algn="l" rtl="0">
              <a:lnSpc>
                <a:spcPct val="90000"/>
              </a:lnSpc>
              <a:spcBef>
                <a:spcPts val="500"/>
              </a:spcBef>
            </a:pPr>
            <a:r>
              <a:rPr lang="zh-CN" altLang="en-US" sz="2400" b="1" kern="1200" dirty="0" smtClean="0">
                <a:solidFill>
                  <a:schemeClr val="tx1"/>
                </a:solidFill>
                <a:latin typeface="+mn-ea"/>
                <a:ea typeface="+mn-ea"/>
                <a:cs typeface="+mn-cs"/>
              </a:rPr>
              <a:t>学习系统</a:t>
            </a:r>
            <a:r>
              <a:rPr lang="zh-CN" altLang="en-US" sz="2400" b="1" kern="1200" dirty="0">
                <a:solidFill>
                  <a:schemeClr val="tx1"/>
                </a:solidFill>
                <a:latin typeface="+mn-ea"/>
                <a:ea typeface="+mn-ea"/>
                <a:cs typeface="+mn-cs"/>
              </a:rPr>
              <a:t>的基本结构</a:t>
            </a:r>
            <a:endParaRPr lang="zh-CN" altLang="en-US" sz="2400" b="1" kern="1200" dirty="0">
              <a:solidFill>
                <a:schemeClr val="tx1"/>
              </a:solidFill>
              <a:latin typeface="+mn-ea"/>
              <a:ea typeface="+mn-ea"/>
              <a:cs typeface="+mn-cs"/>
            </a:endParaRPr>
          </a:p>
        </p:txBody>
      </p:sp>
      <p:grpSp>
        <p:nvGrpSpPr>
          <p:cNvPr id="5" name="Group 3"/>
          <p:cNvGrpSpPr/>
          <p:nvPr/>
        </p:nvGrpSpPr>
        <p:grpSpPr bwMode="auto">
          <a:xfrm>
            <a:off x="1042383" y="1476922"/>
            <a:ext cx="7149687" cy="1907067"/>
            <a:chOff x="720" y="2109"/>
            <a:chExt cx="3779" cy="609"/>
          </a:xfrm>
        </p:grpSpPr>
        <p:grpSp>
          <p:nvGrpSpPr>
            <p:cNvPr id="6" name="Group 4"/>
            <p:cNvGrpSpPr/>
            <p:nvPr/>
          </p:nvGrpSpPr>
          <p:grpSpPr bwMode="auto">
            <a:xfrm>
              <a:off x="720" y="2109"/>
              <a:ext cx="3779" cy="243"/>
              <a:chOff x="720" y="2542"/>
              <a:chExt cx="3779" cy="243"/>
            </a:xfrm>
          </p:grpSpPr>
          <p:sp>
            <p:nvSpPr>
              <p:cNvPr id="8" name="Rectangle 5"/>
              <p:cNvSpPr>
                <a:spLocks noChangeArrowheads="1"/>
              </p:cNvSpPr>
              <p:nvPr/>
            </p:nvSpPr>
            <p:spPr bwMode="auto">
              <a:xfrm>
                <a:off x="720" y="2544"/>
                <a:ext cx="528" cy="240"/>
              </a:xfrm>
              <a:prstGeom prst="rect">
                <a:avLst/>
              </a:prstGeom>
              <a:solidFill>
                <a:schemeClr val="hlink"/>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solidFill>
                      <a:srgbClr val="FFFF66"/>
                    </a:solidFill>
                    <a:latin typeface="Times New Roman" panose="02020603050405020304" pitchFamily="18" charset="0"/>
                    <a:ea typeface="+mn-ea"/>
                    <a:cs typeface="Times New Roman" panose="02020603050405020304" pitchFamily="18" charset="0"/>
                  </a:rPr>
                  <a:t>环 境</a:t>
                </a:r>
                <a:endParaRPr lang="zh-CN" altLang="en-US">
                  <a:solidFill>
                    <a:srgbClr val="FFFF66"/>
                  </a:solidFill>
                  <a:latin typeface="Times New Roman" panose="02020603050405020304" pitchFamily="18" charset="0"/>
                  <a:ea typeface="+mn-ea"/>
                  <a:cs typeface="Times New Roman" panose="02020603050405020304" pitchFamily="18" charset="0"/>
                </a:endParaRPr>
              </a:p>
            </p:txBody>
          </p:sp>
          <p:sp>
            <p:nvSpPr>
              <p:cNvPr id="9" name="Rectangle 6"/>
              <p:cNvSpPr>
                <a:spLocks noChangeArrowheads="1"/>
              </p:cNvSpPr>
              <p:nvPr/>
            </p:nvSpPr>
            <p:spPr bwMode="auto">
              <a:xfrm>
                <a:off x="1632" y="2544"/>
                <a:ext cx="576" cy="240"/>
              </a:xfrm>
              <a:prstGeom prst="rect">
                <a:avLst/>
              </a:prstGeom>
              <a:solidFill>
                <a:schemeClr val="hlink"/>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solidFill>
                      <a:srgbClr val="FFFF66"/>
                    </a:solidFill>
                    <a:latin typeface="Times New Roman" panose="02020603050405020304" pitchFamily="18" charset="0"/>
                    <a:ea typeface="+mn-ea"/>
                    <a:cs typeface="Times New Roman" panose="02020603050405020304" pitchFamily="18" charset="0"/>
                  </a:rPr>
                  <a:t>学 习</a:t>
                </a:r>
                <a:endParaRPr lang="zh-CN" altLang="en-US">
                  <a:solidFill>
                    <a:srgbClr val="FFFF66"/>
                  </a:solidFill>
                  <a:latin typeface="Times New Roman" panose="02020603050405020304" pitchFamily="18" charset="0"/>
                  <a:ea typeface="+mn-ea"/>
                  <a:cs typeface="Times New Roman" panose="02020603050405020304" pitchFamily="18" charset="0"/>
                </a:endParaRPr>
              </a:p>
            </p:txBody>
          </p:sp>
          <p:sp>
            <p:nvSpPr>
              <p:cNvPr id="10" name="Rectangle 7"/>
              <p:cNvSpPr>
                <a:spLocks noChangeArrowheads="1"/>
              </p:cNvSpPr>
              <p:nvPr/>
            </p:nvSpPr>
            <p:spPr bwMode="auto">
              <a:xfrm>
                <a:off x="2592" y="2544"/>
                <a:ext cx="768" cy="240"/>
              </a:xfrm>
              <a:prstGeom prst="rect">
                <a:avLst/>
              </a:prstGeom>
              <a:solidFill>
                <a:schemeClr val="hlink"/>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solidFill>
                      <a:srgbClr val="FFFF66"/>
                    </a:solidFill>
                    <a:latin typeface="Times New Roman" panose="02020603050405020304" pitchFamily="18" charset="0"/>
                    <a:ea typeface="+mn-ea"/>
                    <a:cs typeface="Times New Roman" panose="02020603050405020304" pitchFamily="18" charset="0"/>
                  </a:rPr>
                  <a:t>知识库</a:t>
                </a:r>
                <a:endParaRPr lang="zh-CN" altLang="en-US">
                  <a:solidFill>
                    <a:srgbClr val="FFFF66"/>
                  </a:solidFill>
                  <a:latin typeface="Times New Roman" panose="02020603050405020304" pitchFamily="18" charset="0"/>
                  <a:ea typeface="+mn-ea"/>
                  <a:cs typeface="Times New Roman" panose="02020603050405020304" pitchFamily="18" charset="0"/>
                </a:endParaRPr>
              </a:p>
            </p:txBody>
          </p:sp>
          <p:sp>
            <p:nvSpPr>
              <p:cNvPr id="11" name="Rectangle 8"/>
              <p:cNvSpPr>
                <a:spLocks noChangeArrowheads="1"/>
              </p:cNvSpPr>
              <p:nvPr/>
            </p:nvSpPr>
            <p:spPr bwMode="auto">
              <a:xfrm>
                <a:off x="3738" y="2542"/>
                <a:ext cx="761" cy="240"/>
              </a:xfrm>
              <a:prstGeom prst="rect">
                <a:avLst/>
              </a:prstGeom>
              <a:solidFill>
                <a:schemeClr val="hlink"/>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dirty="0">
                    <a:solidFill>
                      <a:srgbClr val="FFFF66"/>
                    </a:solidFill>
                    <a:latin typeface="Times New Roman" panose="02020603050405020304" pitchFamily="18" charset="0"/>
                    <a:ea typeface="+mn-ea"/>
                    <a:cs typeface="Times New Roman" panose="02020603050405020304" pitchFamily="18" charset="0"/>
                  </a:rPr>
                  <a:t>执 </a:t>
                </a:r>
                <a:r>
                  <a:rPr lang="zh-CN" altLang="en-US" b="1" dirty="0" smtClean="0">
                    <a:solidFill>
                      <a:srgbClr val="FFFF66"/>
                    </a:solidFill>
                    <a:latin typeface="Times New Roman" panose="02020603050405020304" pitchFamily="18" charset="0"/>
                    <a:ea typeface="+mn-ea"/>
                    <a:cs typeface="Times New Roman" panose="02020603050405020304" pitchFamily="18" charset="0"/>
                  </a:rPr>
                  <a:t>行与评价</a:t>
                </a:r>
                <a:endParaRPr lang="zh-CN" altLang="en-US" dirty="0">
                  <a:solidFill>
                    <a:srgbClr val="FFFF66"/>
                  </a:solidFill>
                  <a:latin typeface="Times New Roman" panose="02020603050405020304" pitchFamily="18" charset="0"/>
                  <a:ea typeface="+mn-ea"/>
                  <a:cs typeface="Times New Roman" panose="02020603050405020304" pitchFamily="18" charset="0"/>
                </a:endParaRPr>
              </a:p>
            </p:txBody>
          </p:sp>
          <p:sp>
            <p:nvSpPr>
              <p:cNvPr id="12" name="Line 9"/>
              <p:cNvSpPr>
                <a:spLocks noChangeShapeType="1"/>
              </p:cNvSpPr>
              <p:nvPr/>
            </p:nvSpPr>
            <p:spPr bwMode="auto">
              <a:xfrm>
                <a:off x="1248" y="2640"/>
                <a:ext cx="384" cy="0"/>
              </a:xfrm>
              <a:prstGeom prst="line">
                <a:avLst/>
              </a:prstGeom>
              <a:noFill/>
              <a:ln w="19050">
                <a:solidFill>
                  <a:schemeClr val="tx1"/>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imes New Roman" panose="02020603050405020304" pitchFamily="18" charset="0"/>
                  <a:ea typeface="+mn-ea"/>
                  <a:cs typeface="Times New Roman" panose="02020603050405020304" pitchFamily="18" charset="0"/>
                </a:endParaRPr>
              </a:p>
            </p:txBody>
          </p:sp>
          <p:sp>
            <p:nvSpPr>
              <p:cNvPr id="13" name="Line 10"/>
              <p:cNvSpPr>
                <a:spLocks noChangeShapeType="1"/>
              </p:cNvSpPr>
              <p:nvPr/>
            </p:nvSpPr>
            <p:spPr bwMode="auto">
              <a:xfrm>
                <a:off x="2208" y="2640"/>
                <a:ext cx="384" cy="0"/>
              </a:xfrm>
              <a:prstGeom prst="line">
                <a:avLst/>
              </a:prstGeom>
              <a:noFill/>
              <a:ln w="19050">
                <a:solidFill>
                  <a:schemeClr val="tx1"/>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imes New Roman" panose="02020603050405020304" pitchFamily="18" charset="0"/>
                  <a:ea typeface="+mn-ea"/>
                  <a:cs typeface="Times New Roman" panose="02020603050405020304" pitchFamily="18" charset="0"/>
                </a:endParaRPr>
              </a:p>
            </p:txBody>
          </p:sp>
          <p:sp>
            <p:nvSpPr>
              <p:cNvPr id="14" name="Line 11"/>
              <p:cNvSpPr>
                <a:spLocks noChangeShapeType="1"/>
              </p:cNvSpPr>
              <p:nvPr/>
            </p:nvSpPr>
            <p:spPr bwMode="auto">
              <a:xfrm>
                <a:off x="3360" y="2640"/>
                <a:ext cx="384" cy="0"/>
              </a:xfrm>
              <a:prstGeom prst="line">
                <a:avLst/>
              </a:prstGeom>
              <a:noFill/>
              <a:ln w="19050">
                <a:solidFill>
                  <a:schemeClr val="tx1"/>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imes New Roman" panose="02020603050405020304" pitchFamily="18" charset="0"/>
                  <a:ea typeface="+mn-ea"/>
                  <a:cs typeface="Times New Roman" panose="02020603050405020304" pitchFamily="18" charset="0"/>
                </a:endParaRPr>
              </a:p>
            </p:txBody>
          </p:sp>
          <p:cxnSp>
            <p:nvCxnSpPr>
              <p:cNvPr id="15" name="AutoShape 12"/>
              <p:cNvCxnSpPr>
                <a:cxnSpLocks noChangeShapeType="1"/>
                <a:stCxn id="11" idx="2"/>
                <a:endCxn id="9" idx="2"/>
              </p:cNvCxnSpPr>
              <p:nvPr/>
            </p:nvCxnSpPr>
            <p:spPr bwMode="auto">
              <a:xfrm rot="5400000">
                <a:off x="3018" y="1684"/>
                <a:ext cx="2" cy="2199"/>
              </a:xfrm>
              <a:prstGeom prst="bentConnector3">
                <a:avLst>
                  <a:gd name="adj1" fmla="val 3750008"/>
                </a:avLst>
              </a:prstGeom>
              <a:noFill/>
              <a:ln w="19050">
                <a:solidFill>
                  <a:schemeClr val="tx1"/>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 name="Text Box 13"/>
            <p:cNvSpPr txBox="1">
              <a:spLocks noChangeArrowheads="1"/>
            </p:cNvSpPr>
            <p:nvPr/>
          </p:nvSpPr>
          <p:spPr bwMode="auto">
            <a:xfrm>
              <a:off x="1919" y="2600"/>
              <a:ext cx="1196" cy="1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b="1" dirty="0" smtClean="0">
                  <a:latin typeface="Times New Roman" panose="02020603050405020304" pitchFamily="18" charset="0"/>
                  <a:ea typeface="+mn-ea"/>
                  <a:cs typeface="Times New Roman" panose="02020603050405020304" pitchFamily="18" charset="0"/>
                </a:rPr>
                <a:t>学习系统</a:t>
              </a:r>
              <a:r>
                <a:rPr lang="zh-CN" altLang="en-US" b="1" dirty="0">
                  <a:latin typeface="Times New Roman" panose="02020603050405020304" pitchFamily="18" charset="0"/>
                  <a:ea typeface="+mn-ea"/>
                  <a:cs typeface="Times New Roman" panose="02020603050405020304" pitchFamily="18" charset="0"/>
                </a:rPr>
                <a:t>的基本结构</a:t>
              </a:r>
              <a:endParaRPr lang="zh-CN" altLang="en-US" dirty="0">
                <a:latin typeface="Times New Roman" panose="02020603050405020304" pitchFamily="18" charset="0"/>
                <a:ea typeface="+mn-ea"/>
                <a:cs typeface="Times New Roman" panose="02020603050405020304" pitchFamily="18" charset="0"/>
              </a:endParaRPr>
            </a:p>
          </p:txBody>
        </p:sp>
      </p:grpSp>
      <p:sp>
        <p:nvSpPr>
          <p:cNvPr id="16" name="AutoShape 6"/>
          <p:cNvSpPr>
            <a:spLocks noChangeArrowheads="1"/>
          </p:cNvSpPr>
          <p:nvPr/>
        </p:nvSpPr>
        <p:spPr bwMode="auto">
          <a:xfrm>
            <a:off x="474864" y="3164431"/>
            <a:ext cx="2667000" cy="914400"/>
          </a:xfrm>
          <a:prstGeom prst="wedgeRectCallout">
            <a:avLst>
              <a:gd name="adj1" fmla="val -10833"/>
              <a:gd name="adj2" fmla="val -180037"/>
            </a:avLst>
          </a:prstGeom>
          <a:solidFill>
            <a:schemeClr val="accent1"/>
          </a:solidFill>
          <a:ln w="9525">
            <a:solidFill>
              <a:schemeClr val="tx1"/>
            </a:solidFill>
            <a:miter lim="800000"/>
          </a:ln>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ea typeface="+mn-ea"/>
                <a:cs typeface="Times New Roman" panose="02020603050405020304" pitchFamily="18" charset="0"/>
              </a:rPr>
              <a:t>向系统的学习部分提供某些信息</a:t>
            </a:r>
            <a:endParaRPr lang="zh-CN" altLang="en-US" dirty="0">
              <a:ea typeface="+mn-ea"/>
              <a:cs typeface="Times New Roman" panose="02020603050405020304" pitchFamily="18" charset="0"/>
            </a:endParaRPr>
          </a:p>
        </p:txBody>
      </p:sp>
      <p:sp>
        <p:nvSpPr>
          <p:cNvPr id="17" name="AutoShape 7"/>
          <p:cNvSpPr>
            <a:spLocks noChangeArrowheads="1"/>
          </p:cNvSpPr>
          <p:nvPr/>
        </p:nvSpPr>
        <p:spPr bwMode="auto">
          <a:xfrm>
            <a:off x="2417964" y="3159585"/>
            <a:ext cx="3733800" cy="1219200"/>
          </a:xfrm>
          <a:prstGeom prst="wedgeRectCallout">
            <a:avLst>
              <a:gd name="adj1" fmla="val -22023"/>
              <a:gd name="adj2" fmla="val -147528"/>
            </a:avLst>
          </a:prstGeom>
          <a:solidFill>
            <a:schemeClr val="accent1"/>
          </a:solidFill>
          <a:ln w="9525">
            <a:solidFill>
              <a:schemeClr val="tx1"/>
            </a:solidFill>
            <a:miter lim="800000"/>
          </a:ln>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ea typeface="+mn-ea"/>
                <a:cs typeface="Times New Roman" panose="02020603050405020304" pitchFamily="18" charset="0"/>
              </a:rPr>
              <a:t>利用这些信息修改知识库，以增进系统执行部分完成任务的效能</a:t>
            </a:r>
            <a:endParaRPr lang="zh-CN" altLang="en-US" dirty="0">
              <a:ea typeface="+mn-ea"/>
              <a:cs typeface="Times New Roman" panose="02020603050405020304" pitchFamily="18" charset="0"/>
            </a:endParaRPr>
          </a:p>
        </p:txBody>
      </p:sp>
      <p:sp>
        <p:nvSpPr>
          <p:cNvPr id="18" name="AutoShape 8"/>
          <p:cNvSpPr>
            <a:spLocks noChangeArrowheads="1"/>
          </p:cNvSpPr>
          <p:nvPr/>
        </p:nvSpPr>
        <p:spPr bwMode="auto">
          <a:xfrm>
            <a:off x="4703964" y="3159585"/>
            <a:ext cx="3733800" cy="1219200"/>
          </a:xfrm>
          <a:prstGeom prst="wedgeRectCallout">
            <a:avLst>
              <a:gd name="adj1" fmla="val 18412"/>
              <a:gd name="adj2" fmla="val -154167"/>
            </a:avLst>
          </a:prstGeom>
          <a:solidFill>
            <a:schemeClr val="accent1"/>
          </a:solidFill>
          <a:ln w="9525">
            <a:solidFill>
              <a:schemeClr val="tx1"/>
            </a:solidFill>
            <a:miter lim="800000"/>
          </a:ln>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ea typeface="+mn-ea"/>
                <a:cs typeface="Times New Roman" panose="02020603050405020304" pitchFamily="18" charset="0"/>
              </a:rPr>
              <a:t>根据知识库完成任务，同时把获得的信息反馈给学习部分。</a:t>
            </a:r>
            <a:endParaRPr lang="zh-CN" altLang="en-US">
              <a:ea typeface="+mn-ea"/>
              <a:cs typeface="Times New Roman" panose="02020603050405020304" pitchFamily="18" charset="0"/>
            </a:endParaRPr>
          </a:p>
        </p:txBody>
      </p:sp>
      <p:sp>
        <p:nvSpPr>
          <p:cNvPr id="19" name="AutoShape 9"/>
          <p:cNvSpPr>
            <a:spLocks noChangeArrowheads="1"/>
          </p:cNvSpPr>
          <p:nvPr/>
        </p:nvSpPr>
        <p:spPr bwMode="auto">
          <a:xfrm>
            <a:off x="4094364" y="3083385"/>
            <a:ext cx="3733800" cy="1219200"/>
          </a:xfrm>
          <a:prstGeom prst="wedgeRectCallout">
            <a:avLst>
              <a:gd name="adj1" fmla="val -22023"/>
              <a:gd name="adj2" fmla="val -147528"/>
            </a:avLst>
          </a:prstGeom>
          <a:solidFill>
            <a:schemeClr val="accent1"/>
          </a:solidFill>
          <a:ln w="9525">
            <a:solidFill>
              <a:schemeClr val="tx1"/>
            </a:solidFill>
            <a:miter lim="800000"/>
          </a:ln>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ea typeface="+mn-ea"/>
                <a:cs typeface="Times New Roman" panose="02020603050405020304" pitchFamily="18" charset="0"/>
              </a:rPr>
              <a:t> </a:t>
            </a:r>
            <a:r>
              <a:rPr lang="zh-CN" altLang="en-US" dirty="0">
                <a:ea typeface="+mn-ea"/>
                <a:cs typeface="Times New Roman" panose="02020603050405020304" pitchFamily="18" charset="0"/>
              </a:rPr>
              <a:t>知识库里存放的是指导执行部分动作的一般原则</a:t>
            </a:r>
            <a:endParaRPr lang="zh-CN" altLang="en-US" dirty="0">
              <a:ea typeface="+mn-ea"/>
              <a:cs typeface="Times New Roman" panose="02020603050405020304" pitchFamily="18" charset="0"/>
            </a:endParaRPr>
          </a:p>
        </p:txBody>
      </p:sp>
      <p:sp>
        <p:nvSpPr>
          <p:cNvPr id="23" name="TextBox 6"/>
          <p:cNvSpPr txBox="1"/>
          <p:nvPr/>
        </p:nvSpPr>
        <p:spPr>
          <a:xfrm>
            <a:off x="775246" y="6147972"/>
            <a:ext cx="7416824" cy="369332"/>
          </a:xfrm>
          <a:prstGeom prst="rect">
            <a:avLst/>
          </a:prstGeom>
          <a:noFill/>
        </p:spPr>
        <p:txBody>
          <a:bodyPr wrap="square" rtlCol="0">
            <a:spAutoFit/>
          </a:bodyPr>
          <a:lstStyle/>
          <a:p>
            <a:r>
              <a:rPr lang="zh-CN" altLang="en-US" b="1" dirty="0">
                <a:solidFill>
                  <a:schemeClr val="bg2">
                    <a:lumMod val="25000"/>
                  </a:schemeClr>
                </a:solidFill>
                <a:latin typeface="微软雅黑" panose="020B0503020204020204" pitchFamily="34" charset="-122"/>
                <a:ea typeface="微软雅黑" panose="020B0503020204020204" pitchFamily="34" charset="-122"/>
              </a:rPr>
              <a:t>两</a:t>
            </a:r>
            <a:r>
              <a:rPr lang="zh-CN" altLang="en-US" b="1" dirty="0" smtClean="0">
                <a:solidFill>
                  <a:schemeClr val="bg2">
                    <a:lumMod val="25000"/>
                  </a:schemeClr>
                </a:solidFill>
                <a:latin typeface="微软雅黑" panose="020B0503020204020204" pitchFamily="34" charset="-122"/>
                <a:ea typeface="微软雅黑" panose="020B0503020204020204" pitchFamily="34" charset="-122"/>
              </a:rPr>
              <a:t>大步骤</a:t>
            </a:r>
            <a:r>
              <a:rPr lang="zh-CN" altLang="en-US" dirty="0" smtClean="0">
                <a:solidFill>
                  <a:schemeClr val="bg2">
                    <a:lumMod val="25000"/>
                  </a:schemeClr>
                </a:solidFill>
                <a:latin typeface="微软雅黑" panose="020B0503020204020204" pitchFamily="34" charset="-122"/>
                <a:ea typeface="微软雅黑" panose="020B0503020204020204" pitchFamily="34" charset="-122"/>
              </a:rPr>
              <a:t>：获取经验和学以致用</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4" name="TextBox 8"/>
          <p:cNvSpPr txBox="1"/>
          <p:nvPr/>
        </p:nvSpPr>
        <p:spPr>
          <a:xfrm>
            <a:off x="781737" y="4353371"/>
            <a:ext cx="7776864" cy="1754326"/>
          </a:xfrm>
          <a:prstGeom prst="rect">
            <a:avLst/>
          </a:prstGeom>
          <a:noFill/>
        </p:spPr>
        <p:txBody>
          <a:bodyPr wrap="square" rtlCol="0">
            <a:spAutoFit/>
          </a:bodyPr>
          <a:lstStyle/>
          <a:p>
            <a:pPr indent="457200">
              <a:lnSpc>
                <a:spcPct val="150000"/>
              </a:lnSpc>
            </a:pPr>
            <a:r>
              <a:rPr lang="zh-CN" altLang="en-US" dirty="0" smtClean="0">
                <a:solidFill>
                  <a:schemeClr val="bg2">
                    <a:lumMod val="25000"/>
                  </a:schemeClr>
                </a:solidFill>
                <a:latin typeface="微软雅黑" panose="020B0503020204020204" pitchFamily="34" charset="-122"/>
                <a:ea typeface="微软雅黑" panose="020B0503020204020204" pitchFamily="34" charset="-122"/>
              </a:rPr>
              <a:t>应对外部环境的刺激输入，在实践的过程中不断学习，</a:t>
            </a:r>
            <a:r>
              <a:rPr lang="zh-CN" altLang="en-US" b="1" dirty="0" smtClean="0">
                <a:solidFill>
                  <a:schemeClr val="bg2">
                    <a:lumMod val="25000"/>
                  </a:schemeClr>
                </a:solidFill>
                <a:latin typeface="微软雅黑" panose="020B0503020204020204" pitchFamily="34" charset="-122"/>
                <a:ea typeface="微软雅黑" panose="020B0503020204020204" pitchFamily="34" charset="-122"/>
              </a:rPr>
              <a:t>获取经验知识</a:t>
            </a:r>
            <a:r>
              <a:rPr lang="zh-CN" altLang="en-US" dirty="0" smtClean="0">
                <a:solidFill>
                  <a:schemeClr val="bg2">
                    <a:lumMod val="25000"/>
                  </a:schemeClr>
                </a:solidFill>
                <a:latin typeface="微软雅黑" panose="020B0503020204020204" pitchFamily="34" charset="-122"/>
                <a:ea typeface="微软雅黑" panose="020B0503020204020204" pitchFamily="34" charset="-122"/>
              </a:rPr>
              <a:t>，并且运用我们所学到的经验知识指导我们日常生活实践，通过实践效果的反馈，也就是在实践过程中获得经验教训，从而不断更新我们的阅历知识，在以后的生活中，将自己的经验知识</a:t>
            </a:r>
            <a:r>
              <a:rPr lang="zh-CN" altLang="en-US" b="1" dirty="0" smtClean="0">
                <a:solidFill>
                  <a:schemeClr val="bg2">
                    <a:lumMod val="25000"/>
                  </a:schemeClr>
                </a:solidFill>
                <a:latin typeface="微软雅黑" panose="020B0503020204020204" pitchFamily="34" charset="-122"/>
                <a:ea typeface="微软雅黑" panose="020B0503020204020204" pitchFamily="34" charset="-122"/>
              </a:rPr>
              <a:t>学以致用</a:t>
            </a:r>
            <a:r>
              <a:rPr lang="zh-CN" altLang="en-US" dirty="0" smtClean="0">
                <a:solidFill>
                  <a:schemeClr val="bg2">
                    <a:lumMod val="25000"/>
                  </a:schemeClr>
                </a:solidFill>
                <a:latin typeface="微软雅黑" panose="020B0503020204020204" pitchFamily="34" charset="-122"/>
                <a:ea typeface="微软雅黑" panose="020B0503020204020204" pitchFamily="34" charset="-122"/>
              </a:rPr>
              <a:t>。</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493570"/>
                                        </p:tgtEl>
                                        <p:attrNameLst>
                                          <p:attrName>style.visibility</p:attrName>
                                        </p:attrNameLst>
                                      </p:cBhvr>
                                      <p:to>
                                        <p:strVal val="visible"/>
                                      </p:to>
                                    </p:set>
                                    <p:animEffect transition="in" filter="dissolve">
                                      <p:cBhvr>
                                        <p:cTn id="7" dur="500"/>
                                        <p:tgtEl>
                                          <p:spTgt spid="49357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ppt_x"/>
                                          </p:val>
                                        </p:tav>
                                        <p:tav tm="100000">
                                          <p:val>
                                            <p:strVal val="#ppt_x"/>
                                          </p:val>
                                        </p:tav>
                                      </p:tavLst>
                                    </p:anim>
                                    <p:anim calcmode="lin" valueType="num">
                                      <p:cBhvr additive="base">
                                        <p:cTn id="19" dur="500" fill="hold"/>
                                        <p:tgtEl>
                                          <p:spTgt spid="16"/>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7"/>
                                        </p:tgtEl>
                                        <p:attrNameLst>
                                          <p:attrName>style.visibility</p:attrName>
                                        </p:attrNameLst>
                                      </p:cBhvr>
                                      <p:to>
                                        <p:strVal val="hidden"/>
                                      </p:to>
                                    </p:set>
                                  </p:sub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500" fill="hold"/>
                                        <p:tgtEl>
                                          <p:spTgt spid="18"/>
                                        </p:tgtEl>
                                        <p:attrNameLst>
                                          <p:attrName>ppt_x</p:attrName>
                                        </p:attrNameLst>
                                      </p:cBhvr>
                                      <p:tavLst>
                                        <p:tav tm="0">
                                          <p:val>
                                            <p:strVal val="#ppt_x"/>
                                          </p:val>
                                        </p:tav>
                                        <p:tav tm="100000">
                                          <p:val>
                                            <p:strVal val="#ppt_x"/>
                                          </p:val>
                                        </p:tav>
                                      </p:tavLst>
                                    </p:anim>
                                    <p:anim calcmode="lin" valueType="num">
                                      <p:cBhvr additive="base">
                                        <p:cTn id="37" dur="500" fill="hold"/>
                                        <p:tgtEl>
                                          <p:spTgt spid="18"/>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3570" grpId="0" autoUpdateAnimBg="0"/>
      <p:bldP spid="16" grpId="0" animBg="1" autoUpdateAnimBg="0"/>
      <p:bldP spid="17" grpId="0" animBg="1" autoUpdateAnimBg="0"/>
      <p:bldP spid="18" grpId="0" animBg="1" autoUpdateAnimBg="0"/>
      <p:bldP spid="19" grpId="0" animBg="1"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447584" y="367616"/>
            <a:ext cx="9144000" cy="95865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smtClean="0">
                <a:latin typeface="微软雅黑" panose="020B0503020204020204" pitchFamily="34" charset="-122"/>
                <a:ea typeface="微软雅黑" panose="020B0503020204020204" pitchFamily="34" charset="-122"/>
              </a:rPr>
              <a:t>BP</a:t>
            </a:r>
            <a:r>
              <a:rPr lang="zh-CN" altLang="en-US" sz="4000" dirty="0" smtClean="0">
                <a:latin typeface="微软雅黑" panose="020B0503020204020204" pitchFamily="34" charset="-122"/>
                <a:ea typeface="微软雅黑" panose="020B0503020204020204" pitchFamily="34" charset="-122"/>
              </a:rPr>
              <a:t>神经网络</a:t>
            </a:r>
            <a:endParaRPr lang="zh-CN" altLang="en-US" sz="4000" dirty="0">
              <a:latin typeface="微软雅黑" panose="020B0503020204020204" pitchFamily="34" charset="-122"/>
              <a:ea typeface="微软雅黑" panose="020B0503020204020204" pitchFamily="34" charset="-122"/>
            </a:endParaRPr>
          </a:p>
        </p:txBody>
      </p:sp>
      <p:sp>
        <p:nvSpPr>
          <p:cNvPr id="4" name="圆角矩形 3"/>
          <p:cNvSpPr/>
          <p:nvPr/>
        </p:nvSpPr>
        <p:spPr>
          <a:xfrm>
            <a:off x="131249" y="3234573"/>
            <a:ext cx="8908725" cy="2560867"/>
          </a:xfrm>
          <a:prstGeom prst="roundRect">
            <a:avLst/>
          </a:prstGeom>
          <a:noFill/>
          <a:ln>
            <a:solidFill>
              <a:schemeClr val="accent1">
                <a:lumMod val="40000"/>
                <a:lumOff val="6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135599" y="1634908"/>
            <a:ext cx="7841480" cy="1326884"/>
          </a:xfrm>
          <a:prstGeom prst="roundRect">
            <a:avLst/>
          </a:prstGeom>
          <a:noFill/>
          <a:ln>
            <a:solidFill>
              <a:schemeClr val="accent1">
                <a:lumMod val="40000"/>
                <a:lumOff val="6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5213" y="1785274"/>
            <a:ext cx="1403162" cy="602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环    境</a:t>
            </a:r>
            <a:endParaRPr lang="zh-CN" altLang="en-US" dirty="0"/>
          </a:p>
        </p:txBody>
      </p:sp>
      <p:sp>
        <p:nvSpPr>
          <p:cNvPr id="7" name="矩形 6"/>
          <p:cNvSpPr/>
          <p:nvPr/>
        </p:nvSpPr>
        <p:spPr>
          <a:xfrm>
            <a:off x="2361437" y="1785274"/>
            <a:ext cx="1403162" cy="602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实践学习</a:t>
            </a:r>
            <a:endParaRPr lang="zh-CN" altLang="en-US" dirty="0"/>
          </a:p>
        </p:txBody>
      </p:sp>
      <p:sp>
        <p:nvSpPr>
          <p:cNvPr id="8" name="矩形 7"/>
          <p:cNvSpPr/>
          <p:nvPr/>
        </p:nvSpPr>
        <p:spPr>
          <a:xfrm>
            <a:off x="4359162" y="1785274"/>
            <a:ext cx="1403162" cy="602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知识库</a:t>
            </a:r>
            <a:endParaRPr lang="zh-CN" altLang="en-US" dirty="0"/>
          </a:p>
        </p:txBody>
      </p:sp>
      <p:sp>
        <p:nvSpPr>
          <p:cNvPr id="9" name="矩形 8"/>
          <p:cNvSpPr/>
          <p:nvPr/>
        </p:nvSpPr>
        <p:spPr>
          <a:xfrm>
            <a:off x="6375398" y="1785274"/>
            <a:ext cx="1403162" cy="602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执行与评价</a:t>
            </a:r>
            <a:endParaRPr lang="zh-CN" altLang="en-US" dirty="0"/>
          </a:p>
        </p:txBody>
      </p:sp>
      <p:sp>
        <p:nvSpPr>
          <p:cNvPr id="10" name="矩形 9"/>
          <p:cNvSpPr/>
          <p:nvPr/>
        </p:nvSpPr>
        <p:spPr>
          <a:xfrm>
            <a:off x="307174" y="4519280"/>
            <a:ext cx="1403162" cy="60262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输入向量</a:t>
            </a:r>
            <a:endParaRPr lang="zh-CN" altLang="en-US" dirty="0"/>
          </a:p>
        </p:txBody>
      </p:sp>
      <p:sp>
        <p:nvSpPr>
          <p:cNvPr id="11" name="矩形 10"/>
          <p:cNvSpPr/>
          <p:nvPr/>
        </p:nvSpPr>
        <p:spPr>
          <a:xfrm>
            <a:off x="4249115" y="4519280"/>
            <a:ext cx="1403162" cy="60262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网络权阵</a:t>
            </a:r>
            <a:endParaRPr lang="en-US" altLang="zh-CN" dirty="0" smtClean="0"/>
          </a:p>
          <a:p>
            <a:pPr algn="ctr"/>
            <a:r>
              <a:rPr lang="zh-CN" altLang="en-US" dirty="0" smtClean="0"/>
              <a:t>结点阈值</a:t>
            </a:r>
            <a:endParaRPr lang="zh-CN" altLang="en-US" dirty="0"/>
          </a:p>
        </p:txBody>
      </p:sp>
      <p:sp>
        <p:nvSpPr>
          <p:cNvPr id="12" name="矩形 11"/>
          <p:cNvSpPr/>
          <p:nvPr/>
        </p:nvSpPr>
        <p:spPr>
          <a:xfrm>
            <a:off x="5995806" y="4519280"/>
            <a:ext cx="1199534" cy="60262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输出向量</a:t>
            </a:r>
            <a:endParaRPr lang="zh-CN" altLang="en-US" dirty="0"/>
          </a:p>
        </p:txBody>
      </p:sp>
      <p:sp>
        <p:nvSpPr>
          <p:cNvPr id="13" name="矩形 12"/>
          <p:cNvSpPr/>
          <p:nvPr/>
        </p:nvSpPr>
        <p:spPr>
          <a:xfrm>
            <a:off x="7774322" y="4525630"/>
            <a:ext cx="1161625" cy="6026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目标向量</a:t>
            </a:r>
            <a:endParaRPr lang="zh-CN" altLang="en-US" dirty="0"/>
          </a:p>
        </p:txBody>
      </p:sp>
      <p:sp>
        <p:nvSpPr>
          <p:cNvPr id="14" name="圆角矩形 13"/>
          <p:cNvSpPr/>
          <p:nvPr/>
        </p:nvSpPr>
        <p:spPr>
          <a:xfrm>
            <a:off x="6072852" y="3300319"/>
            <a:ext cx="1800200" cy="72008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误差改正</a:t>
            </a:r>
            <a:endParaRPr lang="zh-CN" altLang="en-US" dirty="0"/>
          </a:p>
        </p:txBody>
      </p:sp>
      <p:sp>
        <p:nvSpPr>
          <p:cNvPr id="15" name="圆角矩形 14"/>
          <p:cNvSpPr/>
          <p:nvPr/>
        </p:nvSpPr>
        <p:spPr>
          <a:xfrm>
            <a:off x="1996132" y="3417880"/>
            <a:ext cx="1800200" cy="72008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激励函数训练</a:t>
            </a:r>
            <a:endParaRPr lang="zh-CN" altLang="en-US" dirty="0"/>
          </a:p>
        </p:txBody>
      </p:sp>
      <p:cxnSp>
        <p:nvCxnSpPr>
          <p:cNvPr id="16" name="肘形连接符 15"/>
          <p:cNvCxnSpPr>
            <a:stCxn id="9" idx="2"/>
            <a:endCxn id="8" idx="2"/>
          </p:cNvCxnSpPr>
          <p:nvPr/>
        </p:nvCxnSpPr>
        <p:spPr>
          <a:xfrm rot="5400000">
            <a:off x="6068861" y="1379776"/>
            <a:ext cx="12700" cy="2016236"/>
          </a:xfrm>
          <a:prstGeom prst="bentConnector3">
            <a:avLst>
              <a:gd name="adj1" fmla="val 1800000"/>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肘形连接符 16"/>
          <p:cNvCxnSpPr/>
          <p:nvPr/>
        </p:nvCxnSpPr>
        <p:spPr>
          <a:xfrm rot="5400000">
            <a:off x="3807288" y="1289382"/>
            <a:ext cx="12700" cy="2184322"/>
          </a:xfrm>
          <a:prstGeom prst="bentConnector3">
            <a:avLst>
              <a:gd name="adj1" fmla="val 1800000"/>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6" idx="3"/>
          </p:cNvCxnSpPr>
          <p:nvPr/>
        </p:nvCxnSpPr>
        <p:spPr>
          <a:xfrm>
            <a:off x="1748375" y="2086584"/>
            <a:ext cx="61306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endCxn id="8" idx="1"/>
          </p:cNvCxnSpPr>
          <p:nvPr/>
        </p:nvCxnSpPr>
        <p:spPr>
          <a:xfrm>
            <a:off x="3764599" y="2086584"/>
            <a:ext cx="594563"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8" idx="3"/>
            <a:endCxn id="9" idx="1"/>
          </p:cNvCxnSpPr>
          <p:nvPr/>
        </p:nvCxnSpPr>
        <p:spPr>
          <a:xfrm>
            <a:off x="5762324" y="2086584"/>
            <a:ext cx="61307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0" idx="3"/>
            <a:endCxn id="15" idx="1"/>
          </p:cNvCxnSpPr>
          <p:nvPr/>
        </p:nvCxnSpPr>
        <p:spPr>
          <a:xfrm flipV="1">
            <a:off x="1710336" y="3777920"/>
            <a:ext cx="285796" cy="104267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2" name="上箭头 21"/>
          <p:cNvSpPr/>
          <p:nvPr/>
        </p:nvSpPr>
        <p:spPr>
          <a:xfrm>
            <a:off x="561237" y="3018912"/>
            <a:ext cx="648072" cy="1030755"/>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23" name="上箭头 22"/>
          <p:cNvSpPr/>
          <p:nvPr/>
        </p:nvSpPr>
        <p:spPr>
          <a:xfrm>
            <a:off x="2721477" y="2758340"/>
            <a:ext cx="557565" cy="493649"/>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箭头连接符 23"/>
          <p:cNvCxnSpPr>
            <a:stCxn id="15" idx="3"/>
            <a:endCxn id="11" idx="1"/>
          </p:cNvCxnSpPr>
          <p:nvPr/>
        </p:nvCxnSpPr>
        <p:spPr>
          <a:xfrm>
            <a:off x="3796332" y="3777920"/>
            <a:ext cx="452783" cy="1042670"/>
          </a:xfrm>
          <a:prstGeom prst="straightConnector1">
            <a:avLst/>
          </a:prstGeom>
          <a:ln w="19050">
            <a:headEnd type="arrow"/>
            <a:tailEnd type="non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a:stCxn id="11" idx="3"/>
          </p:cNvCxnSpPr>
          <p:nvPr/>
        </p:nvCxnSpPr>
        <p:spPr>
          <a:xfrm>
            <a:off x="5652277" y="4820590"/>
            <a:ext cx="343529"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6" name="上箭头 25"/>
          <p:cNvSpPr/>
          <p:nvPr/>
        </p:nvSpPr>
        <p:spPr>
          <a:xfrm>
            <a:off x="6747822" y="2614325"/>
            <a:ext cx="557565" cy="637664"/>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箭头 26"/>
          <p:cNvSpPr/>
          <p:nvPr/>
        </p:nvSpPr>
        <p:spPr>
          <a:xfrm>
            <a:off x="4736707" y="2966828"/>
            <a:ext cx="648072" cy="1082839"/>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cxnSp>
        <p:nvCxnSpPr>
          <p:cNvPr id="28" name="肘形连接符 27"/>
          <p:cNvCxnSpPr>
            <a:stCxn id="13" idx="0"/>
            <a:endCxn id="12" idx="0"/>
          </p:cNvCxnSpPr>
          <p:nvPr/>
        </p:nvCxnSpPr>
        <p:spPr>
          <a:xfrm rot="16200000" flipV="1">
            <a:off x="7472179" y="3642674"/>
            <a:ext cx="6350" cy="1759562"/>
          </a:xfrm>
          <a:prstGeom prst="bentConnector3">
            <a:avLst>
              <a:gd name="adj1" fmla="val 3700000"/>
            </a:avLst>
          </a:prstGeom>
          <a:ln w="19050">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7335515" y="4007372"/>
            <a:ext cx="0" cy="286679"/>
          </a:xfrm>
          <a:prstGeom prst="line">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2168517" y="4255782"/>
            <a:ext cx="1580948" cy="114698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二</a:t>
            </a:r>
            <a:r>
              <a:rPr lang="zh-CN" altLang="en-US" b="1" dirty="0" smtClean="0"/>
              <a:t>值函数</a:t>
            </a:r>
            <a:endParaRPr lang="en-US" altLang="zh-CN" b="1" dirty="0" smtClean="0"/>
          </a:p>
          <a:p>
            <a:pPr algn="ctr"/>
            <a:r>
              <a:rPr lang="en-US" altLang="zh-CN" b="1" dirty="0" smtClean="0"/>
              <a:t>S</a:t>
            </a:r>
            <a:r>
              <a:rPr lang="zh-CN" altLang="en-US" b="1" dirty="0" smtClean="0"/>
              <a:t>形函数</a:t>
            </a:r>
            <a:endParaRPr lang="en-US" altLang="zh-CN" b="1" dirty="0" smtClean="0"/>
          </a:p>
          <a:p>
            <a:pPr algn="ctr"/>
            <a:r>
              <a:rPr lang="zh-CN" altLang="en-US" b="1" dirty="0"/>
              <a:t>双</a:t>
            </a:r>
            <a:r>
              <a:rPr lang="zh-CN" altLang="en-US" b="1" dirty="0" smtClean="0"/>
              <a:t>曲正切函数</a:t>
            </a:r>
            <a:endParaRPr lang="zh-CN" altLang="en-US" b="1" dirty="0"/>
          </a:p>
        </p:txBody>
      </p:sp>
      <p:sp>
        <p:nvSpPr>
          <p:cNvPr id="31" name="TextBox 31"/>
          <p:cNvSpPr txBox="1"/>
          <p:nvPr/>
        </p:nvSpPr>
        <p:spPr>
          <a:xfrm>
            <a:off x="5310480" y="2597497"/>
            <a:ext cx="1529461" cy="369332"/>
          </a:xfrm>
          <a:prstGeom prst="rect">
            <a:avLst/>
          </a:prstGeom>
          <a:ln w="19050">
            <a:noFill/>
            <a:tailEnd type="arrow"/>
          </a:ln>
        </p:spPr>
        <p:style>
          <a:lnRef idx="1">
            <a:schemeClr val="accent1"/>
          </a:lnRef>
          <a:fillRef idx="0">
            <a:schemeClr val="accent1"/>
          </a:fillRef>
          <a:effectRef idx="0">
            <a:schemeClr val="accent1"/>
          </a:effectRef>
          <a:fontRef idx="minor">
            <a:schemeClr val="tx1"/>
          </a:fontRef>
        </p:style>
        <p:txBody>
          <a:bodyPr wrap="square" rtlCol="0">
            <a:spAutoFit/>
          </a:bodyPr>
          <a:lstStyle/>
          <a:p>
            <a:r>
              <a:rPr lang="zh-CN" altLang="en-US" dirty="0" smtClean="0">
                <a:latin typeface="黑体" panose="02010609060101010101" pitchFamily="49" charset="-122"/>
                <a:ea typeface="黑体" panose="02010609060101010101" pitchFamily="49" charset="-122"/>
              </a:rPr>
              <a:t>更新知识库</a:t>
            </a:r>
            <a:endParaRPr lang="zh-CN" altLang="en-US" dirty="0">
              <a:latin typeface="黑体" panose="02010609060101010101" pitchFamily="49" charset="-122"/>
              <a:ea typeface="黑体" panose="02010609060101010101" pitchFamily="49" charset="-122"/>
            </a:endParaRPr>
          </a:p>
        </p:txBody>
      </p:sp>
      <p:sp>
        <p:nvSpPr>
          <p:cNvPr id="32" name="TextBox 32"/>
          <p:cNvSpPr txBox="1"/>
          <p:nvPr/>
        </p:nvSpPr>
        <p:spPr>
          <a:xfrm>
            <a:off x="2839387" y="2592460"/>
            <a:ext cx="2247462" cy="369332"/>
          </a:xfrm>
          <a:prstGeom prst="rect">
            <a:avLst/>
          </a:prstGeom>
          <a:ln w="19050">
            <a:noFill/>
            <a:tailEnd type="arrow"/>
          </a:ln>
        </p:spPr>
        <p:style>
          <a:lnRef idx="1">
            <a:schemeClr val="accent1"/>
          </a:lnRef>
          <a:fillRef idx="0">
            <a:schemeClr val="accent1"/>
          </a:fillRef>
          <a:effectRef idx="0">
            <a:schemeClr val="accent1"/>
          </a:effectRef>
          <a:fontRef idx="minor">
            <a:schemeClr val="tx1"/>
          </a:fontRef>
        </p:style>
        <p:txBody>
          <a:bodyPr wrap="square" rtlCol="0">
            <a:spAutoFit/>
          </a:bodyPr>
          <a:lstStyle/>
          <a:p>
            <a:r>
              <a:rPr lang="zh-CN" altLang="en-US" dirty="0" smtClean="0">
                <a:latin typeface="黑体" panose="02010609060101010101" pitchFamily="49" charset="-122"/>
                <a:ea typeface="黑体" panose="02010609060101010101" pitchFamily="49" charset="-122"/>
              </a:rPr>
              <a:t>返回重新实践</a:t>
            </a:r>
            <a:r>
              <a:rPr lang="zh-CN" altLang="en-US" dirty="0">
                <a:latin typeface="黑体" panose="02010609060101010101" pitchFamily="49" charset="-122"/>
                <a:ea typeface="黑体" panose="02010609060101010101" pitchFamily="49" charset="-122"/>
              </a:rPr>
              <a:t>学习</a:t>
            </a:r>
            <a:endParaRPr lang="zh-CN" altLang="en-US" dirty="0">
              <a:latin typeface="黑体" panose="02010609060101010101" pitchFamily="49" charset="-122"/>
              <a:ea typeface="黑体" panose="02010609060101010101" pitchFamily="49" charset="-122"/>
            </a:endParaRPr>
          </a:p>
        </p:txBody>
      </p:sp>
      <p:sp>
        <p:nvSpPr>
          <p:cNvPr id="33" name="TextBox 33"/>
          <p:cNvSpPr txBox="1"/>
          <p:nvPr/>
        </p:nvSpPr>
        <p:spPr>
          <a:xfrm>
            <a:off x="2448799" y="1174457"/>
            <a:ext cx="3808686" cy="366390"/>
          </a:xfrm>
          <a:prstGeom prst="rect">
            <a:avLst/>
          </a:prstGeom>
          <a:noFill/>
        </p:spPr>
        <p:txBody>
          <a:bodyPr wrap="square" rtlCol="0">
            <a:spAutoFit/>
          </a:bodyPr>
          <a:lstStyle/>
          <a:p>
            <a:r>
              <a:rPr lang="zh-CN" altLang="en-US" b="1" dirty="0" smtClean="0">
                <a:solidFill>
                  <a:srgbClr val="C00000"/>
                </a:solidFill>
              </a:rPr>
              <a:t>学习模型</a:t>
            </a:r>
            <a:r>
              <a:rPr lang="en-US" altLang="zh-CN" b="1" dirty="0" smtClean="0">
                <a:solidFill>
                  <a:srgbClr val="C00000"/>
                </a:solidFill>
              </a:rPr>
              <a:t>——</a:t>
            </a:r>
            <a:r>
              <a:rPr lang="zh-CN" altLang="en-US" b="1" dirty="0" smtClean="0">
                <a:solidFill>
                  <a:srgbClr val="C00000"/>
                </a:solidFill>
              </a:rPr>
              <a:t>获取知识（经验方法）</a:t>
            </a:r>
            <a:endParaRPr lang="zh-CN" altLang="en-US" b="1" dirty="0">
              <a:solidFill>
                <a:srgbClr val="C00000"/>
              </a:solidFill>
            </a:endParaRPr>
          </a:p>
        </p:txBody>
      </p:sp>
      <p:sp>
        <p:nvSpPr>
          <p:cNvPr id="34" name="TextBox 34"/>
          <p:cNvSpPr txBox="1"/>
          <p:nvPr/>
        </p:nvSpPr>
        <p:spPr>
          <a:xfrm>
            <a:off x="2810261" y="5811372"/>
            <a:ext cx="4459980" cy="369332"/>
          </a:xfrm>
          <a:prstGeom prst="rect">
            <a:avLst/>
          </a:prstGeom>
          <a:noFill/>
        </p:spPr>
        <p:txBody>
          <a:bodyPr wrap="square" rtlCol="0">
            <a:spAutoFit/>
          </a:bodyPr>
          <a:lstStyle/>
          <a:p>
            <a:r>
              <a:rPr lang="zh-CN" altLang="en-US" b="1" dirty="0" smtClean="0">
                <a:solidFill>
                  <a:srgbClr val="C00000"/>
                </a:solidFill>
              </a:rPr>
              <a:t>神经网络模型</a:t>
            </a:r>
            <a:r>
              <a:rPr lang="en-US" altLang="zh-CN" b="1" dirty="0" smtClean="0">
                <a:solidFill>
                  <a:srgbClr val="C00000"/>
                </a:solidFill>
              </a:rPr>
              <a:t>——</a:t>
            </a:r>
            <a:r>
              <a:rPr lang="zh-CN" altLang="en-US" b="1" dirty="0" smtClean="0">
                <a:solidFill>
                  <a:srgbClr val="C00000"/>
                </a:solidFill>
              </a:rPr>
              <a:t>获取知识（经验方法）</a:t>
            </a:r>
            <a:endParaRPr lang="zh-CN" altLang="en-US" b="1" dirty="0">
              <a:solidFill>
                <a:srgbClr val="C00000"/>
              </a:solidFill>
            </a:endParaRPr>
          </a:p>
        </p:txBody>
      </p:sp>
      <p:sp>
        <p:nvSpPr>
          <p:cNvPr id="35" name="TextBox 35"/>
          <p:cNvSpPr txBox="1"/>
          <p:nvPr/>
        </p:nvSpPr>
        <p:spPr>
          <a:xfrm>
            <a:off x="614942" y="5355951"/>
            <a:ext cx="1058786" cy="369332"/>
          </a:xfrm>
          <a:prstGeom prst="rect">
            <a:avLst/>
          </a:prstGeom>
          <a:noFill/>
        </p:spPr>
        <p:txBody>
          <a:bodyPr wrap="square" rtlCol="0">
            <a:spAutoFit/>
          </a:bodyPr>
          <a:lstStyle/>
          <a:p>
            <a:r>
              <a:rPr lang="zh-CN" altLang="en-US" b="1" dirty="0" smtClean="0"/>
              <a:t>输入层</a:t>
            </a:r>
            <a:endParaRPr lang="zh-CN" altLang="en-US" b="1" dirty="0"/>
          </a:p>
        </p:txBody>
      </p:sp>
      <p:sp>
        <p:nvSpPr>
          <p:cNvPr id="36" name="TextBox 36"/>
          <p:cNvSpPr txBox="1"/>
          <p:nvPr/>
        </p:nvSpPr>
        <p:spPr>
          <a:xfrm>
            <a:off x="3594552" y="5426108"/>
            <a:ext cx="934655" cy="369332"/>
          </a:xfrm>
          <a:prstGeom prst="rect">
            <a:avLst/>
          </a:prstGeom>
          <a:noFill/>
        </p:spPr>
        <p:txBody>
          <a:bodyPr wrap="square" rtlCol="0">
            <a:spAutoFit/>
          </a:bodyPr>
          <a:lstStyle/>
          <a:p>
            <a:r>
              <a:rPr lang="zh-CN" altLang="en-US" b="1" dirty="0" smtClean="0"/>
              <a:t>隐含层</a:t>
            </a:r>
            <a:endParaRPr lang="zh-CN" altLang="en-US" b="1" dirty="0"/>
          </a:p>
        </p:txBody>
      </p:sp>
      <p:sp>
        <p:nvSpPr>
          <p:cNvPr id="37" name="TextBox 37"/>
          <p:cNvSpPr txBox="1"/>
          <p:nvPr/>
        </p:nvSpPr>
        <p:spPr>
          <a:xfrm>
            <a:off x="6257485" y="5383789"/>
            <a:ext cx="934655" cy="369332"/>
          </a:xfrm>
          <a:prstGeom prst="rect">
            <a:avLst/>
          </a:prstGeom>
          <a:noFill/>
        </p:spPr>
        <p:txBody>
          <a:bodyPr wrap="square" rtlCol="0">
            <a:spAutoFit/>
          </a:bodyPr>
          <a:lstStyle/>
          <a:p>
            <a:r>
              <a:rPr lang="zh-CN" altLang="en-US" b="1" dirty="0" smtClean="0"/>
              <a:t>输出层</a:t>
            </a:r>
            <a:endParaRPr lang="zh-CN" altLang="en-US" b="1"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6" grpId="0" animBg="1"/>
      <p:bldP spid="2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nvGraphicFramePr>
        <p:xfrm>
          <a:off x="1187624" y="1484784"/>
          <a:ext cx="6450977" cy="3330056"/>
        </p:xfrm>
        <a:graphic>
          <a:graphicData uri="http://schemas.openxmlformats.org/presentationml/2006/ole">
            <mc:AlternateContent xmlns:mc="http://schemas.openxmlformats.org/markup-compatibility/2006">
              <mc:Choice xmlns:v="urn:schemas-microsoft-com:vml" Requires="v">
                <p:oleObj spid="_x0000_s54281" name="Visio" r:id="rId1" imgW="2302510" imgH="1191895" progId="Visio.Drawing.11">
                  <p:embed/>
                </p:oleObj>
              </mc:Choice>
              <mc:Fallback>
                <p:oleObj name="Visio" r:id="rId1" imgW="2302510" imgH="1191895" progId="Visio.Drawing.11">
                  <p:embed/>
                  <p:pic>
                    <p:nvPicPr>
                      <p:cNvPr id="0" name="图片 54280"/>
                      <p:cNvPicPr>
                        <a:picLocks noChangeAspect="1" noChangeArrowheads="1"/>
                      </p:cNvPicPr>
                      <p:nvPr/>
                    </p:nvPicPr>
                    <p:blipFill>
                      <a:blip r:embed="rId2"/>
                      <a:srcRect/>
                      <a:stretch>
                        <a:fillRect/>
                      </a:stretch>
                    </p:blipFill>
                    <p:spPr bwMode="auto">
                      <a:xfrm>
                        <a:off x="1187624" y="1484784"/>
                        <a:ext cx="6450977" cy="3330056"/>
                      </a:xfrm>
                      <a:prstGeom prst="rect">
                        <a:avLst/>
                      </a:prstGeom>
                      <a:noFill/>
                    </p:spPr>
                  </p:pic>
                </p:oleObj>
              </mc:Fallback>
            </mc:AlternateContent>
          </a:graphicData>
        </a:graphic>
      </p:graphicFrame>
      <p:sp>
        <p:nvSpPr>
          <p:cNvPr id="3" name="TextBox 2"/>
          <p:cNvSpPr txBox="1"/>
          <p:nvPr/>
        </p:nvSpPr>
        <p:spPr>
          <a:xfrm>
            <a:off x="539552" y="5013176"/>
            <a:ext cx="4680520" cy="1477328"/>
          </a:xfrm>
          <a:prstGeom prst="rect">
            <a:avLst/>
          </a:prstGeom>
          <a:noFill/>
        </p:spPr>
        <p:txBody>
          <a:bodyPr wrap="square" rtlCol="0">
            <a:spAutoFit/>
          </a:bodyPr>
          <a:lstStyle/>
          <a:p>
            <a:r>
              <a:rPr lang="zh-CN" altLang="en-US" b="1" dirty="0" smtClean="0">
                <a:solidFill>
                  <a:schemeClr val="accent1"/>
                </a:solidFill>
                <a:latin typeface="微软雅黑" panose="020B0503020204020204" pitchFamily="34" charset="-122"/>
                <a:ea typeface="微软雅黑" panose="020B0503020204020204" pitchFamily="34" charset="-122"/>
              </a:rPr>
              <a:t>以鸿翔买西瓜为例</a:t>
            </a:r>
            <a:endParaRPr lang="en-US" altLang="zh-CN" b="1" dirty="0" smtClean="0">
              <a:solidFill>
                <a:schemeClr val="accent1"/>
              </a:solidFill>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样本：西瓜</a:t>
            </a:r>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输入：特征向量</a:t>
            </a:r>
            <a:r>
              <a:rPr lang="en-US" altLang="zh-CN" dirty="0" smtClean="0">
                <a:latin typeface="微软雅黑" panose="020B0503020204020204" pitchFamily="34" charset="-122"/>
                <a:ea typeface="微软雅黑" panose="020B0503020204020204" pitchFamily="34" charset="-122"/>
              </a:rPr>
              <a:t>(</a:t>
            </a:r>
            <a:r>
              <a:rPr lang="zh-CN" altLang="en-US" dirty="0" smtClean="0">
                <a:latin typeface="微软雅黑" panose="020B0503020204020204" pitchFamily="34" charset="-122"/>
                <a:ea typeface="微软雅黑" panose="020B0503020204020204" pitchFamily="34" charset="-122"/>
              </a:rPr>
              <a:t>大小、色泽、声响、产地</a:t>
            </a:r>
            <a:r>
              <a:rPr lang="en-US" altLang="zh-CN"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输出：甜不甜，水分多不多</a:t>
            </a:r>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判断西瓜好坏依据：以往买西瓜的经验教训</a:t>
            </a:r>
            <a:endParaRPr lang="zh-CN" altLang="en-US" dirty="0">
              <a:latin typeface="微软雅黑" panose="020B0503020204020204" pitchFamily="34" charset="-122"/>
              <a:ea typeface="微软雅黑" panose="020B0503020204020204" pitchFamily="34" charset="-122"/>
            </a:endParaRPr>
          </a:p>
        </p:txBody>
      </p:sp>
      <p:sp>
        <p:nvSpPr>
          <p:cNvPr id="4" name="矩形 3"/>
          <p:cNvSpPr/>
          <p:nvPr/>
        </p:nvSpPr>
        <p:spPr>
          <a:xfrm>
            <a:off x="5580112" y="5151675"/>
            <a:ext cx="3061246" cy="1200329"/>
          </a:xfrm>
          <a:prstGeom prst="rect">
            <a:avLst/>
          </a:prstGeom>
        </p:spPr>
        <p:txBody>
          <a:bodyPr wrap="square">
            <a:spAutoFit/>
          </a:bodyPr>
          <a:lstStyle/>
          <a:p>
            <a:pPr lvl="0"/>
            <a:r>
              <a:rPr lang="zh-CN" altLang="en-US" dirty="0">
                <a:solidFill>
                  <a:prstClr val="black"/>
                </a:solidFill>
                <a:latin typeface="微软雅黑" panose="020B0503020204020204" pitchFamily="34" charset="-122"/>
                <a:ea typeface="微软雅黑" panose="020B0503020204020204" pitchFamily="34" charset="-122"/>
              </a:rPr>
              <a:t>训练数据</a:t>
            </a:r>
            <a:r>
              <a:rPr lang="zh-CN" altLang="en-US" dirty="0" smtClean="0">
                <a:solidFill>
                  <a:prstClr val="black"/>
                </a:solidFill>
                <a:latin typeface="微软雅黑" panose="020B0503020204020204" pitchFamily="34" charset="-122"/>
                <a:ea typeface="微软雅黑" panose="020B0503020204020204" pitchFamily="34" charset="-122"/>
              </a:rPr>
              <a:t>：</a:t>
            </a:r>
            <a:endParaRPr lang="en-US" altLang="zh-CN" dirty="0" smtClean="0">
              <a:solidFill>
                <a:prstClr val="black"/>
              </a:solidFill>
              <a:latin typeface="微软雅黑" panose="020B0503020204020204" pitchFamily="34" charset="-122"/>
              <a:ea typeface="微软雅黑" panose="020B0503020204020204" pitchFamily="34" charset="-122"/>
            </a:endParaRPr>
          </a:p>
          <a:p>
            <a:pPr lvl="0"/>
            <a:r>
              <a:rPr lang="zh-CN" altLang="en-US" dirty="0" smtClean="0">
                <a:solidFill>
                  <a:prstClr val="black"/>
                </a:solidFill>
                <a:latin typeface="微软雅黑" panose="020B0503020204020204" pitchFamily="34" charset="-122"/>
                <a:ea typeface="微软雅黑" panose="020B0503020204020204" pitchFamily="34" charset="-122"/>
              </a:rPr>
              <a:t>特征向量</a:t>
            </a:r>
            <a:r>
              <a:rPr lang="en-US" altLang="zh-CN" dirty="0">
                <a:solidFill>
                  <a:prstClr val="black"/>
                </a:solidFill>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solidFill>
                  <a:prstClr val="black"/>
                </a:solidFill>
                <a:latin typeface="微软雅黑" panose="020B0503020204020204" pitchFamily="34" charset="-122"/>
                <a:ea typeface="微软雅黑" panose="020B0503020204020204" pitchFamily="34" charset="-122"/>
                <a:sym typeface="Wingdings" panose="05000000000000000000" pitchFamily="2" charset="2"/>
              </a:rPr>
              <a:t>目标向量</a:t>
            </a:r>
            <a:endParaRPr lang="en-US" altLang="zh-CN" dirty="0">
              <a:solidFill>
                <a:prstClr val="black"/>
              </a:solidFill>
              <a:latin typeface="微软雅黑" panose="020B0503020204020204" pitchFamily="34" charset="-122"/>
              <a:ea typeface="微软雅黑" panose="020B0503020204020204" pitchFamily="34" charset="-122"/>
            </a:endParaRPr>
          </a:p>
          <a:p>
            <a:pPr lvl="0"/>
            <a:r>
              <a:rPr lang="zh-CN" altLang="en-US" dirty="0">
                <a:solidFill>
                  <a:prstClr val="black"/>
                </a:solidFill>
                <a:latin typeface="微软雅黑" panose="020B0503020204020204" pitchFamily="34" charset="-122"/>
                <a:ea typeface="微软雅黑" panose="020B0503020204020204" pitchFamily="34" charset="-122"/>
              </a:rPr>
              <a:t>测试数据</a:t>
            </a:r>
            <a:r>
              <a:rPr lang="zh-CN" altLang="en-US" dirty="0" smtClean="0">
                <a:solidFill>
                  <a:prstClr val="black"/>
                </a:solidFill>
                <a:latin typeface="微软雅黑" panose="020B0503020204020204" pitchFamily="34" charset="-122"/>
                <a:ea typeface="微软雅黑" panose="020B0503020204020204" pitchFamily="34" charset="-122"/>
              </a:rPr>
              <a:t>：</a:t>
            </a:r>
            <a:endParaRPr lang="en-US" altLang="zh-CN" dirty="0" smtClean="0">
              <a:solidFill>
                <a:prstClr val="black"/>
              </a:solidFill>
              <a:latin typeface="微软雅黑" panose="020B0503020204020204" pitchFamily="34" charset="-122"/>
              <a:ea typeface="微软雅黑" panose="020B0503020204020204" pitchFamily="34" charset="-122"/>
            </a:endParaRPr>
          </a:p>
          <a:p>
            <a:pPr lvl="0"/>
            <a:r>
              <a:rPr lang="zh-CN" altLang="en-US" dirty="0" smtClean="0">
                <a:solidFill>
                  <a:prstClr val="black"/>
                </a:solidFill>
                <a:latin typeface="微软雅黑" panose="020B0503020204020204" pitchFamily="34" charset="-122"/>
                <a:ea typeface="微软雅黑" panose="020B0503020204020204" pitchFamily="34" charset="-122"/>
              </a:rPr>
              <a:t>特征向量</a:t>
            </a:r>
            <a:r>
              <a:rPr lang="en-US" altLang="zh-CN" dirty="0">
                <a:solidFill>
                  <a:prstClr val="black"/>
                </a:solidFill>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solidFill>
                  <a:prstClr val="black"/>
                </a:solidFill>
                <a:latin typeface="微软雅黑" panose="020B0503020204020204" pitchFamily="34" charset="-122"/>
                <a:ea typeface="微软雅黑" panose="020B0503020204020204" pitchFamily="34" charset="-122"/>
                <a:sym typeface="Wingdings" panose="05000000000000000000" pitchFamily="2" charset="2"/>
              </a:rPr>
              <a:t>输出向量</a:t>
            </a:r>
            <a:endParaRPr lang="en-US" altLang="zh-CN" dirty="0">
              <a:solidFill>
                <a:prstClr val="black"/>
              </a:solidFill>
              <a:latin typeface="微软雅黑" panose="020B0503020204020204" pitchFamily="34" charset="-122"/>
              <a:ea typeface="微软雅黑" panose="020B0503020204020204" pitchFamily="34" charset="-122"/>
              <a:sym typeface="Wingdings" panose="05000000000000000000" pitchFamily="2" charset="2"/>
            </a:endParaRPr>
          </a:p>
        </p:txBody>
      </p:sp>
      <p:sp>
        <p:nvSpPr>
          <p:cNvPr id="5" name="标题 1"/>
          <p:cNvSpPr txBox="1"/>
          <p:nvPr/>
        </p:nvSpPr>
        <p:spPr>
          <a:xfrm>
            <a:off x="823606" y="526128"/>
            <a:ext cx="7529208" cy="95865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smtClean="0">
                <a:latin typeface="微软雅黑" panose="020B0503020204020204" pitchFamily="34" charset="-122"/>
                <a:ea typeface="微软雅黑" panose="020B0503020204020204" pitchFamily="34" charset="-122"/>
              </a:rPr>
              <a:t>监督学习模型</a:t>
            </a:r>
            <a:endParaRPr lang="zh-CN" altLang="en-US" sz="40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127939" y="531191"/>
            <a:ext cx="4868323" cy="993775"/>
          </a:xfrm>
        </p:spPr>
        <p:txBody>
          <a:bodyPr>
            <a:normAutofit/>
          </a:bodyPr>
          <a:lstStyle/>
          <a:p>
            <a:r>
              <a:rPr lang="zh-CN" altLang="en-US" sz="3600" dirty="0" smtClean="0"/>
              <a:t>机器学习的组成部份</a:t>
            </a:r>
            <a:endParaRPr lang="zh-CN" altLang="en-US" sz="3600" dirty="0"/>
          </a:p>
        </p:txBody>
      </p:sp>
      <p:sp>
        <p:nvSpPr>
          <p:cNvPr id="3" name="内容占位符 2"/>
          <p:cNvSpPr>
            <a:spLocks noGrp="1"/>
          </p:cNvSpPr>
          <p:nvPr>
            <p:ph idx="4294967295"/>
          </p:nvPr>
        </p:nvSpPr>
        <p:spPr>
          <a:xfrm>
            <a:off x="370841" y="1735798"/>
            <a:ext cx="3651250" cy="1943100"/>
          </a:xfrm>
        </p:spPr>
        <p:txBody>
          <a:bodyPr>
            <a:noAutofit/>
          </a:bodyPr>
          <a:lstStyle/>
          <a:p>
            <a:r>
              <a:rPr lang="zh-CN" altLang="en-US" dirty="0"/>
              <a:t>学习任务 </a:t>
            </a:r>
            <a:r>
              <a:rPr lang="en-US" altLang="zh-CN" dirty="0"/>
              <a:t>(Task)</a:t>
            </a:r>
            <a:endParaRPr lang="en-US" altLang="zh-CN" dirty="0"/>
          </a:p>
          <a:p>
            <a:r>
              <a:rPr lang="zh-CN" altLang="en-US" dirty="0"/>
              <a:t>学习数据 </a:t>
            </a:r>
            <a:r>
              <a:rPr lang="en-US" altLang="zh-CN" dirty="0"/>
              <a:t>(Data)</a:t>
            </a:r>
            <a:endParaRPr lang="en-US" altLang="zh-CN" dirty="0"/>
          </a:p>
          <a:p>
            <a:r>
              <a:rPr lang="zh-CN" altLang="en-US" dirty="0"/>
              <a:t>学习结构 </a:t>
            </a:r>
            <a:r>
              <a:rPr lang="en-US" altLang="zh-CN" dirty="0"/>
              <a:t>(Structure)</a:t>
            </a:r>
            <a:endParaRPr lang="en-US" altLang="zh-CN" dirty="0"/>
          </a:p>
          <a:p>
            <a:r>
              <a:rPr lang="zh-CN" altLang="en-US" dirty="0"/>
              <a:t>学习</a:t>
            </a:r>
            <a:r>
              <a:rPr lang="zh-CN" altLang="en-US" dirty="0" smtClean="0"/>
              <a:t>算法 </a:t>
            </a:r>
            <a:r>
              <a:rPr lang="en-US" altLang="zh-CN" dirty="0"/>
              <a:t> </a:t>
            </a:r>
            <a:r>
              <a:rPr lang="en-US" altLang="zh-CN" dirty="0" smtClean="0"/>
              <a:t> (Algorithm)</a:t>
            </a:r>
            <a:endParaRPr lang="zh-CN" altLang="en-US" dirty="0"/>
          </a:p>
        </p:txBody>
      </p:sp>
      <p:pic>
        <p:nvPicPr>
          <p:cNvPr id="5" name="Picture 8" descr="http://nikhilbuduma.com/img/rnn_ex.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230171" y="3376170"/>
            <a:ext cx="2685449" cy="1588386"/>
          </a:xfrm>
          <a:prstGeom prst="rect">
            <a:avLst/>
          </a:prstGeom>
          <a:noFill/>
          <a:extLst>
            <a:ext uri="{909E8E84-426E-40DD-AFC4-6F175D3DCCD1}">
              <a14:hiddenFill xmlns:a14="http://schemas.microsoft.com/office/drawing/2010/main">
                <a:solidFill>
                  <a:srgbClr val="FFFFFF"/>
                </a:solidFill>
              </a14:hiddenFill>
            </a:ext>
          </a:extLst>
        </p:spPr>
      </p:pic>
      <p:sp>
        <p:nvSpPr>
          <p:cNvPr id="6" name="右箭头 5"/>
          <p:cNvSpPr/>
          <p:nvPr/>
        </p:nvSpPr>
        <p:spPr>
          <a:xfrm>
            <a:off x="4393992" y="3853872"/>
            <a:ext cx="557333" cy="450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350"/>
          </a:p>
        </p:txBody>
      </p:sp>
      <p:sp>
        <p:nvSpPr>
          <p:cNvPr id="7" name="右箭头 6"/>
          <p:cNvSpPr/>
          <p:nvPr/>
        </p:nvSpPr>
        <p:spPr>
          <a:xfrm>
            <a:off x="8270392" y="3879800"/>
            <a:ext cx="557333" cy="450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350"/>
          </a:p>
        </p:txBody>
      </p:sp>
      <p:sp>
        <p:nvSpPr>
          <p:cNvPr id="9" name="文本框 10"/>
          <p:cNvSpPr txBox="1"/>
          <p:nvPr/>
        </p:nvSpPr>
        <p:spPr>
          <a:xfrm>
            <a:off x="6084105" y="5088000"/>
            <a:ext cx="1090779" cy="3000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350" b="1" dirty="0">
                <a:solidFill>
                  <a:srgbClr val="FF0000"/>
                </a:solidFill>
              </a:rPr>
              <a:t>学习结构</a:t>
            </a:r>
            <a:endParaRPr lang="en-US" sz="1350" b="1" dirty="0">
              <a:solidFill>
                <a:srgbClr val="FF0000"/>
              </a:solidFill>
            </a:endParaRPr>
          </a:p>
        </p:txBody>
      </p:sp>
      <p:sp>
        <p:nvSpPr>
          <p:cNvPr id="11" name="下箭头 10"/>
          <p:cNvSpPr/>
          <p:nvPr/>
        </p:nvSpPr>
        <p:spPr>
          <a:xfrm>
            <a:off x="6340737" y="3037070"/>
            <a:ext cx="418338" cy="3568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3555" name="Picture 3" descr="“data”的图片搜索结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5500" y="1708331"/>
            <a:ext cx="1928813" cy="13287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1"/>
          <a:stretch>
            <a:fillRect/>
          </a:stretch>
        </p:blipFill>
        <p:spPr>
          <a:xfrm>
            <a:off x="490181" y="331694"/>
            <a:ext cx="1584176" cy="1952794"/>
          </a:xfrm>
          <a:prstGeom prst="rect">
            <a:avLst/>
          </a:prstGeom>
        </p:spPr>
      </p:pic>
      <p:sp>
        <p:nvSpPr>
          <p:cNvPr id="3" name="TextBox 16"/>
          <p:cNvSpPr txBox="1"/>
          <p:nvPr/>
        </p:nvSpPr>
        <p:spPr>
          <a:xfrm>
            <a:off x="175960" y="2376821"/>
            <a:ext cx="3312368" cy="369332"/>
          </a:xfrm>
          <a:prstGeom prst="rect">
            <a:avLst/>
          </a:prstGeom>
          <a:noFill/>
        </p:spPr>
        <p:txBody>
          <a:bodyPr wrap="square" rtlCol="0">
            <a:spAutoFit/>
          </a:bodyPr>
          <a:lstStyle/>
          <a:p>
            <a:r>
              <a:rPr lang="zh-CN" altLang="zh-CN" dirty="0">
                <a:latin typeface="微软雅黑" panose="020B0503020204020204" pitchFamily="34" charset="-122"/>
                <a:ea typeface="微软雅黑" panose="020B0503020204020204" pitchFamily="34" charset="-122"/>
              </a:rPr>
              <a:t>机器学习</a:t>
            </a:r>
            <a:r>
              <a:rPr lang="en-US" altLang="zh-CN"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美</a:t>
            </a:r>
            <a:r>
              <a:rPr lang="en-US" altLang="zh-CN" dirty="0">
                <a:latin typeface="微软雅黑" panose="020B0503020204020204" pitchFamily="34" charset="-122"/>
                <a:ea typeface="微软雅黑" panose="020B0503020204020204" pitchFamily="34" charset="-122"/>
              </a:rPr>
              <a:t>)Tom Mitchell</a:t>
            </a:r>
            <a:endParaRPr lang="zh-CN" altLang="zh-CN"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3294992" y="2956801"/>
            <a:ext cx="2277892" cy="2520221"/>
          </a:xfrm>
          <a:prstGeom prst="rect">
            <a:avLst/>
          </a:prstGeom>
        </p:spPr>
      </p:pic>
      <p:sp>
        <p:nvSpPr>
          <p:cNvPr id="5" name="矩形 4"/>
          <p:cNvSpPr/>
          <p:nvPr/>
        </p:nvSpPr>
        <p:spPr>
          <a:xfrm>
            <a:off x="2750855" y="5477022"/>
            <a:ext cx="3323013" cy="1200329"/>
          </a:xfrm>
          <a:prstGeom prst="rect">
            <a:avLst/>
          </a:prstGeom>
        </p:spPr>
        <p:txBody>
          <a:bodyPr wrap="square">
            <a:spAutoFit/>
          </a:bodyPr>
          <a:lstStyle/>
          <a:p>
            <a:r>
              <a:rPr lang="zh-CN" altLang="en-US" dirty="0">
                <a:solidFill>
                  <a:srgbClr val="E3393C"/>
                </a:solidFill>
                <a:latin typeface="Arial" panose="020B0604020202020204" pitchFamily="34" charset="0"/>
              </a:rPr>
              <a:t>人工智能开发图书</a:t>
            </a:r>
            <a:r>
              <a:rPr lang="en-US" altLang="zh-CN" dirty="0">
                <a:solidFill>
                  <a:srgbClr val="E3393C"/>
                </a:solidFill>
                <a:latin typeface="Arial" panose="020B0604020202020204" pitchFamily="34" charset="0"/>
              </a:rPr>
              <a:t>,</a:t>
            </a:r>
            <a:r>
              <a:rPr lang="zh-CN" altLang="en-US" dirty="0">
                <a:solidFill>
                  <a:srgbClr val="E3393C"/>
                </a:solidFill>
                <a:latin typeface="Arial" panose="020B0604020202020204" pitchFamily="34" charset="0"/>
              </a:rPr>
              <a:t>深度学习实践应用</a:t>
            </a:r>
            <a:r>
              <a:rPr lang="en-US" altLang="zh-CN" dirty="0">
                <a:solidFill>
                  <a:srgbClr val="E3393C"/>
                </a:solidFill>
                <a:latin typeface="Arial" panose="020B0604020202020204" pitchFamily="34" charset="0"/>
              </a:rPr>
              <a:t>,</a:t>
            </a:r>
            <a:r>
              <a:rPr lang="zh-CN" altLang="en-US" dirty="0">
                <a:solidFill>
                  <a:srgbClr val="E3393C"/>
                </a:solidFill>
                <a:latin typeface="Arial" panose="020B0604020202020204" pitchFamily="34" charset="0"/>
              </a:rPr>
              <a:t>利用</a:t>
            </a:r>
            <a:r>
              <a:rPr lang="en-US" altLang="zh-CN" dirty="0">
                <a:solidFill>
                  <a:srgbClr val="E3393C"/>
                </a:solidFill>
                <a:latin typeface="Arial" panose="020B0604020202020204" pitchFamily="34" charset="0"/>
              </a:rPr>
              <a:t>Python</a:t>
            </a:r>
            <a:r>
              <a:rPr lang="zh-CN" altLang="en-US" dirty="0">
                <a:solidFill>
                  <a:srgbClr val="E3393C"/>
                </a:solidFill>
                <a:latin typeface="Arial" panose="020B0604020202020204" pitchFamily="34" charset="0"/>
              </a:rPr>
              <a:t>阐述机器学习算法</a:t>
            </a:r>
            <a:r>
              <a:rPr lang="en-US" altLang="zh-CN" dirty="0">
                <a:solidFill>
                  <a:srgbClr val="E3393C"/>
                </a:solidFill>
                <a:latin typeface="Arial" panose="020B0604020202020204" pitchFamily="34" charset="0"/>
              </a:rPr>
              <a:t>,</a:t>
            </a:r>
            <a:r>
              <a:rPr lang="zh-CN" altLang="en-US" dirty="0">
                <a:solidFill>
                  <a:srgbClr val="E3393C"/>
                </a:solidFill>
                <a:latin typeface="Arial" panose="020B0604020202020204" pitchFamily="34" charset="0"/>
              </a:rPr>
              <a:t>配合日常用例</a:t>
            </a:r>
            <a:r>
              <a:rPr lang="en-US" altLang="zh-CN" dirty="0">
                <a:solidFill>
                  <a:srgbClr val="E3393C"/>
                </a:solidFill>
                <a:latin typeface="Arial" panose="020B0604020202020204" pitchFamily="34" charset="0"/>
              </a:rPr>
              <a:t>,</a:t>
            </a:r>
            <a:r>
              <a:rPr lang="zh-CN" altLang="en-US" dirty="0">
                <a:solidFill>
                  <a:srgbClr val="E3393C"/>
                </a:solidFill>
                <a:latin typeface="Arial" panose="020B0604020202020204" pitchFamily="34" charset="0"/>
              </a:rPr>
              <a:t>强劲实战导向</a:t>
            </a:r>
            <a:r>
              <a:rPr lang="en-US" altLang="zh-CN" dirty="0">
                <a:solidFill>
                  <a:srgbClr val="E3393C"/>
                </a:solidFill>
                <a:latin typeface="Arial" panose="020B0604020202020204" pitchFamily="34" charset="0"/>
              </a:rPr>
              <a:t>,</a:t>
            </a:r>
            <a:r>
              <a:rPr lang="zh-CN" altLang="en-US" dirty="0">
                <a:solidFill>
                  <a:srgbClr val="E3393C"/>
                </a:solidFill>
                <a:latin typeface="Arial" panose="020B0604020202020204" pitchFamily="34" charset="0"/>
              </a:rPr>
              <a:t>程序员人手常备</a:t>
            </a:r>
            <a:endParaRPr lang="zh-CN" altLang="en-US" dirty="0"/>
          </a:p>
        </p:txBody>
      </p:sp>
      <p:sp>
        <p:nvSpPr>
          <p:cNvPr id="6" name="矩形 5"/>
          <p:cNvSpPr/>
          <p:nvPr/>
        </p:nvSpPr>
        <p:spPr>
          <a:xfrm>
            <a:off x="5711833" y="871841"/>
            <a:ext cx="3144703" cy="1200329"/>
          </a:xfrm>
          <a:prstGeom prst="rect">
            <a:avLst/>
          </a:prstGeom>
        </p:spPr>
        <p:txBody>
          <a:bodyPr wrap="square">
            <a:spAutoFit/>
          </a:bodyPr>
          <a:lstStyle/>
          <a:p>
            <a:r>
              <a:rPr lang="zh-CN" altLang="en-US" dirty="0">
                <a:solidFill>
                  <a:srgbClr val="E3393C"/>
                </a:solidFill>
                <a:latin typeface="Arial" panose="020B0604020202020204" pitchFamily="34" charset="0"/>
              </a:rPr>
              <a:t>击败</a:t>
            </a:r>
            <a:r>
              <a:rPr lang="en-US" altLang="zh-CN" dirty="0" err="1">
                <a:solidFill>
                  <a:srgbClr val="E3393C"/>
                </a:solidFill>
                <a:latin typeface="Arial" panose="020B0604020202020204" pitchFamily="34" charset="0"/>
              </a:rPr>
              <a:t>AlphaGo</a:t>
            </a:r>
            <a:r>
              <a:rPr lang="zh-CN" altLang="en-US" dirty="0">
                <a:solidFill>
                  <a:srgbClr val="E3393C"/>
                </a:solidFill>
                <a:latin typeface="Arial" panose="020B0604020202020204" pitchFamily="34" charset="0"/>
              </a:rPr>
              <a:t>的武林秘籍，赢得人机大战的必由之路：人工智能大牛周志华教授巨著，全面揭开机器学习的奥秘</a:t>
            </a:r>
            <a:endParaRPr lang="zh-CN" altLang="en-US" dirty="0"/>
          </a:p>
        </p:txBody>
      </p:sp>
      <p:pic>
        <p:nvPicPr>
          <p:cNvPr id="7" name="图片 6"/>
          <p:cNvPicPr>
            <a:picLocks noChangeAspect="1"/>
          </p:cNvPicPr>
          <p:nvPr/>
        </p:nvPicPr>
        <p:blipFill>
          <a:blip r:embed="rId3"/>
          <a:stretch>
            <a:fillRect/>
          </a:stretch>
        </p:blipFill>
        <p:spPr>
          <a:xfrm>
            <a:off x="3407112" y="287634"/>
            <a:ext cx="2304721" cy="2368741"/>
          </a:xfrm>
          <a:prstGeom prst="rect">
            <a:avLst/>
          </a:prstGeom>
        </p:spPr>
      </p:pic>
      <p:pic>
        <p:nvPicPr>
          <p:cNvPr id="8" name="图片 7"/>
          <p:cNvPicPr>
            <a:picLocks noChangeAspect="1"/>
          </p:cNvPicPr>
          <p:nvPr/>
        </p:nvPicPr>
        <p:blipFill>
          <a:blip r:embed="rId4"/>
          <a:stretch>
            <a:fillRect/>
          </a:stretch>
        </p:blipFill>
        <p:spPr>
          <a:xfrm>
            <a:off x="490181" y="2990180"/>
            <a:ext cx="1893923" cy="2355351"/>
          </a:xfrm>
          <a:prstGeom prst="rect">
            <a:avLst/>
          </a:prstGeom>
        </p:spPr>
      </p:pic>
      <p:sp>
        <p:nvSpPr>
          <p:cNvPr id="9" name="矩形 8"/>
          <p:cNvSpPr/>
          <p:nvPr/>
        </p:nvSpPr>
        <p:spPr>
          <a:xfrm>
            <a:off x="363123" y="5589558"/>
            <a:ext cx="2190891" cy="923330"/>
          </a:xfrm>
          <a:prstGeom prst="rect">
            <a:avLst/>
          </a:prstGeom>
        </p:spPr>
        <p:txBody>
          <a:bodyPr wrap="square">
            <a:spAutoFit/>
          </a:bodyPr>
          <a:lstStyle/>
          <a:p>
            <a:r>
              <a:rPr lang="zh-CN" altLang="en-US" dirty="0">
                <a:solidFill>
                  <a:srgbClr val="E3393C"/>
                </a:solidFill>
                <a:latin typeface="Arial" panose="020B0604020202020204" pitchFamily="34" charset="0"/>
              </a:rPr>
              <a:t>本书涵盖了传统统计机器学习方法的主要内容。</a:t>
            </a:r>
            <a:endParaRPr lang="zh-CN" altLang="en-US" dirty="0"/>
          </a:p>
        </p:txBody>
      </p:sp>
      <p:pic>
        <p:nvPicPr>
          <p:cNvPr id="10" name="图片 9"/>
          <p:cNvPicPr>
            <a:picLocks noChangeAspect="1"/>
          </p:cNvPicPr>
          <p:nvPr/>
        </p:nvPicPr>
        <p:blipFill>
          <a:blip r:embed="rId5"/>
          <a:stretch>
            <a:fillRect/>
          </a:stretch>
        </p:blipFill>
        <p:spPr>
          <a:xfrm>
            <a:off x="6483772" y="2822935"/>
            <a:ext cx="2084233" cy="2689840"/>
          </a:xfrm>
          <a:prstGeom prst="rect">
            <a:avLst/>
          </a:prstGeom>
        </p:spPr>
      </p:pic>
      <p:sp>
        <p:nvSpPr>
          <p:cNvPr id="11" name="矩形 10"/>
          <p:cNvSpPr/>
          <p:nvPr/>
        </p:nvSpPr>
        <p:spPr>
          <a:xfrm>
            <a:off x="6483772" y="5613888"/>
            <a:ext cx="2372764" cy="923330"/>
          </a:xfrm>
          <a:prstGeom prst="rect">
            <a:avLst/>
          </a:prstGeom>
        </p:spPr>
        <p:txBody>
          <a:bodyPr wrap="square">
            <a:spAutoFit/>
          </a:bodyPr>
          <a:lstStyle/>
          <a:p>
            <a:r>
              <a:rPr lang="en-US" altLang="zh-CN" dirty="0">
                <a:solidFill>
                  <a:srgbClr val="E3393C"/>
                </a:solidFill>
                <a:latin typeface="Arial" panose="020B0604020202020204" pitchFamily="34" charset="0"/>
              </a:rPr>
              <a:t>Python</a:t>
            </a:r>
            <a:r>
              <a:rPr lang="zh-CN" altLang="en-US" dirty="0">
                <a:solidFill>
                  <a:srgbClr val="E3393C"/>
                </a:solidFill>
                <a:latin typeface="Arial" panose="020B0604020202020204" pitchFamily="34" charset="0"/>
              </a:rPr>
              <a:t>机器学习及实践：从零开始通往</a:t>
            </a:r>
            <a:r>
              <a:rPr lang="en-US" altLang="zh-CN" dirty="0" err="1">
                <a:solidFill>
                  <a:srgbClr val="E3393C"/>
                </a:solidFill>
                <a:latin typeface="Arial" panose="020B0604020202020204" pitchFamily="34" charset="0"/>
              </a:rPr>
              <a:t>Kaggle</a:t>
            </a:r>
            <a:r>
              <a:rPr lang="zh-CN" altLang="en-US" dirty="0">
                <a:solidFill>
                  <a:srgbClr val="E3393C"/>
                </a:solidFill>
                <a:latin typeface="Arial" panose="020B0604020202020204" pitchFamily="34" charset="0"/>
              </a:rPr>
              <a:t>竞赛之路</a:t>
            </a:r>
            <a:endParaRPr lang="zh-CN" altLang="en-US" dirty="0">
              <a:solidFill>
                <a:srgbClr val="E3393C"/>
              </a:solidFill>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253746" y="327321"/>
            <a:ext cx="7886700" cy="1325563"/>
          </a:xfrm>
        </p:spPr>
        <p:txBody>
          <a:bodyPr>
            <a:normAutofit/>
          </a:bodyPr>
          <a:lstStyle/>
          <a:p>
            <a:r>
              <a:rPr lang="zh-CN" altLang="en-US" sz="4000" dirty="0"/>
              <a:t>学习</a:t>
            </a:r>
            <a:r>
              <a:rPr lang="zh-CN" altLang="en-US" sz="4000" dirty="0" smtClean="0"/>
              <a:t>任务</a:t>
            </a:r>
            <a:endParaRPr lang="zh-CN" altLang="en-US" sz="4000" dirty="0"/>
          </a:p>
        </p:txBody>
      </p:sp>
      <p:sp>
        <p:nvSpPr>
          <p:cNvPr id="5" name="Content Placeholder 2"/>
          <p:cNvSpPr>
            <a:spLocks noGrp="1"/>
          </p:cNvSpPr>
          <p:nvPr/>
        </p:nvSpPr>
        <p:spPr>
          <a:xfrm>
            <a:off x="824753" y="1902618"/>
            <a:ext cx="7781365" cy="4390605"/>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Tx/>
              <a:buNone/>
            </a:pPr>
            <a:r>
              <a:rPr lang="en-US" altLang="en-US" sz="4800" dirty="0">
                <a:solidFill>
                  <a:srgbClr val="0000FF"/>
                </a:solidFill>
              </a:rPr>
              <a:t>y = f(</a:t>
            </a:r>
            <a:r>
              <a:rPr lang="en-US" altLang="en-US" sz="4800" b="1" dirty="0">
                <a:solidFill>
                  <a:srgbClr val="0000FF"/>
                </a:solidFill>
              </a:rPr>
              <a:t>x</a:t>
            </a:r>
            <a:r>
              <a:rPr lang="en-US" altLang="en-US" sz="4800" dirty="0">
                <a:solidFill>
                  <a:srgbClr val="0000FF"/>
                </a:solidFill>
              </a:rPr>
              <a:t>)</a:t>
            </a:r>
            <a:endParaRPr lang="en-US" altLang="en-US" sz="4800" dirty="0">
              <a:solidFill>
                <a:srgbClr val="0000FF"/>
              </a:solidFill>
            </a:endParaRPr>
          </a:p>
          <a:p>
            <a:pPr>
              <a:buFontTx/>
              <a:buNone/>
            </a:pPr>
            <a:endParaRPr lang="en-US" altLang="en-US" sz="2400" dirty="0"/>
          </a:p>
          <a:p>
            <a:pPr>
              <a:buFontTx/>
              <a:buNone/>
            </a:pPr>
            <a:endParaRPr lang="en-US" altLang="en-US" sz="2400" dirty="0"/>
          </a:p>
          <a:p>
            <a:pPr>
              <a:buFontTx/>
              <a:buNone/>
            </a:pPr>
            <a:br>
              <a:rPr lang="en-US" altLang="en-US" sz="2400" dirty="0"/>
            </a:br>
            <a:endParaRPr lang="en-US" altLang="en-US" sz="2400" dirty="0"/>
          </a:p>
          <a:p>
            <a:r>
              <a:rPr lang="zh-CN" altLang="en-US" b="1" dirty="0"/>
              <a:t>训练（</a:t>
            </a:r>
            <a:r>
              <a:rPr lang="en-US" altLang="en-US" b="1" dirty="0"/>
              <a:t>Training</a:t>
            </a:r>
            <a:r>
              <a:rPr lang="zh-CN" altLang="en-US" b="1" dirty="0"/>
              <a:t>）</a:t>
            </a:r>
            <a:r>
              <a:rPr lang="en-US" altLang="en-US" b="1" dirty="0"/>
              <a:t>:</a:t>
            </a:r>
            <a:r>
              <a:rPr lang="zh-CN" altLang="en-US" b="1" dirty="0"/>
              <a:t>给定一个训练集</a:t>
            </a:r>
            <a:r>
              <a:rPr lang="en-US" altLang="en-US" i="1" dirty="0"/>
              <a:t> </a:t>
            </a:r>
            <a:r>
              <a:rPr lang="en-US" altLang="en-US" dirty="0">
                <a:solidFill>
                  <a:srgbClr val="0000FF"/>
                </a:solidFill>
              </a:rPr>
              <a:t>{(</a:t>
            </a:r>
            <a:r>
              <a:rPr lang="en-US" altLang="en-US" b="1" dirty="0">
                <a:solidFill>
                  <a:srgbClr val="0000FF"/>
                </a:solidFill>
              </a:rPr>
              <a:t>x</a:t>
            </a:r>
            <a:r>
              <a:rPr lang="en-US" altLang="en-US" baseline="-25000" dirty="0">
                <a:solidFill>
                  <a:srgbClr val="0000FF"/>
                </a:solidFill>
              </a:rPr>
              <a:t>1</a:t>
            </a:r>
            <a:r>
              <a:rPr lang="en-US" altLang="en-US" dirty="0">
                <a:solidFill>
                  <a:srgbClr val="0000FF"/>
                </a:solidFill>
              </a:rPr>
              <a:t>,y</a:t>
            </a:r>
            <a:r>
              <a:rPr lang="en-US" altLang="en-US" baseline="-25000" dirty="0">
                <a:solidFill>
                  <a:srgbClr val="0000FF"/>
                </a:solidFill>
              </a:rPr>
              <a:t>1</a:t>
            </a:r>
            <a:r>
              <a:rPr lang="en-US" altLang="en-US" dirty="0">
                <a:solidFill>
                  <a:srgbClr val="0000FF"/>
                </a:solidFill>
              </a:rPr>
              <a:t>), …, (</a:t>
            </a:r>
            <a:r>
              <a:rPr lang="en-US" altLang="en-US" b="1" dirty="0">
                <a:solidFill>
                  <a:srgbClr val="0000FF"/>
                </a:solidFill>
              </a:rPr>
              <a:t>x</a:t>
            </a:r>
            <a:r>
              <a:rPr lang="en-US" altLang="en-US" baseline="-25000" dirty="0">
                <a:solidFill>
                  <a:srgbClr val="0000FF"/>
                </a:solidFill>
              </a:rPr>
              <a:t>N</a:t>
            </a:r>
            <a:r>
              <a:rPr lang="en-US" altLang="en-US" dirty="0">
                <a:solidFill>
                  <a:srgbClr val="0000FF"/>
                </a:solidFill>
              </a:rPr>
              <a:t>,y</a:t>
            </a:r>
            <a:r>
              <a:rPr lang="en-US" altLang="en-US" baseline="-25000" dirty="0">
                <a:solidFill>
                  <a:srgbClr val="0000FF"/>
                </a:solidFill>
              </a:rPr>
              <a:t>N</a:t>
            </a:r>
            <a:r>
              <a:rPr lang="en-US" altLang="en-US" dirty="0">
                <a:solidFill>
                  <a:srgbClr val="0000FF"/>
                </a:solidFill>
              </a:rPr>
              <a:t>)}</a:t>
            </a:r>
            <a:r>
              <a:rPr lang="en-US" altLang="en-US" dirty="0"/>
              <a:t>, </a:t>
            </a:r>
            <a:r>
              <a:rPr lang="zh-CN" altLang="en-US" dirty="0"/>
              <a:t>学习一个预测函数</a:t>
            </a:r>
            <a:r>
              <a:rPr lang="en-US" altLang="en-US" dirty="0"/>
              <a:t> </a:t>
            </a:r>
            <a:r>
              <a:rPr lang="en-US" altLang="en-US" dirty="0">
                <a:solidFill>
                  <a:srgbClr val="0000FF"/>
                </a:solidFill>
              </a:rPr>
              <a:t>f</a:t>
            </a:r>
            <a:r>
              <a:rPr lang="zh-CN" altLang="en-US" dirty="0">
                <a:solidFill>
                  <a:srgbClr val="0000FF"/>
                </a:solidFill>
              </a:rPr>
              <a:t>，</a:t>
            </a:r>
            <a:r>
              <a:rPr lang="zh-CN" altLang="en-US" dirty="0"/>
              <a:t>使得在该训练集上预测更准确。</a:t>
            </a:r>
            <a:endParaRPr lang="en-US" altLang="en-US" dirty="0"/>
          </a:p>
          <a:p>
            <a:r>
              <a:rPr lang="zh-CN" altLang="en-US" b="1" dirty="0"/>
              <a:t>测试（</a:t>
            </a:r>
            <a:r>
              <a:rPr lang="en-US" altLang="en-US" b="1" dirty="0"/>
              <a:t>Testing</a:t>
            </a:r>
            <a:r>
              <a:rPr lang="zh-CN" altLang="en-US" b="1" dirty="0"/>
              <a:t>）</a:t>
            </a:r>
            <a:r>
              <a:rPr lang="en-US" altLang="en-US" b="1" dirty="0"/>
              <a:t>:</a:t>
            </a:r>
            <a:r>
              <a:rPr lang="en-US" altLang="en-US" dirty="0"/>
              <a:t> </a:t>
            </a:r>
            <a:r>
              <a:rPr lang="zh-CN" altLang="en-US" dirty="0"/>
              <a:t>将预测函数</a:t>
            </a:r>
            <a:r>
              <a:rPr lang="en-US" altLang="en-US" dirty="0"/>
              <a:t> </a:t>
            </a:r>
            <a:r>
              <a:rPr lang="en-US" altLang="en-US" dirty="0">
                <a:solidFill>
                  <a:srgbClr val="0000FF"/>
                </a:solidFill>
              </a:rPr>
              <a:t>f</a:t>
            </a:r>
            <a:r>
              <a:rPr lang="en-US" altLang="en-US" dirty="0"/>
              <a:t> </a:t>
            </a:r>
            <a:r>
              <a:rPr lang="zh-CN" altLang="en-US" dirty="0"/>
              <a:t>应用到新数据</a:t>
            </a:r>
            <a:r>
              <a:rPr lang="en-US" altLang="en-US" dirty="0"/>
              <a:t> </a:t>
            </a:r>
            <a:r>
              <a:rPr lang="en-US" altLang="en-US" b="1" dirty="0">
                <a:solidFill>
                  <a:srgbClr val="0000FF"/>
                </a:solidFill>
              </a:rPr>
              <a:t>x</a:t>
            </a:r>
            <a:r>
              <a:rPr lang="en-US" altLang="en-US" dirty="0"/>
              <a:t> </a:t>
            </a:r>
            <a:r>
              <a:rPr lang="zh-CN" altLang="en-US" dirty="0"/>
              <a:t>上，得到预测值</a:t>
            </a:r>
            <a:r>
              <a:rPr lang="en-US" altLang="en-US" dirty="0"/>
              <a:t> </a:t>
            </a:r>
            <a:r>
              <a:rPr lang="en-US" altLang="en-US" dirty="0">
                <a:solidFill>
                  <a:srgbClr val="0000FF"/>
                </a:solidFill>
              </a:rPr>
              <a:t>y = f(</a:t>
            </a:r>
            <a:r>
              <a:rPr lang="en-US" altLang="en-US" b="1" dirty="0">
                <a:solidFill>
                  <a:srgbClr val="0000FF"/>
                </a:solidFill>
              </a:rPr>
              <a:t>x</a:t>
            </a:r>
            <a:r>
              <a:rPr lang="en-US" altLang="en-US" dirty="0">
                <a:solidFill>
                  <a:srgbClr val="0000FF"/>
                </a:solidFill>
              </a:rPr>
              <a:t>)</a:t>
            </a:r>
            <a:endParaRPr lang="en-US" altLang="en-US" dirty="0">
              <a:solidFill>
                <a:srgbClr val="0000FF"/>
              </a:solidFill>
            </a:endParaRPr>
          </a:p>
        </p:txBody>
      </p:sp>
      <p:cxnSp>
        <p:nvCxnSpPr>
          <p:cNvPr id="6" name="Straight Arrow Connector 4"/>
          <p:cNvCxnSpPr/>
          <p:nvPr/>
        </p:nvCxnSpPr>
        <p:spPr>
          <a:xfrm flipV="1">
            <a:off x="3461004" y="2519838"/>
            <a:ext cx="400052" cy="64008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4317064" y="2382679"/>
            <a:ext cx="344092" cy="778431"/>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flipV="1">
            <a:off x="5061204" y="2437542"/>
            <a:ext cx="400050" cy="72237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a:spLocks noChangeArrowheads="1"/>
          </p:cNvSpPr>
          <p:nvPr/>
        </p:nvSpPr>
        <p:spPr bwMode="auto">
          <a:xfrm>
            <a:off x="2763192" y="3187182"/>
            <a:ext cx="8465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FontTx/>
              <a:buNone/>
            </a:pPr>
            <a:r>
              <a:rPr lang="en-US" altLang="en-US" dirty="0">
                <a:solidFill>
                  <a:srgbClr val="000000"/>
                </a:solidFill>
              </a:rPr>
              <a:t>output</a:t>
            </a:r>
            <a:endParaRPr lang="en-US" altLang="en-US" dirty="0">
              <a:solidFill>
                <a:srgbClr val="000000"/>
              </a:solidFill>
            </a:endParaRPr>
          </a:p>
        </p:txBody>
      </p:sp>
      <p:sp>
        <p:nvSpPr>
          <p:cNvPr id="10" name="TextBox 9"/>
          <p:cNvSpPr txBox="1">
            <a:spLocks noChangeArrowheads="1"/>
          </p:cNvSpPr>
          <p:nvPr/>
        </p:nvSpPr>
        <p:spPr bwMode="auto">
          <a:xfrm>
            <a:off x="3606423" y="3159918"/>
            <a:ext cx="145478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spcBef>
                <a:spcPct val="0"/>
              </a:spcBef>
              <a:buFontTx/>
              <a:buNone/>
            </a:pPr>
            <a:r>
              <a:rPr lang="en-US" altLang="en-US" dirty="0">
                <a:solidFill>
                  <a:srgbClr val="000000"/>
                </a:solidFill>
              </a:rPr>
              <a:t>prediction function</a:t>
            </a:r>
            <a:endParaRPr lang="en-US" altLang="en-US" dirty="0">
              <a:solidFill>
                <a:srgbClr val="000000"/>
              </a:solidFill>
            </a:endParaRPr>
          </a:p>
        </p:txBody>
      </p:sp>
      <p:sp>
        <p:nvSpPr>
          <p:cNvPr id="11" name="TextBox 10"/>
          <p:cNvSpPr txBox="1">
            <a:spLocks noChangeArrowheads="1"/>
          </p:cNvSpPr>
          <p:nvPr/>
        </p:nvSpPr>
        <p:spPr bwMode="auto">
          <a:xfrm>
            <a:off x="4870883" y="3159918"/>
            <a:ext cx="116187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spcBef>
                <a:spcPct val="0"/>
              </a:spcBef>
              <a:buFontTx/>
              <a:buNone/>
            </a:pPr>
            <a:r>
              <a:rPr lang="en-US" altLang="en-US">
                <a:solidFill>
                  <a:srgbClr val="000000"/>
                </a:solidFill>
              </a:rPr>
              <a:t>Image feature</a:t>
            </a:r>
            <a:endParaRPr lang="en-US" altLang="en-US">
              <a:solidFill>
                <a:srgbClr val="00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29"/>
          <p:cNvSpPr/>
          <p:nvPr/>
        </p:nvSpPr>
        <p:spPr>
          <a:xfrm>
            <a:off x="6744260" y="4563036"/>
            <a:ext cx="131445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预测结果</a:t>
            </a:r>
            <a:endParaRPr lang="en-US" dirty="0">
              <a:solidFill>
                <a:srgbClr val="000000"/>
              </a:solidFill>
            </a:endParaRPr>
          </a:p>
        </p:txBody>
      </p:sp>
      <p:sp>
        <p:nvSpPr>
          <p:cNvPr id="6" name="Rounded Rectangle 9"/>
          <p:cNvSpPr/>
          <p:nvPr/>
        </p:nvSpPr>
        <p:spPr>
          <a:xfrm>
            <a:off x="5201210" y="1134036"/>
            <a:ext cx="1200150" cy="62865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训练数据</a:t>
            </a:r>
            <a:endParaRPr lang="en-US" dirty="0">
              <a:solidFill>
                <a:srgbClr val="000000"/>
              </a:solidFill>
            </a:endParaRPr>
          </a:p>
        </p:txBody>
      </p:sp>
      <p:grpSp>
        <p:nvGrpSpPr>
          <p:cNvPr id="7" name="Group 12"/>
          <p:cNvGrpSpPr/>
          <p:nvPr/>
        </p:nvGrpSpPr>
        <p:grpSpPr bwMode="auto">
          <a:xfrm>
            <a:off x="1315010" y="1568615"/>
            <a:ext cx="1828800" cy="2308622"/>
            <a:chOff x="228600" y="1417320"/>
            <a:chExt cx="2438400" cy="2849880"/>
          </a:xfrm>
        </p:grpSpPr>
        <p:sp>
          <p:nvSpPr>
            <p:cNvPr id="26" name="TextBox 7"/>
            <p:cNvSpPr txBox="1">
              <a:spLocks noChangeArrowheads="1"/>
            </p:cNvSpPr>
            <p:nvPr/>
          </p:nvSpPr>
          <p:spPr bwMode="auto">
            <a:xfrm>
              <a:off x="533400" y="1417320"/>
              <a:ext cx="1828800" cy="87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spcBef>
                  <a:spcPct val="0"/>
                </a:spcBef>
                <a:buFontTx/>
                <a:buNone/>
              </a:pPr>
              <a:r>
                <a:rPr lang="en-US" altLang="en-US" sz="2000">
                  <a:solidFill>
                    <a:srgbClr val="000000"/>
                  </a:solidFill>
                </a:rPr>
                <a:t>Training Images</a:t>
              </a:r>
              <a:endParaRPr lang="en-US" altLang="en-US" sz="2000">
                <a:solidFill>
                  <a:srgbClr val="000000"/>
                </a:solidFill>
              </a:endParaRPr>
            </a:p>
          </p:txBody>
        </p:sp>
        <p:sp>
          <p:nvSpPr>
            <p:cNvPr id="27" name="Rounded Rectangle 10"/>
            <p:cNvSpPr/>
            <p:nvPr/>
          </p:nvSpPr>
          <p:spPr>
            <a:xfrm>
              <a:off x="228600" y="1448185"/>
              <a:ext cx="2438400" cy="281901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2000" dirty="0">
                <a:solidFill>
                  <a:srgbClr val="000000"/>
                </a:solidFill>
              </a:endParaRPr>
            </a:p>
          </p:txBody>
        </p:sp>
      </p:grpSp>
      <p:sp>
        <p:nvSpPr>
          <p:cNvPr id="8" name="Rounded Rectangle 11"/>
          <p:cNvSpPr/>
          <p:nvPr/>
        </p:nvSpPr>
        <p:spPr>
          <a:xfrm>
            <a:off x="5315510" y="2219886"/>
            <a:ext cx="102870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训练</a:t>
            </a:r>
            <a:endParaRPr lang="en-US" dirty="0">
              <a:solidFill>
                <a:srgbClr val="000000"/>
              </a:solidFill>
            </a:endParaRPr>
          </a:p>
        </p:txBody>
      </p:sp>
      <p:sp>
        <p:nvSpPr>
          <p:cNvPr id="9" name="TextBox 13"/>
          <p:cNvSpPr txBox="1">
            <a:spLocks noChangeArrowheads="1"/>
          </p:cNvSpPr>
          <p:nvPr/>
        </p:nvSpPr>
        <p:spPr bwMode="auto">
          <a:xfrm>
            <a:off x="1803946" y="980402"/>
            <a:ext cx="7789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FontTx/>
              <a:buNone/>
            </a:pPr>
            <a:r>
              <a:rPr lang="en-US" altLang="en-US" sz="1400" b="1">
                <a:solidFill>
                  <a:srgbClr val="000000"/>
                </a:solidFill>
              </a:rPr>
              <a:t>Training</a:t>
            </a:r>
            <a:endParaRPr lang="en-US" altLang="en-US" sz="1400" b="1">
              <a:solidFill>
                <a:srgbClr val="000000"/>
              </a:solidFill>
            </a:endParaRPr>
          </a:p>
        </p:txBody>
      </p:sp>
      <p:sp>
        <p:nvSpPr>
          <p:cNvPr id="10" name="Rounded Rectangle 14"/>
          <p:cNvSpPr/>
          <p:nvPr/>
        </p:nvSpPr>
        <p:spPr>
          <a:xfrm>
            <a:off x="3658160" y="2219886"/>
            <a:ext cx="114300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特征提取</a:t>
            </a:r>
            <a:endParaRPr lang="en-US" dirty="0">
              <a:solidFill>
                <a:srgbClr val="000000"/>
              </a:solidFill>
            </a:endParaRPr>
          </a:p>
        </p:txBody>
      </p:sp>
      <p:sp>
        <p:nvSpPr>
          <p:cNvPr id="11" name="Right Arrow 15"/>
          <p:cNvSpPr/>
          <p:nvPr/>
        </p:nvSpPr>
        <p:spPr>
          <a:xfrm>
            <a:off x="3200960" y="2448486"/>
            <a:ext cx="40005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sp>
        <p:nvSpPr>
          <p:cNvPr id="12" name="Right Arrow 16"/>
          <p:cNvSpPr/>
          <p:nvPr/>
        </p:nvSpPr>
        <p:spPr>
          <a:xfrm>
            <a:off x="4858310" y="2448486"/>
            <a:ext cx="40005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sp>
        <p:nvSpPr>
          <p:cNvPr id="13" name="Right Arrow 17"/>
          <p:cNvSpPr/>
          <p:nvPr/>
        </p:nvSpPr>
        <p:spPr>
          <a:xfrm rot="5400000">
            <a:off x="5623882" y="1876986"/>
            <a:ext cx="3429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sp>
        <p:nvSpPr>
          <p:cNvPr id="14" name="Rounded Rectangle 18"/>
          <p:cNvSpPr/>
          <p:nvPr/>
        </p:nvSpPr>
        <p:spPr>
          <a:xfrm>
            <a:off x="3315260" y="4563036"/>
            <a:ext cx="131445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特征提取</a:t>
            </a:r>
            <a:endParaRPr lang="en-US" dirty="0">
              <a:solidFill>
                <a:srgbClr val="000000"/>
              </a:solidFill>
            </a:endParaRPr>
          </a:p>
        </p:txBody>
      </p:sp>
      <p:sp>
        <p:nvSpPr>
          <p:cNvPr id="15" name="Right Arrow 19"/>
          <p:cNvSpPr/>
          <p:nvPr/>
        </p:nvSpPr>
        <p:spPr>
          <a:xfrm>
            <a:off x="2858060" y="4791636"/>
            <a:ext cx="40005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400">
              <a:solidFill>
                <a:srgbClr val="FFFFFF"/>
              </a:solidFill>
            </a:endParaRPr>
          </a:p>
        </p:txBody>
      </p:sp>
      <p:sp>
        <p:nvSpPr>
          <p:cNvPr id="16" name="TextBox 20"/>
          <p:cNvSpPr txBox="1">
            <a:spLocks noChangeArrowheads="1"/>
          </p:cNvSpPr>
          <p:nvPr/>
        </p:nvSpPr>
        <p:spPr bwMode="auto">
          <a:xfrm>
            <a:off x="1886624" y="4117161"/>
            <a:ext cx="7057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FontTx/>
              <a:buNone/>
            </a:pPr>
            <a:r>
              <a:rPr lang="en-US" altLang="en-US" sz="1400" b="1" dirty="0">
                <a:solidFill>
                  <a:srgbClr val="000000"/>
                </a:solidFill>
              </a:rPr>
              <a:t>Testing</a:t>
            </a:r>
            <a:endParaRPr lang="en-US" altLang="en-US" sz="1400" b="1" dirty="0">
              <a:solidFill>
                <a:srgbClr val="000000"/>
              </a:solidFill>
            </a:endParaRPr>
          </a:p>
        </p:txBody>
      </p:sp>
      <p:sp>
        <p:nvSpPr>
          <p:cNvPr id="17" name="TextBox 21"/>
          <p:cNvSpPr txBox="1">
            <a:spLocks noChangeArrowheads="1"/>
          </p:cNvSpPr>
          <p:nvPr/>
        </p:nvSpPr>
        <p:spPr bwMode="auto">
          <a:xfrm>
            <a:off x="1600760" y="5188115"/>
            <a:ext cx="12966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FontTx/>
              <a:buNone/>
            </a:pPr>
            <a:r>
              <a:rPr lang="en-US" altLang="en-US" sz="2000">
                <a:solidFill>
                  <a:srgbClr val="000000"/>
                </a:solidFill>
              </a:rPr>
              <a:t>Test Image</a:t>
            </a:r>
            <a:endParaRPr lang="en-US" altLang="en-US" sz="2000">
              <a:solidFill>
                <a:srgbClr val="000000"/>
              </a:solidFill>
            </a:endParaRPr>
          </a:p>
        </p:txBody>
      </p:sp>
      <p:sp>
        <p:nvSpPr>
          <p:cNvPr id="18" name="Right Arrow 22"/>
          <p:cNvSpPr/>
          <p:nvPr/>
        </p:nvSpPr>
        <p:spPr>
          <a:xfrm>
            <a:off x="6401360" y="2448486"/>
            <a:ext cx="40005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sp>
        <p:nvSpPr>
          <p:cNvPr id="19" name="Rounded Rectangle 23"/>
          <p:cNvSpPr/>
          <p:nvPr/>
        </p:nvSpPr>
        <p:spPr>
          <a:xfrm>
            <a:off x="6915710" y="2219886"/>
            <a:ext cx="114300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模型</a:t>
            </a:r>
            <a:endParaRPr lang="en-US" dirty="0">
              <a:solidFill>
                <a:srgbClr val="000000"/>
              </a:solidFill>
            </a:endParaRPr>
          </a:p>
        </p:txBody>
      </p:sp>
      <p:sp>
        <p:nvSpPr>
          <p:cNvPr id="20" name="Rounded Rectangle 24"/>
          <p:cNvSpPr/>
          <p:nvPr/>
        </p:nvSpPr>
        <p:spPr>
          <a:xfrm>
            <a:off x="5144060" y="4563036"/>
            <a:ext cx="1314450" cy="68580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srgbClr val="000000"/>
                </a:solidFill>
              </a:rPr>
              <a:t>模型</a:t>
            </a:r>
            <a:endParaRPr lang="en-US" dirty="0">
              <a:solidFill>
                <a:srgbClr val="000000"/>
              </a:solidFill>
            </a:endParaRPr>
          </a:p>
        </p:txBody>
      </p:sp>
      <p:sp>
        <p:nvSpPr>
          <p:cNvPr id="21" name="Right Arrow 25"/>
          <p:cNvSpPr/>
          <p:nvPr/>
        </p:nvSpPr>
        <p:spPr>
          <a:xfrm>
            <a:off x="4686860" y="4791636"/>
            <a:ext cx="40005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sp>
        <p:nvSpPr>
          <p:cNvPr id="23" name="Right Arrow 31"/>
          <p:cNvSpPr/>
          <p:nvPr/>
        </p:nvSpPr>
        <p:spPr>
          <a:xfrm>
            <a:off x="6458510" y="4791636"/>
            <a:ext cx="3429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1350">
              <a:solidFill>
                <a:srgbClr val="FFFFFF"/>
              </a:solidFill>
            </a:endParaRPr>
          </a:p>
        </p:txBody>
      </p:sp>
      <p:pic>
        <p:nvPicPr>
          <p:cNvPr id="24"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372161" y="2219886"/>
            <a:ext cx="1678781"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660" y="4620186"/>
            <a:ext cx="600075"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394667" y="675605"/>
          <a:ext cx="8128000" cy="141930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14" name="Picture 2" descr="https://ss2.bdstatic.com/70cFvnSh_Q1YnxGkpoWK1HF6hhy/it/u=3185156100,3140500470&amp;fm=26&amp;gp=0.jpg"/>
          <p:cNvPicPr>
            <a:picLocks noChangeAspect="1" noChangeArrowheads="1"/>
          </p:cNvPicPr>
          <p:nvPr/>
        </p:nvPicPr>
        <p:blipFill rotWithShape="1">
          <a:blip r:embed="rId6">
            <a:extLst>
              <a:ext uri="{28A0092B-C50C-407E-A947-70E740481C1C}">
                <a14:useLocalDpi xmlns:a14="http://schemas.microsoft.com/office/drawing/2010/main" val="0"/>
              </a:ext>
            </a:extLst>
          </a:blip>
          <a:srcRect r="40744"/>
          <a:stretch>
            <a:fillRect/>
          </a:stretch>
        </p:blipFill>
        <p:spPr bwMode="auto">
          <a:xfrm>
            <a:off x="237188" y="2251008"/>
            <a:ext cx="1794289" cy="195609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ss3.bdstatic.com/70cFv8Sh_Q1YnxGkpoWK1HF6hhy/it/u=1672873603,1003175156&amp;fm=26&amp;gp=0.jpg"/>
          <p:cNvPicPr>
            <a:picLocks noChangeAspect="1" noChangeArrowheads="1"/>
          </p:cNvPicPr>
          <p:nvPr/>
        </p:nvPicPr>
        <p:blipFill rotWithShape="1">
          <a:blip r:embed="rId7">
            <a:extLst>
              <a:ext uri="{28A0092B-C50C-407E-A947-70E740481C1C}">
                <a14:useLocalDpi xmlns:a14="http://schemas.microsoft.com/office/drawing/2010/main" val="0"/>
              </a:ext>
            </a:extLst>
          </a:blip>
          <a:srcRect r="45480"/>
          <a:stretch>
            <a:fillRect/>
          </a:stretch>
        </p:blipFill>
        <p:spPr bwMode="auto">
          <a:xfrm>
            <a:off x="237187" y="4266631"/>
            <a:ext cx="1806217" cy="1861208"/>
          </a:xfrm>
          <a:prstGeom prst="rect">
            <a:avLst/>
          </a:prstGeom>
          <a:noFill/>
          <a:extLst>
            <a:ext uri="{909E8E84-426E-40DD-AFC4-6F175D3DCCD1}">
              <a14:hiddenFill xmlns:a14="http://schemas.microsoft.com/office/drawing/2010/main">
                <a:solidFill>
                  <a:srgbClr val="FFFFFF"/>
                </a:solidFill>
              </a14:hiddenFill>
            </a:ext>
          </a:extLst>
        </p:spPr>
      </p:pic>
      <p:pic>
        <p:nvPicPr>
          <p:cNvPr id="16" name="内容占位符 3"/>
          <p:cNvPicPr>
            <a:picLocks noGrp="1" noChangeAspect="1"/>
          </p:cNvPicPr>
          <p:nvPr>
            <p:ph idx="1"/>
          </p:nvPr>
        </p:nvPicPr>
        <p:blipFill rotWithShape="1">
          <a:blip r:embed="rId8">
            <a:extLst>
              <a:ext uri="{28A0092B-C50C-407E-A947-70E740481C1C}">
                <a14:useLocalDpi xmlns:a14="http://schemas.microsoft.com/office/drawing/2010/main" val="0"/>
              </a:ext>
            </a:extLst>
          </a:blip>
          <a:srcRect l="36935" t="16282" b="11821"/>
          <a:stretch>
            <a:fillRect/>
          </a:stretch>
        </p:blipFill>
        <p:spPr>
          <a:xfrm>
            <a:off x="2508200" y="2250231"/>
            <a:ext cx="1716470" cy="1956869"/>
          </a:xfrm>
        </p:spPr>
      </p:pic>
      <p:pic>
        <p:nvPicPr>
          <p:cNvPr id="17" name="图片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731839" y="4266631"/>
            <a:ext cx="1807476" cy="1956869"/>
          </a:xfrm>
          <a:prstGeom prst="rect">
            <a:avLst/>
          </a:prstGeom>
        </p:spPr>
      </p:pic>
      <p:pic>
        <p:nvPicPr>
          <p:cNvPr id="18" name="图片 1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700429" y="2240357"/>
            <a:ext cx="1824408" cy="1824408"/>
          </a:xfrm>
          <a:prstGeom prst="rect">
            <a:avLst/>
          </a:prstGeom>
        </p:spPr>
      </p:pic>
      <p:pic>
        <p:nvPicPr>
          <p:cNvPr id="19" name="图片 1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635115" y="2842260"/>
            <a:ext cx="2284730" cy="2284730"/>
          </a:xfrm>
          <a:prstGeom prst="rect">
            <a:avLst/>
          </a:prstGeom>
        </p:spPr>
      </p:pic>
      <p:pic>
        <p:nvPicPr>
          <p:cNvPr id="2050" name="Picture 2" descr="https://timgsa.baidu.com/timg?image&amp;quality=80&amp;size=b9999_10000&amp;sec=1604428732188&amp;di=8d5c733c1fcc654900bfd9f42d267696&amp;imgtype=0&amp;src=http%3A%2F%2Fwww.cnjidan.com%2Fupload%2Fpictures%2F2017%2F04%2F0-ExrLr4.png"/>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15396" r="22028"/>
          <a:stretch>
            <a:fillRect/>
          </a:stretch>
        </p:blipFill>
        <p:spPr bwMode="auto">
          <a:xfrm>
            <a:off x="2527682" y="4280485"/>
            <a:ext cx="1677505" cy="18473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184214" y="0"/>
            <a:ext cx="7886700" cy="1325563"/>
          </a:xfrm>
        </p:spPr>
        <p:txBody>
          <a:bodyPr/>
          <a:lstStyle/>
          <a:p>
            <a:pPr>
              <a:defRPr/>
            </a:pPr>
            <a:r>
              <a:rPr lang="zh-CN" altLang="en-US" dirty="0" smtClean="0">
                <a:latin typeface="+mj-ea"/>
              </a:rPr>
              <a:t>学习数据</a:t>
            </a:r>
            <a:endParaRPr lang="zh-CN" altLang="en-US" dirty="0">
              <a:latin typeface="+mj-ea"/>
            </a:endParaRPr>
          </a:p>
        </p:txBody>
      </p:sp>
      <p:sp>
        <p:nvSpPr>
          <p:cNvPr id="30" name="文本框 29"/>
          <p:cNvSpPr txBox="1"/>
          <p:nvPr/>
        </p:nvSpPr>
        <p:spPr>
          <a:xfrm>
            <a:off x="6465570" y="4799965"/>
            <a:ext cx="2149475" cy="1198880"/>
          </a:xfrm>
          <a:prstGeom prst="rect">
            <a:avLst/>
          </a:prstGeom>
          <a:noFill/>
        </p:spPr>
        <p:txBody>
          <a:bodyPr wrap="square" rtlCol="0" anchor="t">
            <a:spAutoFit/>
          </a:bodyPr>
          <a:p>
            <a:r>
              <a:rPr lang="zh-CN" altLang="en-US">
                <a:solidFill>
                  <a:srgbClr val="FF0000"/>
                </a:solidFill>
              </a:rPr>
              <a:t>成功的机器学习应</a:t>
            </a:r>
            <a:endParaRPr lang="zh-CN" altLang="en-US">
              <a:solidFill>
                <a:srgbClr val="FF0000"/>
              </a:solidFill>
            </a:endParaRPr>
          </a:p>
          <a:p>
            <a:r>
              <a:rPr lang="zh-CN" altLang="en-US">
                <a:solidFill>
                  <a:srgbClr val="FF0000"/>
                </a:solidFill>
              </a:rPr>
              <a:t>用不是拥有最好的</a:t>
            </a:r>
            <a:endParaRPr lang="zh-CN" altLang="en-US">
              <a:solidFill>
                <a:srgbClr val="FF0000"/>
              </a:solidFill>
            </a:endParaRPr>
          </a:p>
          <a:p>
            <a:r>
              <a:rPr lang="zh-CN" altLang="en-US">
                <a:solidFill>
                  <a:srgbClr val="FF0000"/>
                </a:solidFill>
              </a:rPr>
              <a:t>算法，而是拥有最</a:t>
            </a:r>
            <a:endParaRPr lang="zh-CN" altLang="en-US">
              <a:solidFill>
                <a:srgbClr val="FF0000"/>
              </a:solidFill>
            </a:endParaRPr>
          </a:p>
          <a:p>
            <a:r>
              <a:rPr lang="zh-CN" altLang="en-US">
                <a:solidFill>
                  <a:srgbClr val="FF0000"/>
                </a:solidFill>
              </a:rPr>
              <a:t>多的数据！</a:t>
            </a:r>
            <a:endParaRPr lang="zh-CN" altLang="en-US">
              <a:solidFill>
                <a:srgbClr val="FF0000"/>
              </a:solidFill>
            </a:endParaRPr>
          </a:p>
        </p:txBody>
      </p:sp>
      <p:pic>
        <p:nvPicPr>
          <p:cNvPr id="31" name="图片 30"/>
          <p:cNvPicPr>
            <a:picLocks noChangeAspect="1"/>
          </p:cNvPicPr>
          <p:nvPr/>
        </p:nvPicPr>
        <p:blipFill>
          <a:blip r:embed="rId1"/>
          <a:stretch>
            <a:fillRect/>
          </a:stretch>
        </p:blipFill>
        <p:spPr>
          <a:xfrm>
            <a:off x="969645" y="1497965"/>
            <a:ext cx="4693920" cy="450088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0"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219522" y="850725"/>
            <a:ext cx="8361363" cy="5192713"/>
          </a:xfrm>
        </p:spPr>
        <p:txBody>
          <a:bodyPr/>
          <a:lstStyle/>
          <a:p>
            <a:pPr>
              <a:defRPr/>
            </a:pPr>
            <a:r>
              <a:rPr lang="zh-CN" altLang="en-US" dirty="0">
                <a:latin typeface="+mj-ea"/>
                <a:ea typeface="+mj-ea"/>
              </a:rPr>
              <a:t>没有</a:t>
            </a:r>
            <a:r>
              <a:rPr lang="zh-CN" altLang="en-US" b="1" dirty="0">
                <a:latin typeface="+mj-ea"/>
                <a:ea typeface="+mj-ea"/>
              </a:rPr>
              <a:t>高质量的数据</a:t>
            </a:r>
            <a:r>
              <a:rPr lang="zh-CN" altLang="en-US" dirty="0">
                <a:latin typeface="+mj-ea"/>
                <a:ea typeface="+mj-ea"/>
              </a:rPr>
              <a:t>，就没有高质量的挖掘结果</a:t>
            </a:r>
            <a:r>
              <a:rPr lang="zh-CN" altLang="en-US" dirty="0" smtClean="0">
                <a:latin typeface="+mj-ea"/>
                <a:ea typeface="+mj-ea"/>
              </a:rPr>
              <a:t>。</a:t>
            </a:r>
            <a:endParaRPr lang="en-US" altLang="zh-CN" dirty="0" smtClean="0">
              <a:latin typeface="+mj-ea"/>
              <a:ea typeface="+mj-ea"/>
            </a:endParaRPr>
          </a:p>
          <a:p>
            <a:r>
              <a:rPr lang="zh-CN" altLang="en-US" dirty="0"/>
              <a:t>预处理操作是机器学习整个周期中必不可少的一个过程，也是最能快速改善模型性能的一个过程，往往稍微转换一下特征属性的形态，就能得到性能的极大提升。</a:t>
            </a:r>
            <a:endParaRPr lang="en-US" altLang="zh-CN" dirty="0"/>
          </a:p>
          <a:p>
            <a:r>
              <a:rPr lang="zh-CN" altLang="en-US" dirty="0"/>
              <a:t>数据预处理绝对也是耗时最长的一个过程，这一过程不仅要求洞悉整个数据集结构分布，还要探查每一个特征属性细节情况，并作出应对处理，使数据以最适合的状态传输给模型</a:t>
            </a:r>
            <a:endParaRPr lang="zh-CN" altLang="en-US" dirty="0"/>
          </a:p>
          <a:p>
            <a:pPr>
              <a:defRPr/>
            </a:pPr>
            <a:endParaRPr lang="zh-CN" altLang="en-US" dirty="0">
              <a:latin typeface="+mj-ea"/>
              <a:ea typeface="+mj-ea"/>
            </a:endParaRPr>
          </a:p>
        </p:txBody>
      </p:sp>
      <p:sp>
        <p:nvSpPr>
          <p:cNvPr id="4" name="Freeform 11"/>
          <p:cNvSpPr/>
          <p:nvPr/>
        </p:nvSpPr>
        <p:spPr bwMode="auto">
          <a:xfrm>
            <a:off x="2597162" y="4747414"/>
            <a:ext cx="4953200" cy="1666389"/>
          </a:xfrm>
          <a:custGeom>
            <a:avLst/>
            <a:gdLst>
              <a:gd name="T0" fmla="*/ 2373 w 2374"/>
              <a:gd name="T1" fmla="*/ 288 h 577"/>
              <a:gd name="T2" fmla="*/ 2085 w 2374"/>
              <a:gd name="T3" fmla="*/ 0 h 577"/>
              <a:gd name="T4" fmla="*/ 0 w 2374"/>
              <a:gd name="T5" fmla="*/ 0 h 577"/>
              <a:gd name="T6" fmla="*/ 0 w 2374"/>
              <a:gd name="T7" fmla="*/ 576 h 577"/>
              <a:gd name="T8" fmla="*/ 2085 w 2374"/>
              <a:gd name="T9" fmla="*/ 576 h 577"/>
              <a:gd name="T10" fmla="*/ 2373 w 2374"/>
              <a:gd name="T11" fmla="*/ 288 h 577"/>
            </a:gdLst>
            <a:ahLst/>
            <a:cxnLst>
              <a:cxn ang="0">
                <a:pos x="T0" y="T1"/>
              </a:cxn>
              <a:cxn ang="0">
                <a:pos x="T2" y="T3"/>
              </a:cxn>
              <a:cxn ang="0">
                <a:pos x="T4" y="T5"/>
              </a:cxn>
              <a:cxn ang="0">
                <a:pos x="T6" y="T7"/>
              </a:cxn>
              <a:cxn ang="0">
                <a:pos x="T8" y="T9"/>
              </a:cxn>
              <a:cxn ang="0">
                <a:pos x="T10" y="T11"/>
              </a:cxn>
            </a:cxnLst>
            <a:rect l="0" t="0" r="r" b="b"/>
            <a:pathLst>
              <a:path w="2374" h="577">
                <a:moveTo>
                  <a:pt x="2373" y="288"/>
                </a:moveTo>
                <a:lnTo>
                  <a:pt x="2085" y="0"/>
                </a:lnTo>
                <a:lnTo>
                  <a:pt x="0" y="0"/>
                </a:lnTo>
                <a:lnTo>
                  <a:pt x="0" y="576"/>
                </a:lnTo>
                <a:lnTo>
                  <a:pt x="2085" y="576"/>
                </a:lnTo>
                <a:lnTo>
                  <a:pt x="2373" y="288"/>
                </a:lnTo>
                <a:close/>
              </a:path>
            </a:pathLst>
          </a:custGeom>
          <a:gradFill flip="none" rotWithShape="1">
            <a:gsLst>
              <a:gs pos="0">
                <a:srgbClr val="FFFFFF">
                  <a:shade val="30000"/>
                  <a:satMod val="115000"/>
                </a:srgbClr>
              </a:gs>
              <a:gs pos="50000">
                <a:srgbClr val="FFFFFF">
                  <a:shade val="67500"/>
                  <a:satMod val="115000"/>
                </a:srgbClr>
              </a:gs>
              <a:gs pos="100000">
                <a:srgbClr val="FFFFFF">
                  <a:shade val="100000"/>
                  <a:satMod val="115000"/>
                </a:srgbClr>
              </a:gs>
            </a:gsLst>
            <a:lin ang="10800000" scaled="1"/>
            <a:tileRect/>
          </a:gradFill>
          <a:ln w="6350" cap="flat">
            <a:noFill/>
            <a:prstDash val="solid"/>
            <a:rou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chor="ctr">
            <a:spAutoFit/>
          </a:bodyPr>
          <a:lstStyle/>
          <a:p>
            <a:pPr>
              <a:defRPr/>
            </a:pPr>
            <a:endParaRPr lang="zh-CN" altLang="en-US"/>
          </a:p>
        </p:txBody>
      </p:sp>
      <p:grpSp>
        <p:nvGrpSpPr>
          <p:cNvPr id="5" name="Group 36"/>
          <p:cNvGrpSpPr/>
          <p:nvPr/>
        </p:nvGrpSpPr>
        <p:grpSpPr bwMode="auto">
          <a:xfrm>
            <a:off x="6135699" y="4868065"/>
            <a:ext cx="2261697" cy="1080120"/>
            <a:chOff x="3941" y="2676"/>
            <a:chExt cx="1084" cy="374"/>
          </a:xfrm>
          <a:effectLst>
            <a:outerShdw blurRad="76200" dist="12700" dir="2700000" sy="-23000" kx="-800400" algn="bl" rotWithShape="0">
              <a:prstClr val="black">
                <a:alpha val="20000"/>
              </a:prstClr>
            </a:outerShdw>
          </a:effectLst>
        </p:grpSpPr>
        <p:grpSp>
          <p:nvGrpSpPr>
            <p:cNvPr id="6" name="Group 16"/>
            <p:cNvGrpSpPr/>
            <p:nvPr/>
          </p:nvGrpSpPr>
          <p:grpSpPr bwMode="auto">
            <a:xfrm>
              <a:off x="4797" y="2978"/>
              <a:ext cx="72" cy="72"/>
              <a:chOff x="4797" y="2978"/>
              <a:chExt cx="72" cy="72"/>
            </a:xfrm>
          </p:grpSpPr>
          <p:grpSp>
            <p:nvGrpSpPr>
              <p:cNvPr id="26" name="Group 14"/>
              <p:cNvGrpSpPr/>
              <p:nvPr/>
            </p:nvGrpSpPr>
            <p:grpSpPr bwMode="auto">
              <a:xfrm>
                <a:off x="4797" y="2978"/>
                <a:ext cx="72" cy="72"/>
                <a:chOff x="4797" y="2978"/>
                <a:chExt cx="72" cy="72"/>
              </a:xfrm>
            </p:grpSpPr>
            <p:sp>
              <p:nvSpPr>
                <p:cNvPr id="28" name="Oval 12"/>
                <p:cNvSpPr>
                  <a:spLocks noChangeArrowheads="1"/>
                </p:cNvSpPr>
                <p:nvPr/>
              </p:nvSpPr>
              <p:spPr bwMode="auto">
                <a:xfrm>
                  <a:off x="4797" y="2978"/>
                  <a:ext cx="72" cy="72"/>
                </a:xfrm>
                <a:prstGeom prst="ellipse">
                  <a:avLst/>
                </a:prstGeom>
                <a:solidFill>
                  <a:srgbClr val="000000"/>
                </a:solidFill>
                <a:ln w="6350">
                  <a:solidFill>
                    <a:srgbClr val="0000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9" name="Oval 13"/>
                <p:cNvSpPr>
                  <a:spLocks noChangeArrowheads="1"/>
                </p:cNvSpPr>
                <p:nvPr/>
              </p:nvSpPr>
              <p:spPr bwMode="auto">
                <a:xfrm>
                  <a:off x="4809" y="2990"/>
                  <a:ext cx="48" cy="48"/>
                </a:xfrm>
                <a:prstGeom prst="ellipse">
                  <a:avLst/>
                </a:prstGeom>
                <a:solidFill>
                  <a:srgbClr val="FFFFFF"/>
                </a:solidFill>
                <a:ln w="6350">
                  <a:solidFill>
                    <a:srgbClr val="0000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grpSp>
          <p:sp>
            <p:nvSpPr>
              <p:cNvPr id="27" name="Oval 15"/>
              <p:cNvSpPr>
                <a:spLocks noChangeArrowheads="1"/>
              </p:cNvSpPr>
              <p:nvPr/>
            </p:nvSpPr>
            <p:spPr bwMode="auto">
              <a:xfrm>
                <a:off x="4825" y="3006"/>
                <a:ext cx="16" cy="16"/>
              </a:xfrm>
              <a:prstGeom prst="ellipse">
                <a:avLst/>
              </a:prstGeom>
              <a:solidFill>
                <a:srgbClr val="000000"/>
              </a:solidFill>
              <a:ln w="6350">
                <a:solidFill>
                  <a:srgbClr val="0000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grpSp>
        <p:sp>
          <p:nvSpPr>
            <p:cNvPr id="7" name="Freeform 17"/>
            <p:cNvSpPr/>
            <p:nvPr/>
          </p:nvSpPr>
          <p:spPr bwMode="auto">
            <a:xfrm>
              <a:off x="4537" y="2924"/>
              <a:ext cx="352" cy="105"/>
            </a:xfrm>
            <a:custGeom>
              <a:avLst/>
              <a:gdLst>
                <a:gd name="T0" fmla="*/ 199 w 352"/>
                <a:gd name="T1" fmla="*/ 0 h 105"/>
                <a:gd name="T2" fmla="*/ 127 w 352"/>
                <a:gd name="T3" fmla="*/ 0 h 105"/>
                <a:gd name="T4" fmla="*/ 71 w 352"/>
                <a:gd name="T5" fmla="*/ 16 h 105"/>
                <a:gd name="T6" fmla="*/ 0 w 352"/>
                <a:gd name="T7" fmla="*/ 40 h 105"/>
                <a:gd name="T8" fmla="*/ 32 w 352"/>
                <a:gd name="T9" fmla="*/ 48 h 105"/>
                <a:gd name="T10" fmla="*/ 127 w 352"/>
                <a:gd name="T11" fmla="*/ 48 h 105"/>
                <a:gd name="T12" fmla="*/ 183 w 352"/>
                <a:gd name="T13" fmla="*/ 40 h 105"/>
                <a:gd name="T14" fmla="*/ 207 w 352"/>
                <a:gd name="T15" fmla="*/ 32 h 105"/>
                <a:gd name="T16" fmla="*/ 239 w 352"/>
                <a:gd name="T17" fmla="*/ 24 h 105"/>
                <a:gd name="T18" fmla="*/ 263 w 352"/>
                <a:gd name="T19" fmla="*/ 56 h 105"/>
                <a:gd name="T20" fmla="*/ 255 w 352"/>
                <a:gd name="T21" fmla="*/ 56 h 105"/>
                <a:gd name="T22" fmla="*/ 255 w 352"/>
                <a:gd name="T23" fmla="*/ 88 h 105"/>
                <a:gd name="T24" fmla="*/ 303 w 352"/>
                <a:gd name="T25" fmla="*/ 88 h 105"/>
                <a:gd name="T26" fmla="*/ 303 w 352"/>
                <a:gd name="T27" fmla="*/ 88 h 105"/>
                <a:gd name="T28" fmla="*/ 340 w 352"/>
                <a:gd name="T29" fmla="*/ 104 h 105"/>
                <a:gd name="T30" fmla="*/ 340 w 352"/>
                <a:gd name="T31" fmla="*/ 76 h 105"/>
                <a:gd name="T32" fmla="*/ 319 w 352"/>
                <a:gd name="T33" fmla="*/ 56 h 105"/>
                <a:gd name="T34" fmla="*/ 351 w 352"/>
                <a:gd name="T35" fmla="*/ 8 h 105"/>
                <a:gd name="T36" fmla="*/ 319 w 352"/>
                <a:gd name="T37" fmla="*/ 16 h 105"/>
                <a:gd name="T38" fmla="*/ 295 w 352"/>
                <a:gd name="T39" fmla="*/ 56 h 105"/>
                <a:gd name="T40" fmla="*/ 287 w 352"/>
                <a:gd name="T41" fmla="*/ 56 h 105"/>
                <a:gd name="T42" fmla="*/ 279 w 352"/>
                <a:gd name="T43" fmla="*/ 16 h 105"/>
                <a:gd name="T44" fmla="*/ 199 w 352"/>
                <a:gd name="T4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2" h="105">
                  <a:moveTo>
                    <a:pt x="199" y="0"/>
                  </a:moveTo>
                  <a:lnTo>
                    <a:pt x="127" y="0"/>
                  </a:lnTo>
                  <a:lnTo>
                    <a:pt x="71" y="16"/>
                  </a:lnTo>
                  <a:lnTo>
                    <a:pt x="0" y="40"/>
                  </a:lnTo>
                  <a:lnTo>
                    <a:pt x="32" y="48"/>
                  </a:lnTo>
                  <a:lnTo>
                    <a:pt x="127" y="48"/>
                  </a:lnTo>
                  <a:lnTo>
                    <a:pt x="183" y="40"/>
                  </a:lnTo>
                  <a:lnTo>
                    <a:pt x="207" y="32"/>
                  </a:lnTo>
                  <a:lnTo>
                    <a:pt x="239" y="24"/>
                  </a:lnTo>
                  <a:lnTo>
                    <a:pt x="263" y="56"/>
                  </a:lnTo>
                  <a:lnTo>
                    <a:pt x="255" y="56"/>
                  </a:lnTo>
                  <a:lnTo>
                    <a:pt x="255" y="88"/>
                  </a:lnTo>
                  <a:lnTo>
                    <a:pt x="303" y="88"/>
                  </a:lnTo>
                  <a:lnTo>
                    <a:pt x="340" y="104"/>
                  </a:lnTo>
                  <a:lnTo>
                    <a:pt x="340" y="76"/>
                  </a:lnTo>
                  <a:lnTo>
                    <a:pt x="319" y="56"/>
                  </a:lnTo>
                  <a:lnTo>
                    <a:pt x="351" y="8"/>
                  </a:lnTo>
                  <a:lnTo>
                    <a:pt x="319" y="16"/>
                  </a:lnTo>
                  <a:lnTo>
                    <a:pt x="295" y="56"/>
                  </a:lnTo>
                  <a:lnTo>
                    <a:pt x="287" y="56"/>
                  </a:lnTo>
                  <a:lnTo>
                    <a:pt x="279" y="16"/>
                  </a:lnTo>
                  <a:lnTo>
                    <a:pt x="199" y="0"/>
                  </a:lnTo>
                  <a:close/>
                </a:path>
              </a:pathLst>
            </a:custGeom>
            <a:solidFill>
              <a:srgbClr val="444444"/>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8" name="Freeform 18"/>
            <p:cNvSpPr/>
            <p:nvPr/>
          </p:nvSpPr>
          <p:spPr bwMode="auto">
            <a:xfrm>
              <a:off x="5008" y="2764"/>
              <a:ext cx="17" cy="89"/>
            </a:xfrm>
            <a:custGeom>
              <a:avLst/>
              <a:gdLst>
                <a:gd name="T0" fmla="*/ 0 w 17"/>
                <a:gd name="T1" fmla="*/ 88 h 89"/>
                <a:gd name="T2" fmla="*/ 0 w 17"/>
                <a:gd name="T3" fmla="*/ 24 h 89"/>
                <a:gd name="T4" fmla="*/ 8 w 17"/>
                <a:gd name="T5" fmla="*/ 0 h 89"/>
                <a:gd name="T6" fmla="*/ 16 w 17"/>
                <a:gd name="T7" fmla="*/ 24 h 89"/>
                <a:gd name="T8" fmla="*/ 0 w 17"/>
                <a:gd name="T9" fmla="*/ 88 h 89"/>
                <a:gd name="T10" fmla="*/ 0 w 17"/>
                <a:gd name="T11" fmla="*/ 88 h 89"/>
              </a:gdLst>
              <a:ahLst/>
              <a:cxnLst>
                <a:cxn ang="0">
                  <a:pos x="T0" y="T1"/>
                </a:cxn>
                <a:cxn ang="0">
                  <a:pos x="T2" y="T3"/>
                </a:cxn>
                <a:cxn ang="0">
                  <a:pos x="T4" y="T5"/>
                </a:cxn>
                <a:cxn ang="0">
                  <a:pos x="T6" y="T7"/>
                </a:cxn>
                <a:cxn ang="0">
                  <a:pos x="T8" y="T9"/>
                </a:cxn>
                <a:cxn ang="0">
                  <a:pos x="T10" y="T11"/>
                </a:cxn>
              </a:cxnLst>
              <a:rect l="0" t="0" r="r" b="b"/>
              <a:pathLst>
                <a:path w="17" h="89">
                  <a:moveTo>
                    <a:pt x="0" y="88"/>
                  </a:moveTo>
                  <a:lnTo>
                    <a:pt x="0" y="24"/>
                  </a:lnTo>
                  <a:lnTo>
                    <a:pt x="8" y="0"/>
                  </a:lnTo>
                  <a:lnTo>
                    <a:pt x="16" y="24"/>
                  </a:lnTo>
                  <a:lnTo>
                    <a:pt x="0" y="88"/>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9" name="Freeform 19"/>
            <p:cNvSpPr/>
            <p:nvPr/>
          </p:nvSpPr>
          <p:spPr bwMode="auto">
            <a:xfrm>
              <a:off x="5008" y="2764"/>
              <a:ext cx="17" cy="89"/>
            </a:xfrm>
            <a:custGeom>
              <a:avLst/>
              <a:gdLst>
                <a:gd name="T0" fmla="*/ 0 w 17"/>
                <a:gd name="T1" fmla="*/ 88 h 89"/>
                <a:gd name="T2" fmla="*/ 0 w 17"/>
                <a:gd name="T3" fmla="*/ 24 h 89"/>
                <a:gd name="T4" fmla="*/ 8 w 17"/>
                <a:gd name="T5" fmla="*/ 0 h 89"/>
                <a:gd name="T6" fmla="*/ 16 w 17"/>
                <a:gd name="T7" fmla="*/ 24 h 89"/>
                <a:gd name="T8" fmla="*/ 0 w 17"/>
                <a:gd name="T9" fmla="*/ 88 h 89"/>
              </a:gdLst>
              <a:ahLst/>
              <a:cxnLst>
                <a:cxn ang="0">
                  <a:pos x="T0" y="T1"/>
                </a:cxn>
                <a:cxn ang="0">
                  <a:pos x="T2" y="T3"/>
                </a:cxn>
                <a:cxn ang="0">
                  <a:pos x="T4" y="T5"/>
                </a:cxn>
                <a:cxn ang="0">
                  <a:pos x="T6" y="T7"/>
                </a:cxn>
                <a:cxn ang="0">
                  <a:pos x="T8" y="T9"/>
                </a:cxn>
              </a:cxnLst>
              <a:rect l="0" t="0" r="r" b="b"/>
              <a:pathLst>
                <a:path w="17" h="89">
                  <a:moveTo>
                    <a:pt x="0" y="88"/>
                  </a:moveTo>
                  <a:lnTo>
                    <a:pt x="0" y="24"/>
                  </a:lnTo>
                  <a:lnTo>
                    <a:pt x="8" y="0"/>
                  </a:lnTo>
                  <a:lnTo>
                    <a:pt x="16" y="24"/>
                  </a:lnTo>
                  <a:lnTo>
                    <a:pt x="0" y="88"/>
                  </a:lnTo>
                  <a:close/>
                </a:path>
              </a:pathLst>
            </a:custGeom>
            <a:solidFill>
              <a:srgbClr val="000000"/>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0" name="Freeform 20"/>
            <p:cNvSpPr/>
            <p:nvPr/>
          </p:nvSpPr>
          <p:spPr bwMode="auto">
            <a:xfrm>
              <a:off x="5008" y="2884"/>
              <a:ext cx="17" cy="89"/>
            </a:xfrm>
            <a:custGeom>
              <a:avLst/>
              <a:gdLst>
                <a:gd name="T0" fmla="*/ 0 w 17"/>
                <a:gd name="T1" fmla="*/ 0 h 89"/>
                <a:gd name="T2" fmla="*/ 0 w 17"/>
                <a:gd name="T3" fmla="*/ 64 h 89"/>
                <a:gd name="T4" fmla="*/ 8 w 17"/>
                <a:gd name="T5" fmla="*/ 88 h 89"/>
                <a:gd name="T6" fmla="*/ 16 w 17"/>
                <a:gd name="T7" fmla="*/ 56 h 89"/>
                <a:gd name="T8" fmla="*/ 0 w 17"/>
                <a:gd name="T9" fmla="*/ 0 h 89"/>
                <a:gd name="T10" fmla="*/ 0 w 17"/>
                <a:gd name="T11" fmla="*/ 0 h 89"/>
              </a:gdLst>
              <a:ahLst/>
              <a:cxnLst>
                <a:cxn ang="0">
                  <a:pos x="T0" y="T1"/>
                </a:cxn>
                <a:cxn ang="0">
                  <a:pos x="T2" y="T3"/>
                </a:cxn>
                <a:cxn ang="0">
                  <a:pos x="T4" y="T5"/>
                </a:cxn>
                <a:cxn ang="0">
                  <a:pos x="T6" y="T7"/>
                </a:cxn>
                <a:cxn ang="0">
                  <a:pos x="T8" y="T9"/>
                </a:cxn>
                <a:cxn ang="0">
                  <a:pos x="T10" y="T11"/>
                </a:cxn>
              </a:cxnLst>
              <a:rect l="0" t="0" r="r" b="b"/>
              <a:pathLst>
                <a:path w="17" h="89">
                  <a:moveTo>
                    <a:pt x="0" y="0"/>
                  </a:moveTo>
                  <a:lnTo>
                    <a:pt x="0" y="64"/>
                  </a:lnTo>
                  <a:lnTo>
                    <a:pt x="8" y="88"/>
                  </a:lnTo>
                  <a:lnTo>
                    <a:pt x="16" y="56"/>
                  </a:lnTo>
                  <a:lnTo>
                    <a:pt x="0" y="0"/>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1" name="Freeform 21"/>
            <p:cNvSpPr/>
            <p:nvPr/>
          </p:nvSpPr>
          <p:spPr bwMode="auto">
            <a:xfrm>
              <a:off x="5008" y="2884"/>
              <a:ext cx="17" cy="89"/>
            </a:xfrm>
            <a:custGeom>
              <a:avLst/>
              <a:gdLst>
                <a:gd name="T0" fmla="*/ 0 w 17"/>
                <a:gd name="T1" fmla="*/ 0 h 89"/>
                <a:gd name="T2" fmla="*/ 0 w 17"/>
                <a:gd name="T3" fmla="*/ 64 h 89"/>
                <a:gd name="T4" fmla="*/ 8 w 17"/>
                <a:gd name="T5" fmla="*/ 88 h 89"/>
                <a:gd name="T6" fmla="*/ 16 w 17"/>
                <a:gd name="T7" fmla="*/ 56 h 89"/>
                <a:gd name="T8" fmla="*/ 0 w 17"/>
                <a:gd name="T9" fmla="*/ 0 h 89"/>
              </a:gdLst>
              <a:ahLst/>
              <a:cxnLst>
                <a:cxn ang="0">
                  <a:pos x="T0" y="T1"/>
                </a:cxn>
                <a:cxn ang="0">
                  <a:pos x="T2" y="T3"/>
                </a:cxn>
                <a:cxn ang="0">
                  <a:pos x="T4" y="T5"/>
                </a:cxn>
                <a:cxn ang="0">
                  <a:pos x="T6" y="T7"/>
                </a:cxn>
                <a:cxn ang="0">
                  <a:pos x="T8" y="T9"/>
                </a:cxn>
              </a:cxnLst>
              <a:rect l="0" t="0" r="r" b="b"/>
              <a:pathLst>
                <a:path w="17" h="89">
                  <a:moveTo>
                    <a:pt x="0" y="0"/>
                  </a:moveTo>
                  <a:lnTo>
                    <a:pt x="0" y="64"/>
                  </a:lnTo>
                  <a:lnTo>
                    <a:pt x="8" y="88"/>
                  </a:lnTo>
                  <a:lnTo>
                    <a:pt x="16" y="56"/>
                  </a:lnTo>
                  <a:lnTo>
                    <a:pt x="0" y="0"/>
                  </a:lnTo>
                  <a:close/>
                </a:path>
              </a:pathLst>
            </a:custGeom>
            <a:solidFill>
              <a:srgbClr val="000000"/>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2" name="Freeform 22"/>
            <p:cNvSpPr/>
            <p:nvPr/>
          </p:nvSpPr>
          <p:spPr bwMode="auto">
            <a:xfrm>
              <a:off x="4161" y="2772"/>
              <a:ext cx="832" cy="177"/>
            </a:xfrm>
            <a:custGeom>
              <a:avLst/>
              <a:gdLst>
                <a:gd name="T0" fmla="*/ 72 w 832"/>
                <a:gd name="T1" fmla="*/ 136 h 177"/>
                <a:gd name="T2" fmla="*/ 64 w 832"/>
                <a:gd name="T3" fmla="*/ 128 h 177"/>
                <a:gd name="T4" fmla="*/ 64 w 832"/>
                <a:gd name="T5" fmla="*/ 104 h 177"/>
                <a:gd name="T6" fmla="*/ 24 w 832"/>
                <a:gd name="T7" fmla="*/ 104 h 177"/>
                <a:gd name="T8" fmla="*/ 0 w 832"/>
                <a:gd name="T9" fmla="*/ 88 h 177"/>
                <a:gd name="T10" fmla="*/ 64 w 832"/>
                <a:gd name="T11" fmla="*/ 80 h 177"/>
                <a:gd name="T12" fmla="*/ 72 w 832"/>
                <a:gd name="T13" fmla="*/ 32 h 177"/>
                <a:gd name="T14" fmla="*/ 72 w 832"/>
                <a:gd name="T15" fmla="*/ 8 h 177"/>
                <a:gd name="T16" fmla="*/ 80 w 832"/>
                <a:gd name="T17" fmla="*/ 8 h 177"/>
                <a:gd name="T18" fmla="*/ 96 w 832"/>
                <a:gd name="T19" fmla="*/ 0 h 177"/>
                <a:gd name="T20" fmla="*/ 128 w 832"/>
                <a:gd name="T21" fmla="*/ 8 h 177"/>
                <a:gd name="T22" fmla="*/ 144 w 832"/>
                <a:gd name="T23" fmla="*/ 16 h 177"/>
                <a:gd name="T24" fmla="*/ 160 w 832"/>
                <a:gd name="T25" fmla="*/ 32 h 177"/>
                <a:gd name="T26" fmla="*/ 184 w 832"/>
                <a:gd name="T27" fmla="*/ 56 h 177"/>
                <a:gd name="T28" fmla="*/ 192 w 832"/>
                <a:gd name="T29" fmla="*/ 72 h 177"/>
                <a:gd name="T30" fmla="*/ 439 w 832"/>
                <a:gd name="T31" fmla="*/ 40 h 177"/>
                <a:gd name="T32" fmla="*/ 463 w 832"/>
                <a:gd name="T33" fmla="*/ 72 h 177"/>
                <a:gd name="T34" fmla="*/ 495 w 832"/>
                <a:gd name="T35" fmla="*/ 80 h 177"/>
                <a:gd name="T36" fmla="*/ 503 w 832"/>
                <a:gd name="T37" fmla="*/ 72 h 177"/>
                <a:gd name="T38" fmla="*/ 511 w 832"/>
                <a:gd name="T39" fmla="*/ 72 h 177"/>
                <a:gd name="T40" fmla="*/ 527 w 832"/>
                <a:gd name="T41" fmla="*/ 56 h 177"/>
                <a:gd name="T42" fmla="*/ 543 w 832"/>
                <a:gd name="T43" fmla="*/ 56 h 177"/>
                <a:gd name="T44" fmla="*/ 551 w 832"/>
                <a:gd name="T45" fmla="*/ 72 h 177"/>
                <a:gd name="T46" fmla="*/ 567 w 832"/>
                <a:gd name="T47" fmla="*/ 80 h 177"/>
                <a:gd name="T48" fmla="*/ 583 w 832"/>
                <a:gd name="T49" fmla="*/ 80 h 177"/>
                <a:gd name="T50" fmla="*/ 591 w 832"/>
                <a:gd name="T51" fmla="*/ 80 h 177"/>
                <a:gd name="T52" fmla="*/ 607 w 832"/>
                <a:gd name="T53" fmla="*/ 72 h 177"/>
                <a:gd name="T54" fmla="*/ 615 w 832"/>
                <a:gd name="T55" fmla="*/ 56 h 177"/>
                <a:gd name="T56" fmla="*/ 791 w 832"/>
                <a:gd name="T57" fmla="*/ 48 h 177"/>
                <a:gd name="T58" fmla="*/ 807 w 832"/>
                <a:gd name="T59" fmla="*/ 48 h 177"/>
                <a:gd name="T60" fmla="*/ 823 w 832"/>
                <a:gd name="T61" fmla="*/ 64 h 177"/>
                <a:gd name="T62" fmla="*/ 831 w 832"/>
                <a:gd name="T63" fmla="*/ 64 h 177"/>
                <a:gd name="T64" fmla="*/ 831 w 832"/>
                <a:gd name="T65" fmla="*/ 136 h 177"/>
                <a:gd name="T66" fmla="*/ 823 w 832"/>
                <a:gd name="T67" fmla="*/ 136 h 177"/>
                <a:gd name="T68" fmla="*/ 823 w 832"/>
                <a:gd name="T69" fmla="*/ 128 h 177"/>
                <a:gd name="T70" fmla="*/ 815 w 832"/>
                <a:gd name="T71" fmla="*/ 128 h 177"/>
                <a:gd name="T72" fmla="*/ 759 w 832"/>
                <a:gd name="T73" fmla="*/ 152 h 177"/>
                <a:gd name="T74" fmla="*/ 679 w 832"/>
                <a:gd name="T75" fmla="*/ 168 h 177"/>
                <a:gd name="T76" fmla="*/ 567 w 832"/>
                <a:gd name="T77" fmla="*/ 136 h 177"/>
                <a:gd name="T78" fmla="*/ 471 w 832"/>
                <a:gd name="T79" fmla="*/ 144 h 177"/>
                <a:gd name="T80" fmla="*/ 408 w 832"/>
                <a:gd name="T81" fmla="*/ 168 h 177"/>
                <a:gd name="T82" fmla="*/ 376 w 832"/>
                <a:gd name="T83" fmla="*/ 176 h 177"/>
                <a:gd name="T84" fmla="*/ 72 w 832"/>
                <a:gd name="T85" fmla="*/ 13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2" h="177">
                  <a:moveTo>
                    <a:pt x="72" y="136"/>
                  </a:moveTo>
                  <a:lnTo>
                    <a:pt x="64" y="128"/>
                  </a:lnTo>
                  <a:lnTo>
                    <a:pt x="64" y="104"/>
                  </a:lnTo>
                  <a:lnTo>
                    <a:pt x="24" y="104"/>
                  </a:lnTo>
                  <a:lnTo>
                    <a:pt x="0" y="88"/>
                  </a:lnTo>
                  <a:lnTo>
                    <a:pt x="64" y="80"/>
                  </a:lnTo>
                  <a:lnTo>
                    <a:pt x="72" y="32"/>
                  </a:lnTo>
                  <a:lnTo>
                    <a:pt x="72" y="8"/>
                  </a:lnTo>
                  <a:lnTo>
                    <a:pt x="80" y="8"/>
                  </a:lnTo>
                  <a:lnTo>
                    <a:pt x="96" y="0"/>
                  </a:lnTo>
                  <a:lnTo>
                    <a:pt x="128" y="8"/>
                  </a:lnTo>
                  <a:lnTo>
                    <a:pt x="144" y="16"/>
                  </a:lnTo>
                  <a:lnTo>
                    <a:pt x="160" y="32"/>
                  </a:lnTo>
                  <a:lnTo>
                    <a:pt x="184" y="56"/>
                  </a:lnTo>
                  <a:lnTo>
                    <a:pt x="192" y="72"/>
                  </a:lnTo>
                  <a:lnTo>
                    <a:pt x="439" y="40"/>
                  </a:lnTo>
                  <a:lnTo>
                    <a:pt x="463" y="72"/>
                  </a:lnTo>
                  <a:lnTo>
                    <a:pt x="495" y="80"/>
                  </a:lnTo>
                  <a:lnTo>
                    <a:pt x="503" y="72"/>
                  </a:lnTo>
                  <a:lnTo>
                    <a:pt x="511" y="72"/>
                  </a:lnTo>
                  <a:lnTo>
                    <a:pt x="527" y="56"/>
                  </a:lnTo>
                  <a:lnTo>
                    <a:pt x="543" y="56"/>
                  </a:lnTo>
                  <a:lnTo>
                    <a:pt x="551" y="72"/>
                  </a:lnTo>
                  <a:lnTo>
                    <a:pt x="567" y="80"/>
                  </a:lnTo>
                  <a:lnTo>
                    <a:pt x="583" y="80"/>
                  </a:lnTo>
                  <a:lnTo>
                    <a:pt x="591" y="80"/>
                  </a:lnTo>
                  <a:lnTo>
                    <a:pt x="607" y="72"/>
                  </a:lnTo>
                  <a:lnTo>
                    <a:pt x="615" y="56"/>
                  </a:lnTo>
                  <a:lnTo>
                    <a:pt x="791" y="48"/>
                  </a:lnTo>
                  <a:lnTo>
                    <a:pt x="807" y="48"/>
                  </a:lnTo>
                  <a:lnTo>
                    <a:pt x="823" y="64"/>
                  </a:lnTo>
                  <a:lnTo>
                    <a:pt x="831" y="64"/>
                  </a:lnTo>
                  <a:lnTo>
                    <a:pt x="831" y="136"/>
                  </a:lnTo>
                  <a:lnTo>
                    <a:pt x="823" y="136"/>
                  </a:lnTo>
                  <a:lnTo>
                    <a:pt x="823" y="128"/>
                  </a:lnTo>
                  <a:lnTo>
                    <a:pt x="815" y="128"/>
                  </a:lnTo>
                  <a:lnTo>
                    <a:pt x="759" y="152"/>
                  </a:lnTo>
                  <a:lnTo>
                    <a:pt x="679" y="168"/>
                  </a:lnTo>
                  <a:lnTo>
                    <a:pt x="567" y="136"/>
                  </a:lnTo>
                  <a:lnTo>
                    <a:pt x="471" y="144"/>
                  </a:lnTo>
                  <a:lnTo>
                    <a:pt x="408" y="168"/>
                  </a:lnTo>
                  <a:lnTo>
                    <a:pt x="376" y="176"/>
                  </a:lnTo>
                  <a:lnTo>
                    <a:pt x="72" y="136"/>
                  </a:lnTo>
                  <a:close/>
                </a:path>
              </a:pathLst>
            </a:custGeom>
            <a:solidFill>
              <a:srgbClr val="BBBBBB"/>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3" name="Freeform 23"/>
            <p:cNvSpPr/>
            <p:nvPr/>
          </p:nvSpPr>
          <p:spPr bwMode="auto">
            <a:xfrm>
              <a:off x="4217" y="2868"/>
              <a:ext cx="145" cy="49"/>
            </a:xfrm>
            <a:custGeom>
              <a:avLst/>
              <a:gdLst>
                <a:gd name="T0" fmla="*/ 128 w 145"/>
                <a:gd name="T1" fmla="*/ 0 h 49"/>
                <a:gd name="T2" fmla="*/ 40 w 145"/>
                <a:gd name="T3" fmla="*/ 16 h 49"/>
                <a:gd name="T4" fmla="*/ 0 w 145"/>
                <a:gd name="T5" fmla="*/ 8 h 49"/>
                <a:gd name="T6" fmla="*/ 0 w 145"/>
                <a:gd name="T7" fmla="*/ 32 h 49"/>
                <a:gd name="T8" fmla="*/ 24 w 145"/>
                <a:gd name="T9" fmla="*/ 40 h 49"/>
                <a:gd name="T10" fmla="*/ 72 w 145"/>
                <a:gd name="T11" fmla="*/ 48 h 49"/>
                <a:gd name="T12" fmla="*/ 80 w 145"/>
                <a:gd name="T13" fmla="*/ 40 h 49"/>
                <a:gd name="T14" fmla="*/ 96 w 145"/>
                <a:gd name="T15" fmla="*/ 16 h 49"/>
                <a:gd name="T16" fmla="*/ 128 w 145"/>
                <a:gd name="T17" fmla="*/ 0 h 49"/>
                <a:gd name="T18" fmla="*/ 144 w 145"/>
                <a:gd name="T19" fmla="*/ 0 h 49"/>
                <a:gd name="T20" fmla="*/ 128 w 145"/>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5" h="49">
                  <a:moveTo>
                    <a:pt x="128" y="0"/>
                  </a:moveTo>
                  <a:lnTo>
                    <a:pt x="40" y="16"/>
                  </a:lnTo>
                  <a:lnTo>
                    <a:pt x="0" y="8"/>
                  </a:lnTo>
                  <a:lnTo>
                    <a:pt x="0" y="32"/>
                  </a:lnTo>
                  <a:lnTo>
                    <a:pt x="24" y="40"/>
                  </a:lnTo>
                  <a:lnTo>
                    <a:pt x="72" y="48"/>
                  </a:lnTo>
                  <a:lnTo>
                    <a:pt x="80" y="40"/>
                  </a:lnTo>
                  <a:lnTo>
                    <a:pt x="96" y="16"/>
                  </a:lnTo>
                  <a:lnTo>
                    <a:pt x="128" y="0"/>
                  </a:lnTo>
                  <a:lnTo>
                    <a:pt x="144" y="0"/>
                  </a:lnTo>
                  <a:lnTo>
                    <a:pt x="128" y="0"/>
                  </a:lnTo>
                  <a:close/>
                </a:path>
              </a:pathLst>
            </a:custGeom>
            <a:solidFill>
              <a:srgbClr val="444444"/>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4" name="Freeform 24"/>
            <p:cNvSpPr/>
            <p:nvPr/>
          </p:nvSpPr>
          <p:spPr bwMode="auto">
            <a:xfrm>
              <a:off x="4537" y="2900"/>
              <a:ext cx="304" cy="65"/>
            </a:xfrm>
            <a:custGeom>
              <a:avLst/>
              <a:gdLst>
                <a:gd name="T0" fmla="*/ 0 w 304"/>
                <a:gd name="T1" fmla="*/ 64 h 65"/>
                <a:gd name="T2" fmla="*/ 79 w 304"/>
                <a:gd name="T3" fmla="*/ 40 h 65"/>
                <a:gd name="T4" fmla="*/ 127 w 304"/>
                <a:gd name="T5" fmla="*/ 32 h 65"/>
                <a:gd name="T6" fmla="*/ 199 w 304"/>
                <a:gd name="T7" fmla="*/ 24 h 65"/>
                <a:gd name="T8" fmla="*/ 279 w 304"/>
                <a:gd name="T9" fmla="*/ 40 h 65"/>
                <a:gd name="T10" fmla="*/ 303 w 304"/>
                <a:gd name="T11" fmla="*/ 40 h 65"/>
                <a:gd name="T12" fmla="*/ 191 w 304"/>
                <a:gd name="T13" fmla="*/ 0 h 65"/>
                <a:gd name="T14" fmla="*/ 103 w 304"/>
                <a:gd name="T15" fmla="*/ 16 h 65"/>
                <a:gd name="T16" fmla="*/ 95 w 304"/>
                <a:gd name="T17" fmla="*/ 16 h 65"/>
                <a:gd name="T18" fmla="*/ 40 w 304"/>
                <a:gd name="T19" fmla="*/ 40 h 65"/>
                <a:gd name="T20" fmla="*/ 0 w 304"/>
                <a:gd name="T21" fmla="*/ 48 h 65"/>
                <a:gd name="T22" fmla="*/ 0 w 304"/>
                <a:gd name="T23" fmla="*/ 64 h 65"/>
                <a:gd name="T24" fmla="*/ 0 w 304"/>
                <a:gd name="T25" fmla="*/ 6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4" h="65">
                  <a:moveTo>
                    <a:pt x="0" y="64"/>
                  </a:moveTo>
                  <a:lnTo>
                    <a:pt x="79" y="40"/>
                  </a:lnTo>
                  <a:lnTo>
                    <a:pt x="127" y="32"/>
                  </a:lnTo>
                  <a:lnTo>
                    <a:pt x="199" y="24"/>
                  </a:lnTo>
                  <a:lnTo>
                    <a:pt x="279" y="40"/>
                  </a:lnTo>
                  <a:lnTo>
                    <a:pt x="303" y="40"/>
                  </a:lnTo>
                  <a:lnTo>
                    <a:pt x="191" y="0"/>
                  </a:lnTo>
                  <a:lnTo>
                    <a:pt x="103" y="16"/>
                  </a:lnTo>
                  <a:lnTo>
                    <a:pt x="95" y="16"/>
                  </a:lnTo>
                  <a:lnTo>
                    <a:pt x="40" y="40"/>
                  </a:lnTo>
                  <a:lnTo>
                    <a:pt x="0" y="48"/>
                  </a:lnTo>
                  <a:lnTo>
                    <a:pt x="0" y="64"/>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5" name="Freeform 25"/>
            <p:cNvSpPr/>
            <p:nvPr/>
          </p:nvSpPr>
          <p:spPr bwMode="auto">
            <a:xfrm>
              <a:off x="4537" y="2900"/>
              <a:ext cx="304" cy="65"/>
            </a:xfrm>
            <a:custGeom>
              <a:avLst/>
              <a:gdLst>
                <a:gd name="T0" fmla="*/ 0 w 304"/>
                <a:gd name="T1" fmla="*/ 64 h 65"/>
                <a:gd name="T2" fmla="*/ 79 w 304"/>
                <a:gd name="T3" fmla="*/ 40 h 65"/>
                <a:gd name="T4" fmla="*/ 127 w 304"/>
                <a:gd name="T5" fmla="*/ 32 h 65"/>
                <a:gd name="T6" fmla="*/ 199 w 304"/>
                <a:gd name="T7" fmla="*/ 24 h 65"/>
                <a:gd name="T8" fmla="*/ 279 w 304"/>
                <a:gd name="T9" fmla="*/ 40 h 65"/>
                <a:gd name="T10" fmla="*/ 303 w 304"/>
                <a:gd name="T11" fmla="*/ 40 h 65"/>
                <a:gd name="T12" fmla="*/ 191 w 304"/>
                <a:gd name="T13" fmla="*/ 0 h 65"/>
                <a:gd name="T14" fmla="*/ 103 w 304"/>
                <a:gd name="T15" fmla="*/ 16 h 65"/>
                <a:gd name="T16" fmla="*/ 95 w 304"/>
                <a:gd name="T17" fmla="*/ 16 h 65"/>
                <a:gd name="T18" fmla="*/ 40 w 304"/>
                <a:gd name="T19" fmla="*/ 40 h 65"/>
                <a:gd name="T20" fmla="*/ 0 w 304"/>
                <a:gd name="T21" fmla="*/ 48 h 65"/>
                <a:gd name="T22" fmla="*/ 0 w 304"/>
                <a:gd name="T23" fmla="*/ 6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4" h="65">
                  <a:moveTo>
                    <a:pt x="0" y="64"/>
                  </a:moveTo>
                  <a:lnTo>
                    <a:pt x="79" y="40"/>
                  </a:lnTo>
                  <a:lnTo>
                    <a:pt x="127" y="32"/>
                  </a:lnTo>
                  <a:lnTo>
                    <a:pt x="199" y="24"/>
                  </a:lnTo>
                  <a:lnTo>
                    <a:pt x="279" y="40"/>
                  </a:lnTo>
                  <a:lnTo>
                    <a:pt x="303" y="40"/>
                  </a:lnTo>
                  <a:lnTo>
                    <a:pt x="191" y="0"/>
                  </a:lnTo>
                  <a:lnTo>
                    <a:pt x="103" y="16"/>
                  </a:lnTo>
                  <a:lnTo>
                    <a:pt x="95" y="16"/>
                  </a:lnTo>
                  <a:lnTo>
                    <a:pt x="40" y="40"/>
                  </a:lnTo>
                  <a:lnTo>
                    <a:pt x="0" y="48"/>
                  </a:lnTo>
                  <a:lnTo>
                    <a:pt x="0" y="64"/>
                  </a:lnTo>
                  <a:close/>
                </a:path>
              </a:pathLst>
            </a:custGeom>
            <a:solidFill>
              <a:srgbClr val="BBBBBB"/>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6" name="Freeform 26"/>
            <p:cNvSpPr/>
            <p:nvPr/>
          </p:nvSpPr>
          <p:spPr bwMode="auto">
            <a:xfrm>
              <a:off x="4521" y="2676"/>
              <a:ext cx="360" cy="265"/>
            </a:xfrm>
            <a:custGeom>
              <a:avLst/>
              <a:gdLst>
                <a:gd name="T0" fmla="*/ 359 w 360"/>
                <a:gd name="T1" fmla="*/ 120 h 265"/>
                <a:gd name="T2" fmla="*/ 351 w 360"/>
                <a:gd name="T3" fmla="*/ 136 h 265"/>
                <a:gd name="T4" fmla="*/ 311 w 360"/>
                <a:gd name="T5" fmla="*/ 136 h 265"/>
                <a:gd name="T6" fmla="*/ 311 w 360"/>
                <a:gd name="T7" fmla="*/ 144 h 265"/>
                <a:gd name="T8" fmla="*/ 303 w 360"/>
                <a:gd name="T9" fmla="*/ 144 h 265"/>
                <a:gd name="T10" fmla="*/ 303 w 360"/>
                <a:gd name="T11" fmla="*/ 136 h 265"/>
                <a:gd name="T12" fmla="*/ 287 w 360"/>
                <a:gd name="T13" fmla="*/ 136 h 265"/>
                <a:gd name="T14" fmla="*/ 287 w 360"/>
                <a:gd name="T15" fmla="*/ 256 h 265"/>
                <a:gd name="T16" fmla="*/ 279 w 360"/>
                <a:gd name="T17" fmla="*/ 248 h 265"/>
                <a:gd name="T18" fmla="*/ 279 w 360"/>
                <a:gd name="T19" fmla="*/ 136 h 265"/>
                <a:gd name="T20" fmla="*/ 223 w 360"/>
                <a:gd name="T21" fmla="*/ 136 h 265"/>
                <a:gd name="T22" fmla="*/ 223 w 360"/>
                <a:gd name="T23" fmla="*/ 232 h 265"/>
                <a:gd name="T24" fmla="*/ 223 w 360"/>
                <a:gd name="T25" fmla="*/ 136 h 265"/>
                <a:gd name="T26" fmla="*/ 199 w 360"/>
                <a:gd name="T27" fmla="*/ 136 h 265"/>
                <a:gd name="T28" fmla="*/ 119 w 360"/>
                <a:gd name="T29" fmla="*/ 104 h 265"/>
                <a:gd name="T30" fmla="*/ 119 w 360"/>
                <a:gd name="T31" fmla="*/ 120 h 265"/>
                <a:gd name="T32" fmla="*/ 135 w 360"/>
                <a:gd name="T33" fmla="*/ 128 h 265"/>
                <a:gd name="T34" fmla="*/ 135 w 360"/>
                <a:gd name="T35" fmla="*/ 136 h 265"/>
                <a:gd name="T36" fmla="*/ 143 w 360"/>
                <a:gd name="T37" fmla="*/ 168 h 265"/>
                <a:gd name="T38" fmla="*/ 135 w 360"/>
                <a:gd name="T39" fmla="*/ 176 h 265"/>
                <a:gd name="T40" fmla="*/ 119 w 360"/>
                <a:gd name="T41" fmla="*/ 176 h 265"/>
                <a:gd name="T42" fmla="*/ 119 w 360"/>
                <a:gd name="T43" fmla="*/ 240 h 265"/>
                <a:gd name="T44" fmla="*/ 111 w 360"/>
                <a:gd name="T45" fmla="*/ 240 h 265"/>
                <a:gd name="T46" fmla="*/ 111 w 360"/>
                <a:gd name="T47" fmla="*/ 176 h 265"/>
                <a:gd name="T48" fmla="*/ 103 w 360"/>
                <a:gd name="T49" fmla="*/ 168 h 265"/>
                <a:gd name="T50" fmla="*/ 95 w 360"/>
                <a:gd name="T51" fmla="*/ 152 h 265"/>
                <a:gd name="T52" fmla="*/ 111 w 360"/>
                <a:gd name="T53" fmla="*/ 144 h 265"/>
                <a:gd name="T54" fmla="*/ 103 w 360"/>
                <a:gd name="T55" fmla="*/ 136 h 265"/>
                <a:gd name="T56" fmla="*/ 111 w 360"/>
                <a:gd name="T57" fmla="*/ 120 h 265"/>
                <a:gd name="T58" fmla="*/ 111 w 360"/>
                <a:gd name="T59" fmla="*/ 104 h 265"/>
                <a:gd name="T60" fmla="*/ 72 w 360"/>
                <a:gd name="T61" fmla="*/ 72 h 265"/>
                <a:gd name="T62" fmla="*/ 72 w 360"/>
                <a:gd name="T63" fmla="*/ 256 h 265"/>
                <a:gd name="T64" fmla="*/ 64 w 360"/>
                <a:gd name="T65" fmla="*/ 264 h 265"/>
                <a:gd name="T66" fmla="*/ 64 w 360"/>
                <a:gd name="T67" fmla="*/ 72 h 265"/>
                <a:gd name="T68" fmla="*/ 0 w 360"/>
                <a:gd name="T69" fmla="*/ 40 h 265"/>
                <a:gd name="T70" fmla="*/ 48 w 360"/>
                <a:gd name="T71" fmla="*/ 32 h 265"/>
                <a:gd name="T72" fmla="*/ 95 w 360"/>
                <a:gd name="T73" fmla="*/ 16 h 265"/>
                <a:gd name="T74" fmla="*/ 143 w 360"/>
                <a:gd name="T75" fmla="*/ 8 h 265"/>
                <a:gd name="T76" fmla="*/ 223 w 360"/>
                <a:gd name="T77" fmla="*/ 8 h 265"/>
                <a:gd name="T78" fmla="*/ 223 w 360"/>
                <a:gd name="T79" fmla="*/ 0 h 265"/>
                <a:gd name="T80" fmla="*/ 351 w 360"/>
                <a:gd name="T81" fmla="*/ 112 h 265"/>
                <a:gd name="T82" fmla="*/ 359 w 360"/>
                <a:gd name="T83"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0" h="265">
                  <a:moveTo>
                    <a:pt x="359" y="120"/>
                  </a:moveTo>
                  <a:lnTo>
                    <a:pt x="351" y="136"/>
                  </a:lnTo>
                  <a:lnTo>
                    <a:pt x="311" y="136"/>
                  </a:lnTo>
                  <a:lnTo>
                    <a:pt x="311" y="144"/>
                  </a:lnTo>
                  <a:lnTo>
                    <a:pt x="303" y="144"/>
                  </a:lnTo>
                  <a:lnTo>
                    <a:pt x="303" y="136"/>
                  </a:lnTo>
                  <a:lnTo>
                    <a:pt x="287" y="136"/>
                  </a:lnTo>
                  <a:lnTo>
                    <a:pt x="287" y="256"/>
                  </a:lnTo>
                  <a:lnTo>
                    <a:pt x="279" y="248"/>
                  </a:lnTo>
                  <a:lnTo>
                    <a:pt x="279" y="136"/>
                  </a:lnTo>
                  <a:lnTo>
                    <a:pt x="223" y="136"/>
                  </a:lnTo>
                  <a:lnTo>
                    <a:pt x="223" y="232"/>
                  </a:lnTo>
                  <a:lnTo>
                    <a:pt x="223" y="136"/>
                  </a:lnTo>
                  <a:lnTo>
                    <a:pt x="199" y="136"/>
                  </a:lnTo>
                  <a:lnTo>
                    <a:pt x="119" y="104"/>
                  </a:lnTo>
                  <a:lnTo>
                    <a:pt x="119" y="120"/>
                  </a:lnTo>
                  <a:lnTo>
                    <a:pt x="135" y="128"/>
                  </a:lnTo>
                  <a:lnTo>
                    <a:pt x="135" y="136"/>
                  </a:lnTo>
                  <a:lnTo>
                    <a:pt x="143" y="168"/>
                  </a:lnTo>
                  <a:lnTo>
                    <a:pt x="135" y="176"/>
                  </a:lnTo>
                  <a:lnTo>
                    <a:pt x="119" y="176"/>
                  </a:lnTo>
                  <a:lnTo>
                    <a:pt x="119" y="240"/>
                  </a:lnTo>
                  <a:lnTo>
                    <a:pt x="111" y="240"/>
                  </a:lnTo>
                  <a:lnTo>
                    <a:pt x="111" y="176"/>
                  </a:lnTo>
                  <a:lnTo>
                    <a:pt x="103" y="168"/>
                  </a:lnTo>
                  <a:lnTo>
                    <a:pt x="95" y="152"/>
                  </a:lnTo>
                  <a:lnTo>
                    <a:pt x="111" y="144"/>
                  </a:lnTo>
                  <a:lnTo>
                    <a:pt x="103" y="136"/>
                  </a:lnTo>
                  <a:lnTo>
                    <a:pt x="111" y="120"/>
                  </a:lnTo>
                  <a:lnTo>
                    <a:pt x="111" y="104"/>
                  </a:lnTo>
                  <a:lnTo>
                    <a:pt x="72" y="72"/>
                  </a:lnTo>
                  <a:lnTo>
                    <a:pt x="72" y="256"/>
                  </a:lnTo>
                  <a:lnTo>
                    <a:pt x="64" y="264"/>
                  </a:lnTo>
                  <a:lnTo>
                    <a:pt x="64" y="72"/>
                  </a:lnTo>
                  <a:lnTo>
                    <a:pt x="0" y="40"/>
                  </a:lnTo>
                  <a:lnTo>
                    <a:pt x="48" y="32"/>
                  </a:lnTo>
                  <a:lnTo>
                    <a:pt x="95" y="16"/>
                  </a:lnTo>
                  <a:lnTo>
                    <a:pt x="143" y="8"/>
                  </a:lnTo>
                  <a:lnTo>
                    <a:pt x="223" y="8"/>
                  </a:lnTo>
                  <a:lnTo>
                    <a:pt x="223" y="0"/>
                  </a:lnTo>
                  <a:lnTo>
                    <a:pt x="351" y="112"/>
                  </a:lnTo>
                  <a:lnTo>
                    <a:pt x="359" y="120"/>
                  </a:lnTo>
                  <a:close/>
                </a:path>
              </a:pathLst>
            </a:custGeom>
            <a:solidFill>
              <a:srgbClr val="444444"/>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7" name="Freeform 27"/>
            <p:cNvSpPr/>
            <p:nvPr/>
          </p:nvSpPr>
          <p:spPr bwMode="auto">
            <a:xfrm>
              <a:off x="4505" y="2676"/>
              <a:ext cx="240" cy="41"/>
            </a:xfrm>
            <a:custGeom>
              <a:avLst/>
              <a:gdLst>
                <a:gd name="T0" fmla="*/ 239 w 240"/>
                <a:gd name="T1" fmla="*/ 0 h 41"/>
                <a:gd name="T2" fmla="*/ 239 w 240"/>
                <a:gd name="T3" fmla="*/ 8 h 41"/>
                <a:gd name="T4" fmla="*/ 159 w 240"/>
                <a:gd name="T5" fmla="*/ 8 h 41"/>
                <a:gd name="T6" fmla="*/ 111 w 240"/>
                <a:gd name="T7" fmla="*/ 16 h 41"/>
                <a:gd name="T8" fmla="*/ 56 w 240"/>
                <a:gd name="T9" fmla="*/ 32 h 41"/>
                <a:gd name="T10" fmla="*/ 16 w 240"/>
                <a:gd name="T11" fmla="*/ 40 h 41"/>
                <a:gd name="T12" fmla="*/ 0 w 240"/>
                <a:gd name="T13" fmla="*/ 40 h 41"/>
                <a:gd name="T14" fmla="*/ 0 w 240"/>
                <a:gd name="T15" fmla="*/ 24 h 41"/>
                <a:gd name="T16" fmla="*/ 0 w 240"/>
                <a:gd name="T17" fmla="*/ 16 h 41"/>
                <a:gd name="T18" fmla="*/ 64 w 240"/>
                <a:gd name="T19" fmla="*/ 8 h 41"/>
                <a:gd name="T20" fmla="*/ 111 w 240"/>
                <a:gd name="T21" fmla="*/ 0 h 41"/>
                <a:gd name="T22" fmla="*/ 167 w 240"/>
                <a:gd name="T23" fmla="*/ 0 h 41"/>
                <a:gd name="T24" fmla="*/ 239 w 240"/>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0" h="41">
                  <a:moveTo>
                    <a:pt x="239" y="0"/>
                  </a:moveTo>
                  <a:lnTo>
                    <a:pt x="239" y="8"/>
                  </a:lnTo>
                  <a:lnTo>
                    <a:pt x="159" y="8"/>
                  </a:lnTo>
                  <a:lnTo>
                    <a:pt x="111" y="16"/>
                  </a:lnTo>
                  <a:lnTo>
                    <a:pt x="56" y="32"/>
                  </a:lnTo>
                  <a:lnTo>
                    <a:pt x="16" y="40"/>
                  </a:lnTo>
                  <a:lnTo>
                    <a:pt x="0" y="40"/>
                  </a:lnTo>
                  <a:lnTo>
                    <a:pt x="0" y="24"/>
                  </a:lnTo>
                  <a:lnTo>
                    <a:pt x="0" y="16"/>
                  </a:lnTo>
                  <a:lnTo>
                    <a:pt x="64" y="8"/>
                  </a:lnTo>
                  <a:lnTo>
                    <a:pt x="111" y="0"/>
                  </a:lnTo>
                  <a:lnTo>
                    <a:pt x="167" y="0"/>
                  </a:lnTo>
                  <a:lnTo>
                    <a:pt x="239" y="0"/>
                  </a:lnTo>
                  <a:close/>
                </a:path>
              </a:pathLst>
            </a:custGeom>
            <a:solidFill>
              <a:srgbClr val="BBBBBB"/>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8" name="Freeform 28"/>
            <p:cNvSpPr/>
            <p:nvPr/>
          </p:nvSpPr>
          <p:spPr bwMode="auto">
            <a:xfrm>
              <a:off x="3993" y="2876"/>
              <a:ext cx="225" cy="25"/>
            </a:xfrm>
            <a:custGeom>
              <a:avLst/>
              <a:gdLst>
                <a:gd name="T0" fmla="*/ 224 w 225"/>
                <a:gd name="T1" fmla="*/ 24 h 25"/>
                <a:gd name="T2" fmla="*/ 0 w 225"/>
                <a:gd name="T3" fmla="*/ 24 h 25"/>
                <a:gd name="T4" fmla="*/ 0 w 225"/>
                <a:gd name="T5" fmla="*/ 16 h 25"/>
                <a:gd name="T6" fmla="*/ 0 w 225"/>
                <a:gd name="T7" fmla="*/ 8 h 25"/>
                <a:gd name="T8" fmla="*/ 0 w 225"/>
                <a:gd name="T9" fmla="*/ 0 h 25"/>
                <a:gd name="T10" fmla="*/ 224 w 225"/>
                <a:gd name="T11" fmla="*/ 0 h 25"/>
                <a:gd name="T12" fmla="*/ 224 w 225"/>
                <a:gd name="T13" fmla="*/ 24 h 25"/>
                <a:gd name="T14" fmla="*/ 224 w 225"/>
                <a:gd name="T15" fmla="*/ 2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5" h="25">
                  <a:moveTo>
                    <a:pt x="224" y="24"/>
                  </a:moveTo>
                  <a:lnTo>
                    <a:pt x="0" y="24"/>
                  </a:lnTo>
                  <a:lnTo>
                    <a:pt x="0" y="16"/>
                  </a:lnTo>
                  <a:lnTo>
                    <a:pt x="0" y="8"/>
                  </a:lnTo>
                  <a:lnTo>
                    <a:pt x="0" y="0"/>
                  </a:lnTo>
                  <a:lnTo>
                    <a:pt x="224" y="0"/>
                  </a:lnTo>
                  <a:lnTo>
                    <a:pt x="224" y="24"/>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19" name="Freeform 29"/>
            <p:cNvSpPr/>
            <p:nvPr/>
          </p:nvSpPr>
          <p:spPr bwMode="auto">
            <a:xfrm>
              <a:off x="4992" y="2860"/>
              <a:ext cx="25" cy="17"/>
            </a:xfrm>
            <a:custGeom>
              <a:avLst/>
              <a:gdLst>
                <a:gd name="T0" fmla="*/ 0 w 25"/>
                <a:gd name="T1" fmla="*/ 0 h 17"/>
                <a:gd name="T2" fmla="*/ 24 w 25"/>
                <a:gd name="T3" fmla="*/ 8 h 17"/>
                <a:gd name="T4" fmla="*/ 24 w 25"/>
                <a:gd name="T5" fmla="*/ 16 h 17"/>
                <a:gd name="T6" fmla="*/ 0 w 25"/>
                <a:gd name="T7" fmla="*/ 16 h 17"/>
                <a:gd name="T8" fmla="*/ 0 w 25"/>
                <a:gd name="T9" fmla="*/ 0 h 17"/>
                <a:gd name="T10" fmla="*/ 0 w 25"/>
                <a:gd name="T11" fmla="*/ 0 h 17"/>
              </a:gdLst>
              <a:ahLst/>
              <a:cxnLst>
                <a:cxn ang="0">
                  <a:pos x="T0" y="T1"/>
                </a:cxn>
                <a:cxn ang="0">
                  <a:pos x="T2" y="T3"/>
                </a:cxn>
                <a:cxn ang="0">
                  <a:pos x="T4" y="T5"/>
                </a:cxn>
                <a:cxn ang="0">
                  <a:pos x="T6" y="T7"/>
                </a:cxn>
                <a:cxn ang="0">
                  <a:pos x="T8" y="T9"/>
                </a:cxn>
                <a:cxn ang="0">
                  <a:pos x="T10" y="T11"/>
                </a:cxn>
              </a:cxnLst>
              <a:rect l="0" t="0" r="r" b="b"/>
              <a:pathLst>
                <a:path w="25" h="17">
                  <a:moveTo>
                    <a:pt x="0" y="0"/>
                  </a:moveTo>
                  <a:lnTo>
                    <a:pt x="24" y="8"/>
                  </a:lnTo>
                  <a:lnTo>
                    <a:pt x="24" y="16"/>
                  </a:lnTo>
                  <a:lnTo>
                    <a:pt x="0" y="16"/>
                  </a:lnTo>
                  <a:lnTo>
                    <a:pt x="0" y="0"/>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0" name="Freeform 30"/>
            <p:cNvSpPr/>
            <p:nvPr/>
          </p:nvSpPr>
          <p:spPr bwMode="auto">
            <a:xfrm>
              <a:off x="4992" y="2860"/>
              <a:ext cx="25" cy="17"/>
            </a:xfrm>
            <a:custGeom>
              <a:avLst/>
              <a:gdLst>
                <a:gd name="T0" fmla="*/ 0 w 25"/>
                <a:gd name="T1" fmla="*/ 0 h 17"/>
                <a:gd name="T2" fmla="*/ 24 w 25"/>
                <a:gd name="T3" fmla="*/ 8 h 17"/>
                <a:gd name="T4" fmla="*/ 24 w 25"/>
                <a:gd name="T5" fmla="*/ 16 h 17"/>
                <a:gd name="T6" fmla="*/ 0 w 25"/>
                <a:gd name="T7" fmla="*/ 16 h 17"/>
                <a:gd name="T8" fmla="*/ 0 w 25"/>
                <a:gd name="T9" fmla="*/ 0 h 17"/>
              </a:gdLst>
              <a:ahLst/>
              <a:cxnLst>
                <a:cxn ang="0">
                  <a:pos x="T0" y="T1"/>
                </a:cxn>
                <a:cxn ang="0">
                  <a:pos x="T2" y="T3"/>
                </a:cxn>
                <a:cxn ang="0">
                  <a:pos x="T4" y="T5"/>
                </a:cxn>
                <a:cxn ang="0">
                  <a:pos x="T6" y="T7"/>
                </a:cxn>
                <a:cxn ang="0">
                  <a:pos x="T8" y="T9"/>
                </a:cxn>
              </a:cxnLst>
              <a:rect l="0" t="0" r="r" b="b"/>
              <a:pathLst>
                <a:path w="25" h="17">
                  <a:moveTo>
                    <a:pt x="0" y="0"/>
                  </a:moveTo>
                  <a:lnTo>
                    <a:pt x="24" y="8"/>
                  </a:lnTo>
                  <a:lnTo>
                    <a:pt x="24" y="16"/>
                  </a:lnTo>
                  <a:lnTo>
                    <a:pt x="0" y="16"/>
                  </a:lnTo>
                  <a:lnTo>
                    <a:pt x="0" y="0"/>
                  </a:lnTo>
                  <a:close/>
                </a:path>
              </a:pathLst>
            </a:custGeom>
            <a:solidFill>
              <a:srgbClr val="888888"/>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1" name="Freeform 31"/>
            <p:cNvSpPr/>
            <p:nvPr/>
          </p:nvSpPr>
          <p:spPr bwMode="auto">
            <a:xfrm>
              <a:off x="4984" y="2836"/>
              <a:ext cx="9" cy="73"/>
            </a:xfrm>
            <a:custGeom>
              <a:avLst/>
              <a:gdLst>
                <a:gd name="T0" fmla="*/ 0 w 9"/>
                <a:gd name="T1" fmla="*/ 8 h 73"/>
                <a:gd name="T2" fmla="*/ 0 w 9"/>
                <a:gd name="T3" fmla="*/ 72 h 73"/>
                <a:gd name="T4" fmla="*/ 8 w 9"/>
                <a:gd name="T5" fmla="*/ 72 h 73"/>
                <a:gd name="T6" fmla="*/ 8 w 9"/>
                <a:gd name="T7" fmla="*/ 0 h 73"/>
                <a:gd name="T8" fmla="*/ 0 w 9"/>
                <a:gd name="T9" fmla="*/ 0 h 73"/>
                <a:gd name="T10" fmla="*/ 0 w 9"/>
                <a:gd name="T11" fmla="*/ 8 h 73"/>
                <a:gd name="T12" fmla="*/ 0 w 9"/>
                <a:gd name="T13" fmla="*/ 8 h 73"/>
              </a:gdLst>
              <a:ahLst/>
              <a:cxnLst>
                <a:cxn ang="0">
                  <a:pos x="T0" y="T1"/>
                </a:cxn>
                <a:cxn ang="0">
                  <a:pos x="T2" y="T3"/>
                </a:cxn>
                <a:cxn ang="0">
                  <a:pos x="T4" y="T5"/>
                </a:cxn>
                <a:cxn ang="0">
                  <a:pos x="T6" y="T7"/>
                </a:cxn>
                <a:cxn ang="0">
                  <a:pos x="T8" y="T9"/>
                </a:cxn>
                <a:cxn ang="0">
                  <a:pos x="T10" y="T11"/>
                </a:cxn>
                <a:cxn ang="0">
                  <a:pos x="T12" y="T13"/>
                </a:cxn>
              </a:cxnLst>
              <a:rect l="0" t="0" r="r" b="b"/>
              <a:pathLst>
                <a:path w="9" h="73">
                  <a:moveTo>
                    <a:pt x="0" y="8"/>
                  </a:moveTo>
                  <a:lnTo>
                    <a:pt x="0" y="72"/>
                  </a:lnTo>
                  <a:lnTo>
                    <a:pt x="8" y="72"/>
                  </a:lnTo>
                  <a:lnTo>
                    <a:pt x="8" y="0"/>
                  </a:lnTo>
                  <a:lnTo>
                    <a:pt x="0" y="0"/>
                  </a:lnTo>
                  <a:lnTo>
                    <a:pt x="0" y="8"/>
                  </a:lnTo>
                  <a:close/>
                </a:path>
              </a:pathLst>
            </a:custGeom>
            <a:solidFill>
              <a:srgbClr val="FFFFFF"/>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2" name="Freeform 32"/>
            <p:cNvSpPr/>
            <p:nvPr/>
          </p:nvSpPr>
          <p:spPr bwMode="auto">
            <a:xfrm>
              <a:off x="4984" y="2836"/>
              <a:ext cx="9" cy="73"/>
            </a:xfrm>
            <a:custGeom>
              <a:avLst/>
              <a:gdLst>
                <a:gd name="T0" fmla="*/ 0 w 9"/>
                <a:gd name="T1" fmla="*/ 8 h 73"/>
                <a:gd name="T2" fmla="*/ 0 w 9"/>
                <a:gd name="T3" fmla="*/ 72 h 73"/>
                <a:gd name="T4" fmla="*/ 8 w 9"/>
                <a:gd name="T5" fmla="*/ 72 h 73"/>
                <a:gd name="T6" fmla="*/ 8 w 9"/>
                <a:gd name="T7" fmla="*/ 0 h 73"/>
                <a:gd name="T8" fmla="*/ 0 w 9"/>
                <a:gd name="T9" fmla="*/ 0 h 73"/>
                <a:gd name="T10" fmla="*/ 0 w 9"/>
                <a:gd name="T11" fmla="*/ 8 h 73"/>
              </a:gdLst>
              <a:ahLst/>
              <a:cxnLst>
                <a:cxn ang="0">
                  <a:pos x="T0" y="T1"/>
                </a:cxn>
                <a:cxn ang="0">
                  <a:pos x="T2" y="T3"/>
                </a:cxn>
                <a:cxn ang="0">
                  <a:pos x="T4" y="T5"/>
                </a:cxn>
                <a:cxn ang="0">
                  <a:pos x="T6" y="T7"/>
                </a:cxn>
                <a:cxn ang="0">
                  <a:pos x="T8" y="T9"/>
                </a:cxn>
                <a:cxn ang="0">
                  <a:pos x="T10" y="T11"/>
                </a:cxn>
              </a:cxnLst>
              <a:rect l="0" t="0" r="r" b="b"/>
              <a:pathLst>
                <a:path w="9" h="73">
                  <a:moveTo>
                    <a:pt x="0" y="8"/>
                  </a:moveTo>
                  <a:lnTo>
                    <a:pt x="0" y="72"/>
                  </a:lnTo>
                  <a:lnTo>
                    <a:pt x="8" y="72"/>
                  </a:lnTo>
                  <a:lnTo>
                    <a:pt x="8" y="0"/>
                  </a:lnTo>
                  <a:lnTo>
                    <a:pt x="0" y="0"/>
                  </a:lnTo>
                  <a:lnTo>
                    <a:pt x="0" y="8"/>
                  </a:lnTo>
                  <a:close/>
                </a:path>
              </a:pathLst>
            </a:custGeom>
            <a:solidFill>
              <a:srgbClr val="000000"/>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3" name="Freeform 33"/>
            <p:cNvSpPr/>
            <p:nvPr/>
          </p:nvSpPr>
          <p:spPr bwMode="auto">
            <a:xfrm>
              <a:off x="4401" y="2828"/>
              <a:ext cx="568" cy="49"/>
            </a:xfrm>
            <a:custGeom>
              <a:avLst/>
              <a:gdLst>
                <a:gd name="T0" fmla="*/ 0 w 568"/>
                <a:gd name="T1" fmla="*/ 48 h 49"/>
                <a:gd name="T2" fmla="*/ 567 w 568"/>
                <a:gd name="T3" fmla="*/ 48 h 49"/>
                <a:gd name="T4" fmla="*/ 567 w 568"/>
                <a:gd name="T5" fmla="*/ 0 h 49"/>
              </a:gdLst>
              <a:ahLst/>
              <a:cxnLst>
                <a:cxn ang="0">
                  <a:pos x="T0" y="T1"/>
                </a:cxn>
                <a:cxn ang="0">
                  <a:pos x="T2" y="T3"/>
                </a:cxn>
                <a:cxn ang="0">
                  <a:pos x="T4" y="T5"/>
                </a:cxn>
              </a:cxnLst>
              <a:rect l="0" t="0" r="r" b="b"/>
              <a:pathLst>
                <a:path w="568" h="49">
                  <a:moveTo>
                    <a:pt x="0" y="48"/>
                  </a:moveTo>
                  <a:lnTo>
                    <a:pt x="567" y="48"/>
                  </a:lnTo>
                  <a:lnTo>
                    <a:pt x="567" y="0"/>
                  </a:lnTo>
                </a:path>
              </a:pathLst>
            </a:custGeom>
            <a:noFill/>
            <a:ln w="6350" cap="flat">
              <a:solidFill>
                <a:srgbClr val="000000"/>
              </a:solidFill>
              <a:prstDash val="solid"/>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4" name="Oval 34"/>
            <p:cNvSpPr>
              <a:spLocks noChangeArrowheads="1"/>
            </p:cNvSpPr>
            <p:nvPr/>
          </p:nvSpPr>
          <p:spPr bwMode="auto">
            <a:xfrm>
              <a:off x="3941" y="2852"/>
              <a:ext cx="72" cy="72"/>
            </a:xfrm>
            <a:prstGeom prst="ellipse">
              <a:avLst/>
            </a:prstGeom>
            <a:solidFill>
              <a:srgbClr val="FFFFFF"/>
            </a:solidFill>
            <a:ln w="6350">
              <a:solidFill>
                <a:srgbClr val="0000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sp>
          <p:nvSpPr>
            <p:cNvPr id="25" name="Freeform 35"/>
            <p:cNvSpPr/>
            <p:nvPr/>
          </p:nvSpPr>
          <p:spPr bwMode="auto">
            <a:xfrm>
              <a:off x="3993" y="2876"/>
              <a:ext cx="225" cy="25"/>
            </a:xfrm>
            <a:custGeom>
              <a:avLst/>
              <a:gdLst>
                <a:gd name="T0" fmla="*/ 224 w 225"/>
                <a:gd name="T1" fmla="*/ 24 h 25"/>
                <a:gd name="T2" fmla="*/ 0 w 225"/>
                <a:gd name="T3" fmla="*/ 24 h 25"/>
                <a:gd name="T4" fmla="*/ 0 w 225"/>
                <a:gd name="T5" fmla="*/ 16 h 25"/>
                <a:gd name="T6" fmla="*/ 0 w 225"/>
                <a:gd name="T7" fmla="*/ 8 h 25"/>
                <a:gd name="T8" fmla="*/ 0 w 225"/>
                <a:gd name="T9" fmla="*/ 0 h 25"/>
                <a:gd name="T10" fmla="*/ 224 w 225"/>
                <a:gd name="T11" fmla="*/ 0 h 25"/>
                <a:gd name="T12" fmla="*/ 224 w 225"/>
                <a:gd name="T13" fmla="*/ 24 h 25"/>
              </a:gdLst>
              <a:ahLst/>
              <a:cxnLst>
                <a:cxn ang="0">
                  <a:pos x="T0" y="T1"/>
                </a:cxn>
                <a:cxn ang="0">
                  <a:pos x="T2" y="T3"/>
                </a:cxn>
                <a:cxn ang="0">
                  <a:pos x="T4" y="T5"/>
                </a:cxn>
                <a:cxn ang="0">
                  <a:pos x="T6" y="T7"/>
                </a:cxn>
                <a:cxn ang="0">
                  <a:pos x="T8" y="T9"/>
                </a:cxn>
                <a:cxn ang="0">
                  <a:pos x="T10" y="T11"/>
                </a:cxn>
                <a:cxn ang="0">
                  <a:pos x="T12" y="T13"/>
                </a:cxn>
              </a:cxnLst>
              <a:rect l="0" t="0" r="r" b="b"/>
              <a:pathLst>
                <a:path w="225" h="25">
                  <a:moveTo>
                    <a:pt x="224" y="24"/>
                  </a:moveTo>
                  <a:lnTo>
                    <a:pt x="0" y="24"/>
                  </a:lnTo>
                  <a:lnTo>
                    <a:pt x="0" y="16"/>
                  </a:lnTo>
                  <a:lnTo>
                    <a:pt x="0" y="8"/>
                  </a:lnTo>
                  <a:lnTo>
                    <a:pt x="0" y="0"/>
                  </a:lnTo>
                  <a:lnTo>
                    <a:pt x="224" y="0"/>
                  </a:lnTo>
                  <a:lnTo>
                    <a:pt x="224" y="24"/>
                  </a:lnTo>
                  <a:close/>
                </a:path>
              </a:pathLst>
            </a:custGeom>
            <a:solidFill>
              <a:srgbClr val="EEEEEE"/>
            </a:solidFill>
            <a:ln w="6350" cap="flat">
              <a:solidFill>
                <a:srgbClr val="000000"/>
              </a:solidFill>
              <a:prstDash val="solid"/>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defRPr/>
              </a:pPr>
              <a:endParaRPr lang="zh-CN" altLang="en-US"/>
            </a:p>
          </p:txBody>
        </p:sp>
      </p:grpSp>
      <p:sp>
        <p:nvSpPr>
          <p:cNvPr id="203784" name="Text Box 37"/>
          <p:cNvSpPr txBox="1">
            <a:spLocks noChangeArrowheads="1"/>
          </p:cNvSpPr>
          <p:nvPr/>
        </p:nvSpPr>
        <p:spPr bwMode="auto">
          <a:xfrm>
            <a:off x="2832296" y="4984219"/>
            <a:ext cx="4130675" cy="1200150"/>
          </a:xfrm>
          <a:prstGeom prst="rect">
            <a:avLst/>
          </a:prstGeom>
          <a:noFill/>
          <a:ln>
            <a:noFill/>
          </a:ln>
          <a:effectLst/>
          <a:extLst>
            <a:ext uri="{909E8E84-426E-40DD-AFC4-6F175D3DCCD1}">
              <a14:hiddenFill xmlns:a14="http://schemas.microsoft.com/office/drawing/2010/main">
                <a:solidFill>
                  <a:srgbClr val="EEEEEE"/>
                </a:solidFill>
              </a14:hiddenFill>
            </a:ex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720" rIns="45720">
            <a:spAutoFit/>
          </a:bodyPr>
          <a:lstStyle>
            <a:lvl1pPr algn="just">
              <a:lnSpc>
                <a:spcPct val="110000"/>
              </a:lnSpc>
              <a:spcBef>
                <a:spcPts val="1800"/>
              </a:spcBef>
              <a:buClr>
                <a:srgbClr val="227577"/>
              </a:buClr>
              <a:buSzPct val="90000"/>
              <a:buFont typeface="Webdings" panose="05030102010509060703" pitchFamily="18" charset="2"/>
              <a:buChar char=""/>
              <a:defRPr sz="2400">
                <a:solidFill>
                  <a:schemeClr val="accent1"/>
                </a:solidFill>
                <a:latin typeface="Arial" panose="020B0604020202020204" pitchFamily="34" charset="0"/>
                <a:ea typeface="宋体" panose="02010600030101010101" pitchFamily="2" charset="-122"/>
              </a:defRPr>
            </a:lvl1pPr>
            <a:lvl2pPr marL="742950" indent="-285750" algn="just">
              <a:lnSpc>
                <a:spcPct val="130000"/>
              </a:lnSpc>
              <a:spcAft>
                <a:spcPts val="600"/>
              </a:spcAft>
              <a:buClr>
                <a:srgbClr val="B7CEB5"/>
              </a:buClr>
              <a:buFont typeface="幼圆" panose="02010509060101010101" pitchFamily="49" charset="-122"/>
              <a:buChar char=" "/>
              <a:defRPr sz="2400">
                <a:solidFill>
                  <a:srgbClr val="7D7D7D"/>
                </a:solidFill>
                <a:latin typeface="幼圆" panose="02010509060101010101" pitchFamily="49" charset="-122"/>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幼圆" panose="02010509060101010101" pitchFamily="49"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幼圆" panose="02010509060101010101" pitchFamily="49"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幼圆" panose="02010509060101010101" pitchFamily="49"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幼圆" panose="02010509060101010101" pitchFamily="49"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幼圆" panose="02010509060101010101" pitchFamily="49"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幼圆" panose="02010509060101010101" pitchFamily="49"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幼圆" panose="02010509060101010101" pitchFamily="49" charset="-122"/>
              </a:defRPr>
            </a:lvl9pPr>
          </a:lstStyle>
          <a:p>
            <a:pPr algn="l">
              <a:lnSpc>
                <a:spcPct val="100000"/>
              </a:lnSpc>
              <a:spcBef>
                <a:spcPct val="0"/>
              </a:spcBef>
              <a:buClrTx/>
              <a:buSzTx/>
              <a:buFontTx/>
              <a:buNone/>
            </a:pPr>
            <a:r>
              <a:rPr lang="zh-CN" altLang="en-US" sz="2800" dirty="0">
                <a:solidFill>
                  <a:schemeClr val="tx1"/>
                </a:solidFill>
              </a:rPr>
              <a:t>数据准备工作占用的时间往往在</a:t>
            </a:r>
            <a:r>
              <a:rPr lang="en-US" altLang="zh-CN" sz="4400" b="1" dirty="0">
                <a:solidFill>
                  <a:schemeClr val="tx1"/>
                </a:solidFill>
              </a:rPr>
              <a:t>60</a:t>
            </a:r>
            <a:r>
              <a:rPr lang="en-US" altLang="zh-CN" sz="2800" dirty="0">
                <a:solidFill>
                  <a:schemeClr val="tx1"/>
                </a:solidFill>
              </a:rPr>
              <a:t>%</a:t>
            </a:r>
            <a:r>
              <a:rPr lang="zh-CN" altLang="en-US" sz="2800" dirty="0">
                <a:solidFill>
                  <a:schemeClr val="tx1"/>
                </a:solidFill>
              </a:rPr>
              <a:t>以上！</a:t>
            </a:r>
            <a:endParaRPr lang="en-US" altLang="zh-CN" sz="2800" dirty="0">
              <a:solidFill>
                <a:schemeClr val="tx1"/>
              </a:solidFill>
            </a:endParaRPr>
          </a:p>
        </p:txBody>
      </p:sp>
    </p:spTree>
  </p:cSld>
  <p:clrMapOvr>
    <a:masterClrMapping/>
  </p:clrMapOvr>
  <p:transition spd="med">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694979" y="308242"/>
            <a:ext cx="7853622" cy="600293"/>
            <a:chOff x="1739573" y="511491"/>
            <a:chExt cx="20937538" cy="1600365"/>
          </a:xfrm>
        </p:grpSpPr>
        <p:sp>
          <p:nvSpPr>
            <p:cNvPr id="77" name="TextBox 76"/>
            <p:cNvSpPr txBox="1"/>
            <p:nvPr/>
          </p:nvSpPr>
          <p:spPr>
            <a:xfrm>
              <a:off x="1739573" y="511491"/>
              <a:ext cx="20937538" cy="1600365"/>
            </a:xfrm>
            <a:prstGeom prst="rect">
              <a:avLst/>
            </a:prstGeom>
            <a:noFill/>
          </p:spPr>
          <p:txBody>
            <a:bodyPr wrap="square" rtlCol="0">
              <a:spAutoFit/>
            </a:bodyPr>
            <a:lstStyle/>
            <a:p>
              <a:pPr algn="ctr"/>
              <a:r>
                <a:rPr lang="zh-CN" altLang="en-US" sz="3300" b="1" dirty="0">
                  <a:solidFill>
                    <a:schemeClr val="tx2"/>
                  </a:solidFill>
                  <a:latin typeface="Lato Regular"/>
                  <a:cs typeface="Lato Regular"/>
                </a:rPr>
                <a:t>为什么要进行数据预处理？</a:t>
              </a:r>
              <a:endParaRPr lang="zh-CN" altLang="en-US" sz="33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grpSp>
      </p:grpSp>
      <p:sp>
        <p:nvSpPr>
          <p:cNvPr id="12" name="Title 20"/>
          <p:cNvSpPr txBox="1"/>
          <p:nvPr/>
        </p:nvSpPr>
        <p:spPr>
          <a:xfrm>
            <a:off x="445257" y="4478220"/>
            <a:ext cx="650761" cy="403965"/>
          </a:xfrm>
          <a:prstGeom prst="rect">
            <a:avLst/>
          </a:prstGeom>
        </p:spPr>
        <p:txBody>
          <a:bodyPr vert="horz" lIns="34299" tIns="17149" rIns="34299" bIns="1714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dirty="0">
                <a:solidFill>
                  <a:schemeClr val="accent3"/>
                </a:solidFill>
                <a:latin typeface="Lato Regular"/>
                <a:cs typeface="Lato Regular"/>
              </a:rPr>
              <a:t>03 </a:t>
            </a:r>
            <a:endParaRPr lang="en-US" sz="2400" dirty="0">
              <a:solidFill>
                <a:schemeClr val="accent3"/>
              </a:solidFill>
              <a:latin typeface="Lato Regular"/>
              <a:cs typeface="Lato Regular"/>
            </a:endParaRPr>
          </a:p>
        </p:txBody>
      </p:sp>
      <p:sp>
        <p:nvSpPr>
          <p:cNvPr id="13" name="Title 20"/>
          <p:cNvSpPr txBox="1"/>
          <p:nvPr/>
        </p:nvSpPr>
        <p:spPr>
          <a:xfrm>
            <a:off x="1177454" y="2883130"/>
            <a:ext cx="3285553" cy="1236112"/>
          </a:xfrm>
          <a:prstGeom prst="rect">
            <a:avLst/>
          </a:prstGeom>
        </p:spPr>
        <p:txBody>
          <a:bodyPr vert="horz" wrap="square" lIns="34299" tIns="0"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2400" dirty="0">
                <a:latin typeface="Calibri Light" panose="020F0302020204030204"/>
                <a:cs typeface="Calibri Light" panose="020F0302020204030204"/>
                <a:sym typeface="+mn-ea"/>
              </a:rPr>
              <a:t>含噪声 —— 数据中存在着错误、或异常（偏离期望值）的数据</a:t>
            </a:r>
            <a:endParaRPr lang="en-US" sz="2400" b="1" dirty="0">
              <a:solidFill>
                <a:schemeClr val="tx1"/>
              </a:solidFill>
              <a:latin typeface="Lato Regular"/>
              <a:cs typeface="Lato Regular"/>
            </a:endParaRPr>
          </a:p>
        </p:txBody>
      </p:sp>
      <p:sp>
        <p:nvSpPr>
          <p:cNvPr id="15" name="Title 20"/>
          <p:cNvSpPr txBox="1"/>
          <p:nvPr/>
        </p:nvSpPr>
        <p:spPr>
          <a:xfrm>
            <a:off x="445257" y="5265265"/>
            <a:ext cx="650761" cy="403965"/>
          </a:xfrm>
          <a:prstGeom prst="rect">
            <a:avLst/>
          </a:prstGeom>
        </p:spPr>
        <p:txBody>
          <a:bodyPr vert="horz" lIns="34299" tIns="17149" rIns="34299" bIns="1714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dirty="0">
                <a:solidFill>
                  <a:schemeClr val="accent4"/>
                </a:solidFill>
                <a:latin typeface="Lato Regular"/>
                <a:cs typeface="Lato Regular"/>
              </a:rPr>
              <a:t>04 </a:t>
            </a:r>
            <a:endParaRPr lang="en-US" sz="2400" dirty="0">
              <a:solidFill>
                <a:schemeClr val="accent4"/>
              </a:solidFill>
              <a:latin typeface="Lato Regular"/>
              <a:cs typeface="Lato Regular"/>
            </a:endParaRPr>
          </a:p>
        </p:txBody>
      </p:sp>
      <p:sp>
        <p:nvSpPr>
          <p:cNvPr id="16" name="Title 20"/>
          <p:cNvSpPr txBox="1"/>
          <p:nvPr/>
        </p:nvSpPr>
        <p:spPr>
          <a:xfrm>
            <a:off x="1302264" y="5382301"/>
            <a:ext cx="1517966" cy="1236112"/>
          </a:xfrm>
          <a:prstGeom prst="rect">
            <a:avLst/>
          </a:prstGeom>
        </p:spPr>
        <p:txBody>
          <a:bodyPr vert="horz" wrap="square" lIns="34299" tIns="0"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2400" dirty="0">
                <a:latin typeface="Calibri Light" panose="020F0302020204030204"/>
                <a:cs typeface="Calibri Light" panose="020F0302020204030204"/>
                <a:sym typeface="+mn-ea"/>
              </a:rPr>
              <a:t>重复</a:t>
            </a:r>
            <a:endParaRPr lang="en-US" sz="2400" b="1" dirty="0">
              <a:solidFill>
                <a:schemeClr val="tx1"/>
              </a:solidFill>
              <a:latin typeface="Lato Regular"/>
              <a:cs typeface="Lato Regular"/>
            </a:endParaRPr>
          </a:p>
          <a:p>
            <a:pPr algn="l">
              <a:lnSpc>
                <a:spcPct val="110000"/>
              </a:lnSpc>
            </a:pPr>
            <a:endParaRPr lang="en-US" sz="2400" dirty="0">
              <a:latin typeface="Calibri Light" panose="020F0302020204030204"/>
              <a:cs typeface="Calibri Light" panose="020F0302020204030204"/>
            </a:endParaRPr>
          </a:p>
          <a:p>
            <a:pPr algn="l">
              <a:lnSpc>
                <a:spcPct val="110000"/>
              </a:lnSpc>
            </a:pPr>
            <a:r>
              <a:rPr lang="en-US" sz="2400" dirty="0">
                <a:latin typeface="Calibri Light" panose="020F0302020204030204"/>
                <a:cs typeface="Calibri Light" panose="020F0302020204030204"/>
                <a:sym typeface="+mn-ea"/>
              </a:rPr>
              <a:t>高维度</a:t>
            </a:r>
            <a:endParaRPr lang="en-US" sz="2400" b="1" dirty="0">
              <a:solidFill>
                <a:schemeClr val="tx1"/>
              </a:solidFill>
              <a:latin typeface="Lato Regular"/>
              <a:cs typeface="Lato Regular"/>
            </a:endParaRPr>
          </a:p>
        </p:txBody>
      </p:sp>
      <p:sp>
        <p:nvSpPr>
          <p:cNvPr id="26" name="Title 20"/>
          <p:cNvSpPr txBox="1"/>
          <p:nvPr/>
        </p:nvSpPr>
        <p:spPr>
          <a:xfrm>
            <a:off x="445257" y="2022290"/>
            <a:ext cx="650761" cy="403965"/>
          </a:xfrm>
          <a:prstGeom prst="rect">
            <a:avLst/>
          </a:prstGeom>
        </p:spPr>
        <p:txBody>
          <a:bodyPr vert="horz" lIns="34299" tIns="17149" rIns="34299" bIns="1714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dirty="0">
                <a:solidFill>
                  <a:schemeClr val="accent1"/>
                </a:solidFill>
                <a:latin typeface="Lato Regular"/>
                <a:cs typeface="Lato Regular"/>
              </a:rPr>
              <a:t>01 </a:t>
            </a:r>
            <a:endParaRPr lang="en-US" sz="2400" dirty="0">
              <a:solidFill>
                <a:schemeClr val="accent1"/>
              </a:solidFill>
              <a:latin typeface="Lato Regular"/>
              <a:cs typeface="Lato Regular"/>
            </a:endParaRPr>
          </a:p>
        </p:txBody>
      </p:sp>
      <p:sp>
        <p:nvSpPr>
          <p:cNvPr id="27" name="Title 20"/>
          <p:cNvSpPr txBox="1"/>
          <p:nvPr/>
        </p:nvSpPr>
        <p:spPr>
          <a:xfrm>
            <a:off x="1188846" y="1862661"/>
            <a:ext cx="3448335" cy="755980"/>
          </a:xfrm>
          <a:prstGeom prst="rect">
            <a:avLst/>
          </a:prstGeom>
        </p:spPr>
        <p:txBody>
          <a:bodyPr vert="horz" wrap="square" lIns="34299" tIns="0"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2400" dirty="0">
                <a:latin typeface="+mj-lt"/>
                <a:cs typeface="Calibri Light" panose="020F0302020204030204"/>
                <a:sym typeface="+mn-ea"/>
              </a:rPr>
              <a:t>不一致 —— </a:t>
            </a:r>
            <a:r>
              <a:rPr lang="en-US" sz="2400" dirty="0" err="1">
                <a:latin typeface="+mj-lt"/>
                <a:cs typeface="Calibri Light" panose="020F0302020204030204"/>
                <a:sym typeface="+mn-ea"/>
              </a:rPr>
              <a:t>数据</a:t>
            </a:r>
            <a:r>
              <a:rPr lang="zh-CN" altLang="en-US" sz="2400" dirty="0">
                <a:latin typeface="+mj-lt"/>
                <a:cs typeface="Calibri Light" panose="020F0302020204030204"/>
                <a:sym typeface="+mn-ea"/>
              </a:rPr>
              <a:t>内涵</a:t>
            </a:r>
            <a:r>
              <a:rPr lang="en-US" sz="2400" dirty="0" err="1">
                <a:latin typeface="+mj-lt"/>
                <a:cs typeface="Calibri Light" panose="020F0302020204030204"/>
                <a:sym typeface="+mn-ea"/>
              </a:rPr>
              <a:t>出现不一致情况</a:t>
            </a:r>
            <a:endParaRPr lang="en-US" sz="2400" dirty="0">
              <a:latin typeface="+mj-lt"/>
              <a:cs typeface="Calibri Light" panose="020F0302020204030204"/>
            </a:endParaRPr>
          </a:p>
        </p:txBody>
      </p:sp>
      <p:sp>
        <p:nvSpPr>
          <p:cNvPr id="29" name="Title 20"/>
          <p:cNvSpPr txBox="1"/>
          <p:nvPr/>
        </p:nvSpPr>
        <p:spPr>
          <a:xfrm>
            <a:off x="445257" y="3127433"/>
            <a:ext cx="650761" cy="403965"/>
          </a:xfrm>
          <a:prstGeom prst="rect">
            <a:avLst/>
          </a:prstGeom>
        </p:spPr>
        <p:txBody>
          <a:bodyPr vert="horz" lIns="34299" tIns="17149" rIns="34299" bIns="1714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dirty="0">
                <a:solidFill>
                  <a:schemeClr val="accent2"/>
                </a:solidFill>
                <a:latin typeface="Lato Regular"/>
                <a:cs typeface="Lato Regular"/>
              </a:rPr>
              <a:t>02 </a:t>
            </a:r>
            <a:endParaRPr lang="en-US" sz="2400" dirty="0">
              <a:solidFill>
                <a:schemeClr val="accent2"/>
              </a:solidFill>
              <a:latin typeface="Lato Regular"/>
              <a:cs typeface="Lato Regular"/>
            </a:endParaRPr>
          </a:p>
        </p:txBody>
      </p:sp>
      <p:sp>
        <p:nvSpPr>
          <p:cNvPr id="30" name="Title 20"/>
          <p:cNvSpPr txBox="1"/>
          <p:nvPr/>
        </p:nvSpPr>
        <p:spPr>
          <a:xfrm>
            <a:off x="1188846" y="4263452"/>
            <a:ext cx="3247462" cy="829847"/>
          </a:xfrm>
          <a:prstGeom prst="rect">
            <a:avLst/>
          </a:prstGeom>
        </p:spPr>
        <p:txBody>
          <a:bodyPr vert="horz" wrap="square" lIns="34299" tIns="0"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2400" dirty="0" err="1" smtClean="0">
                <a:latin typeface="Calibri Light" panose="020F0302020204030204"/>
                <a:cs typeface="Calibri Light" panose="020F0302020204030204"/>
                <a:sym typeface="+mn-ea"/>
              </a:rPr>
              <a:t>不完整</a:t>
            </a:r>
            <a:r>
              <a:rPr lang="en-US" sz="2400" dirty="0" smtClean="0">
                <a:latin typeface="Calibri Light" panose="020F0302020204030204"/>
                <a:cs typeface="Calibri Light" panose="020F0302020204030204"/>
                <a:sym typeface="+mn-ea"/>
              </a:rPr>
              <a:t> </a:t>
            </a:r>
            <a:r>
              <a:rPr lang="en-US" sz="2400" dirty="0">
                <a:latin typeface="Calibri Light" panose="020F0302020204030204"/>
                <a:cs typeface="Calibri Light" panose="020F0302020204030204"/>
                <a:sym typeface="+mn-ea"/>
              </a:rPr>
              <a:t>—— 感兴趣的属性没有</a:t>
            </a:r>
            <a:endParaRPr lang="en-US" sz="2400" b="1" dirty="0">
              <a:solidFill>
                <a:schemeClr val="tx1"/>
              </a:solidFill>
              <a:latin typeface="Lato Regular"/>
              <a:cs typeface="Lato Regular"/>
            </a:endParaRPr>
          </a:p>
        </p:txBody>
      </p:sp>
      <p:sp>
        <p:nvSpPr>
          <p:cNvPr id="28" name="Rectangle 0"/>
          <p:cNvSpPr>
            <a:spLocks noChangeArrowheads="1"/>
          </p:cNvSpPr>
          <p:nvPr/>
        </p:nvSpPr>
        <p:spPr bwMode="auto">
          <a:xfrm>
            <a:off x="34568" y="1131182"/>
            <a:ext cx="2534347" cy="462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2562" tIns="46038" rIns="182562" bIns="46038">
            <a:spAutoFit/>
          </a:bodyPr>
          <a:lstStyle/>
          <a:p>
            <a:r>
              <a:rPr lang="zh-CN" altLang="en-US" sz="2400" b="1" dirty="0">
                <a:solidFill>
                  <a:schemeClr val="tx2"/>
                </a:solidFill>
              </a:rPr>
              <a:t>现实世界的数据</a:t>
            </a:r>
            <a:endParaRPr lang="zh-CN" altLang="en-US" sz="2400" b="1" dirty="0">
              <a:solidFill>
                <a:schemeClr val="tx2"/>
              </a:solidFill>
            </a:endParaRPr>
          </a:p>
        </p:txBody>
      </p:sp>
      <p:sp>
        <p:nvSpPr>
          <p:cNvPr id="2" name="矩形 1"/>
          <p:cNvSpPr/>
          <p:nvPr/>
        </p:nvSpPr>
        <p:spPr>
          <a:xfrm>
            <a:off x="4262172" y="1895648"/>
            <a:ext cx="4572000" cy="646331"/>
          </a:xfrm>
          <a:prstGeom prst="rect">
            <a:avLst/>
          </a:prstGeom>
        </p:spPr>
        <p:txBody>
          <a:bodyPr>
            <a:spAutoFit/>
          </a:bodyPr>
          <a:lstStyle/>
          <a:p>
            <a:pPr lvl="1"/>
            <a:r>
              <a:rPr lang="zh-CN" altLang="en-US" dirty="0"/>
              <a:t>采用的编码或表示不同</a:t>
            </a:r>
            <a:endParaRPr lang="zh-CN" altLang="en-US" dirty="0"/>
          </a:p>
          <a:p>
            <a:pPr lvl="1"/>
            <a:r>
              <a:rPr lang="en-US" altLang="zh-CN" dirty="0"/>
              <a:t>e.g.</a:t>
            </a:r>
            <a:r>
              <a:rPr lang="zh-CN" altLang="en-US" dirty="0"/>
              <a:t>过去的</a:t>
            </a:r>
            <a:r>
              <a:rPr lang="zh-CN" altLang="en-US" dirty="0" smtClean="0"/>
              <a:t>等级</a:t>
            </a:r>
            <a:r>
              <a:rPr lang="en-US" altLang="zh-CN" dirty="0" smtClean="0"/>
              <a:t>:1,2,3  </a:t>
            </a:r>
            <a:r>
              <a:rPr lang="zh-CN" altLang="en-US" dirty="0"/>
              <a:t>现在的</a:t>
            </a:r>
            <a:r>
              <a:rPr lang="zh-CN" altLang="en-US" dirty="0" smtClean="0"/>
              <a:t>等级</a:t>
            </a:r>
            <a:r>
              <a:rPr lang="en-US" altLang="zh-CN" dirty="0" smtClean="0"/>
              <a:t>:A</a:t>
            </a:r>
            <a:r>
              <a:rPr lang="en-US" altLang="zh-CN" dirty="0"/>
              <a:t>, B, </a:t>
            </a:r>
            <a:r>
              <a:rPr lang="en-US" altLang="zh-CN" dirty="0" smtClean="0"/>
              <a:t>C</a:t>
            </a:r>
            <a:endParaRPr lang="en-US" altLang="zh-CN" dirty="0"/>
          </a:p>
        </p:txBody>
      </p:sp>
      <p:sp>
        <p:nvSpPr>
          <p:cNvPr id="3" name="矩形 2"/>
          <p:cNvSpPr/>
          <p:nvPr/>
        </p:nvSpPr>
        <p:spPr>
          <a:xfrm>
            <a:off x="4420065" y="3127433"/>
            <a:ext cx="4572000" cy="430887"/>
          </a:xfrm>
          <a:prstGeom prst="rect">
            <a:avLst/>
          </a:prstGeom>
        </p:spPr>
        <p:txBody>
          <a:bodyPr>
            <a:spAutoFit/>
          </a:bodyPr>
          <a:lstStyle/>
          <a:p>
            <a:pPr lvl="1"/>
            <a:r>
              <a:rPr lang="en-US" altLang="zh-CN" sz="2200" dirty="0" smtClean="0"/>
              <a:t>e.g</a:t>
            </a:r>
            <a:r>
              <a:rPr lang="en-US" altLang="zh-CN" sz="2200" dirty="0"/>
              <a:t>. Salary = -10</a:t>
            </a:r>
            <a:endParaRPr lang="zh-CN" altLang="en-US" sz="2800" dirty="0"/>
          </a:p>
        </p:txBody>
      </p:sp>
      <p:sp>
        <p:nvSpPr>
          <p:cNvPr id="4" name="矩形 3"/>
          <p:cNvSpPr/>
          <p:nvPr/>
        </p:nvSpPr>
        <p:spPr>
          <a:xfrm>
            <a:off x="4463007" y="4405923"/>
            <a:ext cx="2836418" cy="430887"/>
          </a:xfrm>
          <a:prstGeom prst="rect">
            <a:avLst/>
          </a:prstGeom>
        </p:spPr>
        <p:txBody>
          <a:bodyPr wrap="none">
            <a:spAutoFit/>
          </a:bodyPr>
          <a:lstStyle/>
          <a:p>
            <a:pPr lvl="1"/>
            <a:r>
              <a:rPr lang="en-US" altLang="zh-CN" sz="2200" dirty="0"/>
              <a:t>e.g., occupation=""</a:t>
            </a:r>
            <a:endParaRPr lang="zh-CN" altLang="en-US" sz="2800" dirty="0"/>
          </a:p>
        </p:txBody>
      </p:sp>
    </p:spTree>
  </p:cSld>
  <p:clrMapOvr>
    <a:masterClrMapping/>
  </p:clrMapOvr>
  <mc:AlternateContent xmlns:mc="http://schemas.openxmlformats.org/markup-compatibility/2006">
    <mc:Choice xmlns:p14="http://schemas.microsoft.com/office/powerpoint/2010/main" Requires="p14">
      <p:transition p14:dur="9">
        <p14:warp dir="in"/>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P spid="16" grpId="0"/>
      <p:bldP spid="26" grpId="0"/>
      <p:bldP spid="27" grpId="0"/>
      <p:bldP spid="29" grpId="0"/>
      <p:bldP spid="3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694979" y="308242"/>
            <a:ext cx="7853622" cy="600293"/>
          </a:xfrm>
          <a:prstGeom prst="rect">
            <a:avLst/>
          </a:prstGeom>
          <a:noFill/>
        </p:spPr>
        <p:txBody>
          <a:bodyPr wrap="square" rtlCol="0">
            <a:spAutoFit/>
          </a:bodyPr>
          <a:lstStyle/>
          <a:p>
            <a:pPr algn="ctr"/>
            <a:r>
              <a:rPr lang="zh-CN" altLang="en-US" sz="3300" b="1" dirty="0" smtClean="0">
                <a:solidFill>
                  <a:schemeClr val="tx2"/>
                </a:solidFill>
                <a:latin typeface="Lato Regular"/>
                <a:cs typeface="Lato Regular"/>
              </a:rPr>
              <a:t>数据预处理</a:t>
            </a:r>
            <a:r>
              <a:rPr lang="zh-CN" altLang="en-US" sz="3300" b="1" dirty="0">
                <a:solidFill>
                  <a:schemeClr val="tx2"/>
                </a:solidFill>
                <a:latin typeface="Lato Regular"/>
                <a:cs typeface="Lato Regular"/>
              </a:rPr>
              <a:t>方法</a:t>
            </a:r>
            <a:endParaRPr lang="zh-CN" altLang="en-US" sz="3300" b="1" dirty="0">
              <a:solidFill>
                <a:schemeClr val="tx2"/>
              </a:solidFill>
              <a:latin typeface="Lato Regular"/>
              <a:cs typeface="Lato Regular"/>
            </a:endParaRPr>
          </a:p>
        </p:txBody>
      </p:sp>
      <p:sp>
        <p:nvSpPr>
          <p:cNvPr id="3" name="Rectangle 3"/>
          <p:cNvSpPr txBox="1">
            <a:spLocks noRot="1" noChangeArrowheads="1"/>
          </p:cNvSpPr>
          <p:nvPr/>
        </p:nvSpPr>
        <p:spPr>
          <a:xfrm>
            <a:off x="545090" y="1222627"/>
            <a:ext cx="8153400" cy="44989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defRPr/>
            </a:pPr>
            <a:r>
              <a:rPr lang="en-US" altLang="zh-CN" dirty="0" smtClean="0"/>
              <a:t>1.</a:t>
            </a:r>
            <a:r>
              <a:rPr lang="zh-CN" altLang="en-US" dirty="0" smtClean="0">
                <a:latin typeface="宋体" panose="02010600030101010101" pitchFamily="2" charset="-122"/>
              </a:rPr>
              <a:t>数据清洗</a:t>
            </a:r>
            <a:endParaRPr lang="zh-CN" altLang="en-US" dirty="0" smtClean="0">
              <a:latin typeface="宋体" panose="02010600030101010101" pitchFamily="2" charset="-122"/>
            </a:endParaRPr>
          </a:p>
          <a:p>
            <a:pPr lvl="1" algn="just">
              <a:defRPr/>
            </a:pPr>
            <a:r>
              <a:rPr lang="zh-CN" altLang="en-US" dirty="0"/>
              <a:t>补充缺失数据、平滑噪声数据、识别或删除离群点，解决不一致 </a:t>
            </a:r>
            <a:endParaRPr lang="zh-CN" altLang="en-US" dirty="0"/>
          </a:p>
          <a:p>
            <a:pPr algn="just">
              <a:defRPr/>
            </a:pPr>
            <a:r>
              <a:rPr lang="en-US" altLang="zh-CN" dirty="0" smtClean="0"/>
              <a:t>2.</a:t>
            </a:r>
            <a:r>
              <a:rPr lang="zh-CN" altLang="en-US" dirty="0" smtClean="0">
                <a:latin typeface="宋体" panose="02010600030101010101" pitchFamily="2" charset="-122"/>
              </a:rPr>
              <a:t>数据集成</a:t>
            </a:r>
            <a:endParaRPr lang="zh-CN" altLang="en-US" dirty="0" smtClean="0">
              <a:latin typeface="宋体" panose="02010600030101010101" pitchFamily="2" charset="-122"/>
            </a:endParaRPr>
          </a:p>
          <a:p>
            <a:pPr lvl="1" algn="just">
              <a:defRPr/>
            </a:pPr>
            <a:r>
              <a:rPr lang="zh-CN" altLang="en-US" dirty="0"/>
              <a:t>集成多个数据库、数据立方体或文件</a:t>
            </a:r>
            <a:endParaRPr lang="zh-CN" altLang="en-US" dirty="0"/>
          </a:p>
          <a:p>
            <a:pPr algn="just">
              <a:defRPr/>
            </a:pPr>
            <a:r>
              <a:rPr lang="en-US" altLang="zh-CN" dirty="0" smtClean="0"/>
              <a:t>3.</a:t>
            </a:r>
            <a:r>
              <a:rPr lang="zh-CN" altLang="en-US" dirty="0" smtClean="0">
                <a:latin typeface="宋体" panose="02010600030101010101" pitchFamily="2" charset="-122"/>
              </a:rPr>
              <a:t>数据变换</a:t>
            </a:r>
            <a:endParaRPr lang="zh-CN" altLang="en-US" dirty="0" smtClean="0">
              <a:latin typeface="宋体" panose="02010600030101010101" pitchFamily="2" charset="-122"/>
            </a:endParaRPr>
          </a:p>
          <a:p>
            <a:pPr lvl="1" algn="just">
              <a:tabLst>
                <a:tab pos="812800" algn="l"/>
              </a:tabLst>
              <a:defRPr/>
            </a:pPr>
            <a:r>
              <a:rPr lang="zh-CN" altLang="en-US" dirty="0"/>
              <a:t>就是通过平滑、聚集、数据概化、规范化、特征构造等手段将数据转化为适合于挖掘的</a:t>
            </a:r>
            <a:r>
              <a:rPr lang="zh-CN" altLang="en-US" dirty="0" smtClean="0"/>
              <a:t>形式</a:t>
            </a:r>
            <a:endParaRPr lang="zh-CN" altLang="en-US" dirty="0"/>
          </a:p>
          <a:p>
            <a:pPr algn="just">
              <a:defRPr/>
            </a:pPr>
            <a:r>
              <a:rPr lang="en-US" altLang="zh-CN" dirty="0" smtClean="0">
                <a:latin typeface="+mj-lt"/>
              </a:rPr>
              <a:t>4</a:t>
            </a:r>
            <a:r>
              <a:rPr lang="en-US" altLang="zh-CN" dirty="0" smtClean="0">
                <a:latin typeface="宋体" panose="02010600030101010101" pitchFamily="2" charset="-122"/>
              </a:rPr>
              <a:t>.</a:t>
            </a:r>
            <a:r>
              <a:rPr lang="zh-CN" altLang="en-US" dirty="0" smtClean="0">
                <a:latin typeface="宋体" panose="02010600030101010101" pitchFamily="2" charset="-122"/>
              </a:rPr>
              <a:t>数据归约</a:t>
            </a:r>
            <a:endParaRPr lang="zh-CN" altLang="en-US" dirty="0" smtClean="0">
              <a:latin typeface="宋体" panose="02010600030101010101" pitchFamily="2" charset="-122"/>
            </a:endParaRPr>
          </a:p>
          <a:p>
            <a:pPr lvl="1" algn="just">
              <a:defRPr/>
            </a:pPr>
            <a:r>
              <a:rPr lang="zh-CN" altLang="en-US" dirty="0"/>
              <a:t>通过一些技术（概念分层上卷等）得到数据集的压缩表示，它小得多，但可以得到相同或相近的结果</a:t>
            </a:r>
            <a:endParaRPr lang="zh-CN" altLang="en-US" dirty="0"/>
          </a:p>
          <a:p>
            <a:pPr lvl="1" algn="just">
              <a:defRPr/>
            </a:pPr>
            <a:r>
              <a:rPr lang="zh-CN" altLang="en-US" dirty="0"/>
              <a:t>主要方法包括：数据立方体聚集，维归约，数据压缩，数值归约，离散化和概念分层等       </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内容占位符 4"/>
          <p:cNvSpPr/>
          <p:nvPr/>
        </p:nvSpPr>
        <p:spPr bwMode="auto">
          <a:xfrm>
            <a:off x="323850" y="692150"/>
            <a:ext cx="8820150" cy="51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900">
                <a:solidFill>
                  <a:srgbClr val="000000"/>
                </a:solidFill>
                <a:latin typeface="Arial" panose="020B0604020202020204" pitchFamily="34" charset="0"/>
                <a:ea typeface="宋体" panose="02010600030101010101" pitchFamily="2" charset="-122"/>
              </a:defRPr>
            </a:lvl1pPr>
            <a:lvl2pPr marL="742950" indent="-285750" eaLnBrk="0" hangingPunct="0">
              <a:defRPr sz="900">
                <a:solidFill>
                  <a:srgbClr val="000000"/>
                </a:solidFill>
                <a:latin typeface="Arial" panose="020B0604020202020204" pitchFamily="34" charset="0"/>
                <a:ea typeface="宋体" panose="02010600030101010101" pitchFamily="2" charset="-122"/>
              </a:defRPr>
            </a:lvl2pPr>
            <a:lvl3pPr marL="1143000" indent="-228600" eaLnBrk="0" hangingPunct="0">
              <a:defRPr sz="900">
                <a:solidFill>
                  <a:srgbClr val="000000"/>
                </a:solidFill>
                <a:latin typeface="Arial" panose="020B0604020202020204" pitchFamily="34" charset="0"/>
                <a:ea typeface="宋体" panose="02010600030101010101" pitchFamily="2" charset="-122"/>
              </a:defRPr>
            </a:lvl3pPr>
            <a:lvl4pPr marL="1600200" indent="-228600" eaLnBrk="0" hangingPunct="0">
              <a:defRPr sz="900">
                <a:solidFill>
                  <a:srgbClr val="000000"/>
                </a:solidFill>
                <a:latin typeface="Arial" panose="020B0604020202020204" pitchFamily="34" charset="0"/>
                <a:ea typeface="宋体" panose="02010600030101010101" pitchFamily="2" charset="-122"/>
              </a:defRPr>
            </a:lvl4pPr>
            <a:lvl5pPr marL="2057400" indent="-228600" eaLnBrk="0" hangingPunct="0">
              <a:defRPr sz="900">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900">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900">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900">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900">
                <a:solidFill>
                  <a:srgbClr val="000000"/>
                </a:solidFill>
                <a:latin typeface="Arial" panose="020B0604020202020204" pitchFamily="34" charset="0"/>
                <a:ea typeface="宋体" panose="02010600030101010101" pitchFamily="2" charset="-122"/>
              </a:defRPr>
            </a:lvl9pPr>
          </a:lstStyle>
          <a:p>
            <a:pPr>
              <a:spcBef>
                <a:spcPct val="20000"/>
              </a:spcBef>
              <a:buClr>
                <a:schemeClr val="hlink"/>
              </a:buClr>
              <a:buFont typeface="Wingdings" panose="05000000000000000000" pitchFamily="2" charset="2"/>
              <a:buChar char="l"/>
            </a:pPr>
            <a:endParaRPr lang="zh-CN" altLang="en-US" sz="2000" dirty="0">
              <a:latin typeface="微软雅黑" panose="020B0503020204020204" pitchFamily="34" charset="-122"/>
              <a:ea typeface="微软雅黑" panose="020B0503020204020204" pitchFamily="34" charset="-122"/>
            </a:endParaRPr>
          </a:p>
        </p:txBody>
      </p:sp>
      <p:pic>
        <p:nvPicPr>
          <p:cNvPr id="18436"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53382" y="949730"/>
            <a:ext cx="5614346" cy="4948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436"/>
                                        </p:tgtEl>
                                        <p:attrNameLst>
                                          <p:attrName>style.visibility</p:attrName>
                                        </p:attrNameLst>
                                      </p:cBhvr>
                                      <p:to>
                                        <p:strVal val="visible"/>
                                      </p:to>
                                    </p:set>
                                    <p:animEffect transition="in" filter="wipe(down)">
                                      <p:cBhvr>
                                        <p:cTn id="7" dur="1000"/>
                                        <p:tgtEl>
                                          <p:spTgt spid="184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835026" y="1950097"/>
            <a:ext cx="3923168" cy="853662"/>
            <a:chOff x="5622" y="5419"/>
            <a:chExt cx="16396" cy="3584"/>
          </a:xfrm>
        </p:grpSpPr>
        <p:sp>
          <p:nvSpPr>
            <p:cNvPr id="36" name="Rectangle 35"/>
            <p:cNvSpPr/>
            <p:nvPr/>
          </p:nvSpPr>
          <p:spPr>
            <a:xfrm>
              <a:off x="8110" y="5419"/>
              <a:ext cx="4574" cy="1512"/>
            </a:xfrm>
            <a:prstGeom prst="rect">
              <a:avLst/>
            </a:prstGeom>
          </p:spPr>
          <p:txBody>
            <a:bodyPr wrap="none" lIns="82304" tIns="41152" rIns="82304" bIns="41152">
              <a:spAutoFit/>
            </a:bodyPr>
            <a:lstStyle/>
            <a:p>
              <a:r>
                <a:rPr lang="zh-CN" altLang="en-US" b="1" dirty="0">
                  <a:latin typeface="Lato Regular"/>
                  <a:ea typeface="Open Sans Light" panose="020B0306030504020204" pitchFamily="34" charset="0"/>
                  <a:cs typeface="Lato Regular"/>
                </a:rPr>
                <a:t>残缺数据</a:t>
              </a:r>
              <a:endParaRPr lang="zh-CN" altLang="en-US" b="1" dirty="0">
                <a:latin typeface="Lato Regular"/>
                <a:ea typeface="Open Sans Light" panose="020B0306030504020204" pitchFamily="34" charset="0"/>
                <a:cs typeface="Lato Regular"/>
              </a:endParaRPr>
            </a:p>
          </p:txBody>
        </p:sp>
        <p:sp>
          <p:nvSpPr>
            <p:cNvPr id="37" name="TextBox 36"/>
            <p:cNvSpPr txBox="1"/>
            <p:nvPr/>
          </p:nvSpPr>
          <p:spPr>
            <a:xfrm>
              <a:off x="8196" y="6728"/>
              <a:ext cx="13822" cy="2275"/>
            </a:xfrm>
            <a:prstGeom prst="rect">
              <a:avLst/>
            </a:prstGeom>
            <a:noFill/>
          </p:spPr>
          <p:txBody>
            <a:bodyPr wrap="square" lIns="82304" tIns="41152" rIns="82304" bIns="41152" rtlCol="0">
              <a:spAutoFit/>
            </a:bodyPr>
            <a:lstStyle/>
            <a:p>
              <a:pPr>
                <a:lnSpc>
                  <a:spcPct val="110000"/>
                </a:lnSpc>
              </a:pPr>
              <a:r>
                <a:rPr lang="en-US" sz="1400" dirty="0">
                  <a:latin typeface="Calibri Light" panose="020F0302020204030204"/>
                  <a:cs typeface="Calibri Light" panose="020F0302020204030204"/>
                </a:rPr>
                <a:t>手工清理</a:t>
              </a:r>
              <a:r>
                <a:rPr lang="zh-CN" altLang="en-US" sz="1400" dirty="0">
                  <a:latin typeface="Calibri Light" panose="020F0302020204030204"/>
                  <a:ea typeface="宋体" panose="02010600030101010101" pitchFamily="2" charset="-122"/>
                  <a:cs typeface="Calibri Light" panose="020F0302020204030204"/>
                </a:rPr>
                <a:t>；平均值、最大值、最小值或更为复杂的概率估计代替缺失的值</a:t>
              </a:r>
              <a:endParaRPr lang="zh-CN" altLang="en-US" sz="1400" dirty="0">
                <a:latin typeface="Calibri Light" panose="020F0302020204030204"/>
                <a:ea typeface="宋体" panose="02010600030101010101" pitchFamily="2" charset="-122"/>
                <a:cs typeface="Calibri Light" panose="020F0302020204030204"/>
              </a:endParaRPr>
            </a:p>
          </p:txBody>
        </p:sp>
        <p:sp>
          <p:nvSpPr>
            <p:cNvPr id="85" name="Oval 84"/>
            <p:cNvSpPr/>
            <p:nvPr/>
          </p:nvSpPr>
          <p:spPr bwMode="auto">
            <a:xfrm>
              <a:off x="5622" y="6251"/>
              <a:ext cx="2409" cy="241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a:defRPr/>
              </a:pPr>
              <a:endParaRPr lang="en-US" sz="800" dirty="0">
                <a:latin typeface="Calibri Light" panose="020F0302020204030204"/>
              </a:endParaRPr>
            </a:p>
          </p:txBody>
        </p:sp>
        <p:sp>
          <p:nvSpPr>
            <p:cNvPr id="25" name="Freeform 36"/>
            <p:cNvSpPr>
              <a:spLocks noChangeArrowheads="1"/>
            </p:cNvSpPr>
            <p:nvPr/>
          </p:nvSpPr>
          <p:spPr bwMode="auto">
            <a:xfrm>
              <a:off x="6404" y="6898"/>
              <a:ext cx="859" cy="1118"/>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chemeClr val="bg1"/>
            </a:solidFill>
            <a:ln>
              <a:noFill/>
            </a:ln>
            <a:effectLst/>
          </p:spPr>
          <p:txBody>
            <a:bodyPr wrap="none" anchor="ctr"/>
            <a:lstStyle/>
            <a:p>
              <a:endParaRPr lang="en-US" sz="800" dirty="0">
                <a:latin typeface="Calibri Light" panose="020F0302020204030204"/>
              </a:endParaRPr>
            </a:p>
          </p:txBody>
        </p:sp>
      </p:grpSp>
      <p:grpSp>
        <p:nvGrpSpPr>
          <p:cNvPr id="4" name="组合 3"/>
          <p:cNvGrpSpPr/>
          <p:nvPr/>
        </p:nvGrpSpPr>
        <p:grpSpPr>
          <a:xfrm>
            <a:off x="840100" y="2838296"/>
            <a:ext cx="3900537" cy="863428"/>
            <a:chOff x="5643" y="8550"/>
            <a:chExt cx="16376" cy="3625"/>
          </a:xfrm>
        </p:grpSpPr>
        <p:sp>
          <p:nvSpPr>
            <p:cNvPr id="88" name="Oval 87"/>
            <p:cNvSpPr/>
            <p:nvPr/>
          </p:nvSpPr>
          <p:spPr bwMode="auto">
            <a:xfrm>
              <a:off x="5643" y="9374"/>
              <a:ext cx="2409" cy="241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a:defRPr/>
              </a:pPr>
              <a:endParaRPr lang="en-US" sz="800" dirty="0">
                <a:latin typeface="Calibri Light" panose="020F0302020204030204"/>
              </a:endParaRPr>
            </a:p>
          </p:txBody>
        </p:sp>
        <p:sp>
          <p:nvSpPr>
            <p:cNvPr id="100" name="Rectangle 99"/>
            <p:cNvSpPr/>
            <p:nvPr/>
          </p:nvSpPr>
          <p:spPr>
            <a:xfrm>
              <a:off x="8196" y="8550"/>
              <a:ext cx="4574" cy="1512"/>
            </a:xfrm>
            <a:prstGeom prst="rect">
              <a:avLst/>
            </a:prstGeom>
          </p:spPr>
          <p:txBody>
            <a:bodyPr wrap="none" lIns="82304" tIns="41152" rIns="82304" bIns="41152">
              <a:spAutoFit/>
            </a:bodyPr>
            <a:lstStyle/>
            <a:p>
              <a:r>
                <a:rPr lang="zh-CN" altLang="en-US" b="1" dirty="0">
                  <a:latin typeface="Lato Regular"/>
                  <a:ea typeface="Open Sans Light" panose="020B0306030504020204" pitchFamily="34" charset="0"/>
                  <a:cs typeface="Lato Regular"/>
                </a:rPr>
                <a:t>错误数据</a:t>
              </a:r>
              <a:endParaRPr lang="zh-CN" altLang="en-US" b="1" dirty="0">
                <a:latin typeface="Lato Regular"/>
                <a:ea typeface="Open Sans Light" panose="020B0306030504020204" pitchFamily="34" charset="0"/>
                <a:cs typeface="Lato Regular"/>
              </a:endParaRPr>
            </a:p>
          </p:txBody>
        </p:sp>
        <p:sp>
          <p:nvSpPr>
            <p:cNvPr id="101" name="TextBox 100"/>
            <p:cNvSpPr txBox="1"/>
            <p:nvPr/>
          </p:nvSpPr>
          <p:spPr>
            <a:xfrm>
              <a:off x="8155" y="9836"/>
              <a:ext cx="13864" cy="2339"/>
            </a:xfrm>
            <a:prstGeom prst="rect">
              <a:avLst/>
            </a:prstGeom>
            <a:noFill/>
          </p:spPr>
          <p:txBody>
            <a:bodyPr wrap="square" lIns="82304" tIns="41152" rIns="82304" bIns="41152" rtlCol="0">
              <a:spAutoFit/>
            </a:bodyPr>
            <a:lstStyle/>
            <a:p>
              <a:pPr lvl="0" algn="l">
                <a:lnSpc>
                  <a:spcPct val="110000"/>
                </a:lnSpc>
              </a:pPr>
              <a:r>
                <a:rPr lang="en-US" sz="1400" dirty="0">
                  <a:latin typeface="Calibri Light" panose="020F0302020204030204"/>
                  <a:cs typeface="Calibri Light" panose="020F0302020204030204"/>
                  <a:sym typeface="+mn-ea"/>
                </a:rPr>
                <a:t>统计分析；常识性规则、业务特定规则；不同属性间的约束、外部的数据</a:t>
              </a:r>
              <a:endParaRPr lang="en-US" sz="1400" dirty="0">
                <a:latin typeface="Calibri Light" panose="020F0302020204030204"/>
                <a:cs typeface="Calibri Light" panose="020F0302020204030204"/>
                <a:sym typeface="+mn-ea"/>
              </a:endParaRPr>
            </a:p>
          </p:txBody>
        </p:sp>
        <p:sp>
          <p:nvSpPr>
            <p:cNvPr id="28" name="Freeform 39"/>
            <p:cNvSpPr>
              <a:spLocks noChangeArrowheads="1"/>
            </p:cNvSpPr>
            <p:nvPr/>
          </p:nvSpPr>
          <p:spPr bwMode="auto">
            <a:xfrm>
              <a:off x="6336" y="10029"/>
              <a:ext cx="996" cy="996"/>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p:spPr>
          <p:txBody>
            <a:bodyPr wrap="none" anchor="ctr"/>
            <a:lstStyle/>
            <a:p>
              <a:endParaRPr lang="en-US" sz="800" dirty="0">
                <a:latin typeface="Calibri Light" panose="020F0302020204030204"/>
              </a:endParaRPr>
            </a:p>
          </p:txBody>
        </p:sp>
      </p:grpSp>
      <p:grpSp>
        <p:nvGrpSpPr>
          <p:cNvPr id="5" name="组合 4"/>
          <p:cNvGrpSpPr/>
          <p:nvPr/>
        </p:nvGrpSpPr>
        <p:grpSpPr>
          <a:xfrm>
            <a:off x="836686" y="3782947"/>
            <a:ext cx="3903951" cy="836989"/>
            <a:chOff x="5629" y="11951"/>
            <a:chExt cx="16390" cy="3514"/>
          </a:xfrm>
        </p:grpSpPr>
        <p:sp>
          <p:nvSpPr>
            <p:cNvPr id="92" name="Oval 91"/>
            <p:cNvSpPr/>
            <p:nvPr/>
          </p:nvSpPr>
          <p:spPr bwMode="auto">
            <a:xfrm>
              <a:off x="5629" y="12537"/>
              <a:ext cx="2409" cy="241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a:defRPr/>
              </a:pPr>
              <a:endParaRPr lang="en-US" sz="800" dirty="0">
                <a:latin typeface="Calibri Light" panose="020F0302020204030204"/>
              </a:endParaRPr>
            </a:p>
          </p:txBody>
        </p:sp>
        <p:sp>
          <p:nvSpPr>
            <p:cNvPr id="102" name="Rectangle 101"/>
            <p:cNvSpPr/>
            <p:nvPr/>
          </p:nvSpPr>
          <p:spPr>
            <a:xfrm>
              <a:off x="8110" y="11951"/>
              <a:ext cx="4574" cy="1512"/>
            </a:xfrm>
            <a:prstGeom prst="rect">
              <a:avLst/>
            </a:prstGeom>
          </p:spPr>
          <p:txBody>
            <a:bodyPr wrap="none" lIns="82304" tIns="41152" rIns="82304" bIns="41152">
              <a:spAutoFit/>
            </a:bodyPr>
            <a:lstStyle/>
            <a:p>
              <a:r>
                <a:rPr lang="zh-CN" altLang="en-US" b="1" dirty="0">
                  <a:latin typeface="Lato Regular"/>
                  <a:ea typeface="Open Sans Light" panose="020B0306030504020204" pitchFamily="34" charset="0"/>
                  <a:cs typeface="Lato Regular"/>
                </a:rPr>
                <a:t>重复数据</a:t>
              </a:r>
              <a:endParaRPr lang="zh-CN" altLang="en-US" b="1" dirty="0">
                <a:latin typeface="Lato Regular"/>
                <a:ea typeface="Open Sans Light" panose="020B0306030504020204" pitchFamily="34" charset="0"/>
                <a:cs typeface="Lato Regular"/>
              </a:endParaRPr>
            </a:p>
          </p:txBody>
        </p:sp>
        <p:sp>
          <p:nvSpPr>
            <p:cNvPr id="103" name="TextBox 102"/>
            <p:cNvSpPr txBox="1"/>
            <p:nvPr/>
          </p:nvSpPr>
          <p:spPr>
            <a:xfrm>
              <a:off x="8155" y="13126"/>
              <a:ext cx="13864" cy="2339"/>
            </a:xfrm>
            <a:prstGeom prst="rect">
              <a:avLst/>
            </a:prstGeom>
            <a:noFill/>
          </p:spPr>
          <p:txBody>
            <a:bodyPr wrap="square" lIns="82304" tIns="41152" rIns="82304" bIns="41152" rtlCol="0">
              <a:spAutoFit/>
            </a:bodyPr>
            <a:lstStyle/>
            <a:p>
              <a:pPr lvl="0" algn="l">
                <a:lnSpc>
                  <a:spcPct val="110000"/>
                </a:lnSpc>
              </a:pPr>
              <a:r>
                <a:rPr lang="en-US" sz="1400" dirty="0">
                  <a:latin typeface="Calibri Light" panose="020F0302020204030204"/>
                  <a:cs typeface="Calibri Light" panose="020F0302020204030204"/>
                  <a:sym typeface="+mn-ea"/>
                </a:rPr>
                <a:t>属性值相同的记录被认为是重复记录；</a:t>
              </a:r>
              <a:endParaRPr lang="en-US" sz="1400" dirty="0">
                <a:latin typeface="Calibri Light" panose="020F0302020204030204"/>
                <a:cs typeface="Calibri Light" panose="020F0302020204030204"/>
                <a:sym typeface="+mn-ea"/>
              </a:endParaRPr>
            </a:p>
            <a:p>
              <a:pPr lvl="0" algn="l">
                <a:lnSpc>
                  <a:spcPct val="110000"/>
                </a:lnSpc>
              </a:pPr>
              <a:r>
                <a:rPr lang="en-US" sz="1400" dirty="0">
                  <a:latin typeface="Calibri Light" panose="020F0302020204030204"/>
                  <a:cs typeface="Calibri Light" panose="020F0302020204030204"/>
                  <a:sym typeface="+mn-ea"/>
                </a:rPr>
                <a:t>合并/清除</a:t>
              </a:r>
              <a:endParaRPr lang="en-US" sz="1400" dirty="0">
                <a:latin typeface="Calibri Light" panose="020F0302020204030204"/>
                <a:cs typeface="Calibri Light" panose="020F0302020204030204"/>
                <a:sym typeface="+mn-ea"/>
              </a:endParaRPr>
            </a:p>
          </p:txBody>
        </p:sp>
        <p:sp>
          <p:nvSpPr>
            <p:cNvPr id="29" name="Freeform 21"/>
            <p:cNvSpPr>
              <a:spLocks noChangeArrowheads="1"/>
            </p:cNvSpPr>
            <p:nvPr/>
          </p:nvSpPr>
          <p:spPr bwMode="auto">
            <a:xfrm>
              <a:off x="6076" y="13330"/>
              <a:ext cx="1555" cy="867"/>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anchor="ctr"/>
            <a:lstStyle/>
            <a:p>
              <a:endParaRPr lang="en-US" sz="800" dirty="0">
                <a:latin typeface="Calibri Light" panose="020F0302020204030204"/>
              </a:endParaRPr>
            </a:p>
          </p:txBody>
        </p:sp>
      </p:grpSp>
      <p:grpSp>
        <p:nvGrpSpPr>
          <p:cNvPr id="6" name="组合 5"/>
          <p:cNvGrpSpPr/>
          <p:nvPr/>
        </p:nvGrpSpPr>
        <p:grpSpPr>
          <a:xfrm>
            <a:off x="813442" y="4781409"/>
            <a:ext cx="1955242" cy="573944"/>
            <a:chOff x="5654" y="15604"/>
            <a:chExt cx="8209" cy="2410"/>
          </a:xfrm>
        </p:grpSpPr>
        <p:sp>
          <p:nvSpPr>
            <p:cNvPr id="48" name="Oval 47"/>
            <p:cNvSpPr/>
            <p:nvPr/>
          </p:nvSpPr>
          <p:spPr bwMode="auto">
            <a:xfrm>
              <a:off x="5654" y="15604"/>
              <a:ext cx="2409" cy="241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a:defRPr/>
              </a:pPr>
              <a:endParaRPr lang="en-US" sz="800" dirty="0">
                <a:latin typeface="Calibri Light" panose="020F0302020204030204"/>
              </a:endParaRPr>
            </a:p>
          </p:txBody>
        </p:sp>
        <p:sp>
          <p:nvSpPr>
            <p:cNvPr id="49" name="Rectangle 48"/>
            <p:cNvSpPr/>
            <p:nvPr/>
          </p:nvSpPr>
          <p:spPr>
            <a:xfrm>
              <a:off x="8319" y="16183"/>
              <a:ext cx="5544" cy="1512"/>
            </a:xfrm>
            <a:prstGeom prst="rect">
              <a:avLst/>
            </a:prstGeom>
          </p:spPr>
          <p:txBody>
            <a:bodyPr wrap="none" lIns="82304" tIns="41152" rIns="82304" bIns="41152">
              <a:spAutoFit/>
            </a:bodyPr>
            <a:lstStyle/>
            <a:p>
              <a:r>
                <a:rPr lang="zh-CN" altLang="en-US" b="1" dirty="0">
                  <a:latin typeface="Lato Regular"/>
                  <a:ea typeface="Open Sans Light" panose="020B0306030504020204" pitchFamily="34" charset="0"/>
                  <a:cs typeface="Lato Regular"/>
                </a:rPr>
                <a:t>数据标准化</a:t>
              </a:r>
              <a:endParaRPr lang="zh-CN" altLang="en-US" b="1" dirty="0">
                <a:latin typeface="Lato Regular"/>
                <a:ea typeface="Open Sans Light" panose="020B0306030504020204" pitchFamily="34" charset="0"/>
                <a:cs typeface="Lato Regular"/>
              </a:endParaRPr>
            </a:p>
          </p:txBody>
        </p:sp>
        <p:sp>
          <p:nvSpPr>
            <p:cNvPr id="51" name="Freeform 127"/>
            <p:cNvSpPr>
              <a:spLocks noChangeArrowheads="1"/>
            </p:cNvSpPr>
            <p:nvPr/>
          </p:nvSpPr>
          <p:spPr bwMode="auto">
            <a:xfrm>
              <a:off x="6242" y="16275"/>
              <a:ext cx="1305" cy="1051"/>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bg1"/>
            </a:solidFill>
            <a:ln>
              <a:noFill/>
            </a:ln>
            <a:effectLst/>
          </p:spPr>
          <p:txBody>
            <a:bodyPr wrap="none" anchor="ctr"/>
            <a:lstStyle/>
            <a:p>
              <a:endParaRPr lang="en-US" sz="800" dirty="0">
                <a:latin typeface="Calibri Light" panose="020F0302020204030204"/>
              </a:endParaRPr>
            </a:p>
          </p:txBody>
        </p:sp>
      </p:grpSp>
      <p:grpSp>
        <p:nvGrpSpPr>
          <p:cNvPr id="52" name="Group 51"/>
          <p:cNvGrpSpPr/>
          <p:nvPr/>
        </p:nvGrpSpPr>
        <p:grpSpPr>
          <a:xfrm>
            <a:off x="645364" y="1072746"/>
            <a:ext cx="7853622" cy="600293"/>
            <a:chOff x="1739573" y="511491"/>
            <a:chExt cx="20937538" cy="1600365"/>
          </a:xfrm>
        </p:grpSpPr>
        <p:sp>
          <p:nvSpPr>
            <p:cNvPr id="53" name="TextBox 52"/>
            <p:cNvSpPr txBox="1"/>
            <p:nvPr/>
          </p:nvSpPr>
          <p:spPr>
            <a:xfrm>
              <a:off x="1739573" y="511491"/>
              <a:ext cx="20937538" cy="1600365"/>
            </a:xfrm>
            <a:prstGeom prst="rect">
              <a:avLst/>
            </a:prstGeom>
            <a:noFill/>
          </p:spPr>
          <p:txBody>
            <a:bodyPr wrap="square" rtlCol="0">
              <a:spAutoFit/>
            </a:bodyPr>
            <a:lstStyle/>
            <a:p>
              <a:pPr algn="ctr"/>
              <a:r>
                <a:rPr lang="zh-CN" altLang="id-ID" sz="3300" b="1" dirty="0">
                  <a:solidFill>
                    <a:schemeClr val="tx2"/>
                  </a:solidFill>
                  <a:latin typeface="Lato Regular"/>
                  <a:cs typeface="Lato Regular"/>
                </a:rPr>
                <a:t>数据清洗</a:t>
              </a:r>
              <a:endParaRPr lang="zh-CN" altLang="id-ID" sz="3300" b="1" dirty="0">
                <a:solidFill>
                  <a:schemeClr val="tx2"/>
                </a:solidFill>
                <a:latin typeface="Lato Regular"/>
                <a:cs typeface="Lato Regular"/>
              </a:endParaRPr>
            </a:p>
          </p:txBody>
        </p:sp>
        <p:grpSp>
          <p:nvGrpSpPr>
            <p:cNvPr id="54" name="Group 53"/>
            <p:cNvGrpSpPr/>
            <p:nvPr/>
          </p:nvGrpSpPr>
          <p:grpSpPr>
            <a:xfrm>
              <a:off x="10842089" y="1977406"/>
              <a:ext cx="2738812" cy="73151"/>
              <a:chOff x="1775295" y="2020905"/>
              <a:chExt cx="3631535" cy="45719"/>
            </a:xfrm>
          </p:grpSpPr>
          <p:sp>
            <p:nvSpPr>
              <p:cNvPr id="56" name="Rectangle 5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7" name="Rectangle 5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8" name="Rectangle 5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3" name="Rectangle 6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4" name="Rectangle 6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5" name="Rectangle 6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grpSp>
      </p:grpSp>
      <p:pic>
        <p:nvPicPr>
          <p:cNvPr id="2" name="图片 1"/>
          <p:cNvPicPr>
            <a:picLocks noChangeAspect="1"/>
          </p:cNvPicPr>
          <p:nvPr/>
        </p:nvPicPr>
        <p:blipFill>
          <a:blip r:embed="rId1"/>
          <a:stretch>
            <a:fillRect/>
          </a:stretch>
        </p:blipFill>
        <p:spPr>
          <a:xfrm>
            <a:off x="4652645" y="1908810"/>
            <a:ext cx="4272280" cy="37611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66750" y="688451"/>
            <a:ext cx="79248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eaLnBrk="0" fontAlgn="base" hangingPunct="0">
              <a:spcBef>
                <a:spcPct val="0"/>
              </a:spcBef>
              <a:spcAft>
                <a:spcPct val="0"/>
              </a:spcAft>
            </a:pPr>
            <a:r>
              <a:rPr lang="zh-CN" altLang="en-US" sz="2400" dirty="0" smtClean="0"/>
              <a:t>        数据</a:t>
            </a:r>
            <a:r>
              <a:rPr lang="zh-CN" altLang="en-US" sz="2400" dirty="0"/>
              <a:t>清洗，是进行数据分析和使用数据训练模型的必经之路，也是最耗费数据科学家</a:t>
            </a:r>
            <a:r>
              <a:rPr lang="en-US" altLang="zh-CN" sz="2400" dirty="0"/>
              <a:t>/</a:t>
            </a:r>
            <a:r>
              <a:rPr lang="zh-CN" altLang="en-US" sz="2400" dirty="0"/>
              <a:t>程序员精力的地方。</a:t>
            </a:r>
            <a:r>
              <a:rPr kumimoji="0" lang="zh-CN" altLang="zh-CN" sz="2400" b="0" i="0" u="none" strike="noStrike" cap="none" normalizeH="0" baseline="0" dirty="0" smtClean="0">
                <a:ln>
                  <a:noFill/>
                </a:ln>
                <a:solidFill>
                  <a:schemeClr val="tx1"/>
                </a:solidFill>
                <a:effectLst/>
                <a:latin typeface="Arial" panose="020B0604020202020204" pitchFamily="34" charset="0"/>
              </a:rPr>
              <a:t>场景，分别是：删除多列、更改数据类型、将分类变量转换为数字变量、检查缺失数据、删除列中的字符串、删除列中的空格、用字符串连接两列（带条件）、转换时间戳（从字符串到日期时间格式） </a:t>
            </a:r>
            <a:r>
              <a:rPr kumimoji="0" lang="zh-CN" altLang="en-US" sz="2400" b="0" i="0" u="none" strike="noStrike" cap="none" normalizeH="0" baseline="0" dirty="0" smtClean="0">
                <a:ln>
                  <a:noFill/>
                </a:ln>
                <a:solidFill>
                  <a:schemeClr val="tx1"/>
                </a:solidFill>
                <a:effectLst/>
                <a:latin typeface="Arial" panose="020B0604020202020204" pitchFamily="34" charset="0"/>
              </a:rPr>
              <a:t>。</a:t>
            </a:r>
            <a:endParaRPr kumimoji="0" lang="en-US" altLang="zh-CN" sz="2400" b="0" i="0" u="none" strike="noStrike" cap="none" normalizeH="0" baseline="0" dirty="0" smtClean="0">
              <a:ln>
                <a:noFill/>
              </a:ln>
              <a:solidFill>
                <a:schemeClr val="tx1"/>
              </a:solidFill>
              <a:effectLst/>
              <a:latin typeface="Arial" panose="020B0604020202020204" pitchFamily="34" charset="0"/>
            </a:endParaRPr>
          </a:p>
          <a:p>
            <a:pPr lvl="0" eaLnBrk="0" fontAlgn="base" hangingPunct="0">
              <a:spcBef>
                <a:spcPct val="0"/>
              </a:spcBef>
              <a:spcAft>
                <a:spcPct val="0"/>
              </a:spcAft>
            </a:pPr>
            <a:r>
              <a:rPr lang="zh-CN" altLang="en-US" sz="2400" dirty="0" smtClean="0"/>
              <a:t>         这些</a:t>
            </a:r>
            <a:r>
              <a:rPr lang="zh-CN" altLang="en-US" sz="2400" dirty="0"/>
              <a:t>用于数据清洗的代码有两个优点：一是由函数编写而成，不用改参数就可以直接使用。二是非常简单，加上注释最长的也不过</a:t>
            </a:r>
            <a:r>
              <a:rPr lang="en-US" altLang="zh-CN" sz="2400" dirty="0"/>
              <a:t>11</a:t>
            </a:r>
            <a:r>
              <a:rPr lang="zh-CN" altLang="en-US" sz="2400" dirty="0"/>
              <a:t>行。在介绍每一段代码时</a:t>
            </a:r>
            <a:r>
              <a:rPr lang="zh-CN" altLang="en-US" sz="2400" dirty="0" smtClean="0"/>
              <a:t>，都</a:t>
            </a:r>
            <a:r>
              <a:rPr lang="zh-CN" altLang="en-US" sz="2400" dirty="0"/>
              <a:t>给出了用途，也在代码中也给出注释</a:t>
            </a:r>
            <a:r>
              <a:rPr lang="zh-CN" altLang="en-US" sz="2400" dirty="0" smtClean="0"/>
              <a:t>。</a:t>
            </a:r>
            <a:endParaRPr kumimoji="0" lang="zh-CN" altLang="zh-CN" sz="2400" b="0" i="0" u="none" strike="noStrike" cap="none" normalizeH="0" baseline="0" dirty="0" smtClean="0">
              <a:ln>
                <a:noFill/>
              </a:ln>
              <a:solidFill>
                <a:schemeClr val="tx1"/>
              </a:solidFill>
              <a:effectLst/>
              <a:latin typeface="Arial" panose="020B0604020202020204" pitchFamily="34" charset="0"/>
            </a:endParaRPr>
          </a:p>
        </p:txBody>
      </p:sp>
      <p:sp>
        <p:nvSpPr>
          <p:cNvPr id="3" name="矩形 2"/>
          <p:cNvSpPr/>
          <p:nvPr/>
        </p:nvSpPr>
        <p:spPr>
          <a:xfrm>
            <a:off x="304800" y="5043785"/>
            <a:ext cx="8648700" cy="646331"/>
          </a:xfrm>
          <a:prstGeom prst="rect">
            <a:avLst/>
          </a:prstGeom>
        </p:spPr>
        <p:txBody>
          <a:bodyPr wrap="square">
            <a:spAutoFit/>
          </a:bodyPr>
          <a:lstStyle/>
          <a:p>
            <a:r>
              <a:rPr lang="en-US" altLang="zh-CN" i="1" u="sng" dirty="0">
                <a:solidFill>
                  <a:schemeClr val="tx1">
                    <a:lumMod val="95000"/>
                    <a:lumOff val="5000"/>
                  </a:schemeClr>
                </a:solidFill>
                <a:latin typeface="Arial" panose="020B0604020202020204" pitchFamily="34" charset="0"/>
              </a:rPr>
              <a:t>https://towardsdatascience.com/the-simple-yet-practical-data-cleaning-codes-ad27c4ce0a38</a:t>
            </a:r>
            <a:endParaRPr lang="zh-CN" altLang="en-US" dirty="0">
              <a:solidFill>
                <a:schemeClr val="tx1">
                  <a:lumMod val="95000"/>
                  <a:lumOff val="5000"/>
                </a:scheme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530225" y="856615"/>
            <a:ext cx="8083550" cy="5634355"/>
          </a:xfrm>
        </p:spPr>
        <p:txBody>
          <a:bodyPr>
            <a:normAutofit fontScale="70000"/>
          </a:bodyPr>
          <a:lstStyle/>
          <a:p>
            <a:pPr>
              <a:lnSpc>
                <a:spcPct val="110000"/>
              </a:lnSpc>
            </a:pPr>
            <a:r>
              <a:rPr lang="en-US" altLang="zh-CN" b="1" dirty="0" err="1"/>
              <a:t>Python</a:t>
            </a:r>
            <a:r>
              <a:rPr lang="zh-CN" altLang="en-US" b="1" dirty="0" err="1"/>
              <a:t>：</a:t>
            </a:r>
            <a:r>
              <a:rPr lang="zh-CN" altLang="en-US" dirty="0"/>
              <a:t>是一种面向对象的解释型计算机程序设计语言，由荷兰人</a:t>
            </a:r>
            <a:r>
              <a:rPr lang="en-US" altLang="zh-CN" dirty="0"/>
              <a:t>Guido van Rossum</a:t>
            </a:r>
            <a:r>
              <a:rPr lang="zh-CN" altLang="en-US" dirty="0"/>
              <a:t>于</a:t>
            </a:r>
            <a:r>
              <a:rPr lang="en-US" altLang="zh-CN" dirty="0"/>
              <a:t>1989</a:t>
            </a:r>
            <a:r>
              <a:rPr lang="zh-CN" altLang="en-US" dirty="0"/>
              <a:t>年发明，第一个公开发行版发行于</a:t>
            </a:r>
            <a:r>
              <a:rPr lang="en-US" altLang="zh-CN" dirty="0"/>
              <a:t>1991</a:t>
            </a:r>
            <a:r>
              <a:rPr lang="zh-CN" altLang="en-US" dirty="0"/>
              <a:t>年。</a:t>
            </a:r>
            <a:endParaRPr lang="zh-CN" altLang="en-US" dirty="0"/>
          </a:p>
          <a:p>
            <a:pPr>
              <a:lnSpc>
                <a:spcPct val="110000"/>
              </a:lnSpc>
            </a:pPr>
            <a:r>
              <a:rPr lang="en-US" altLang="zh-CN" dirty="0" smtClean="0"/>
              <a:t>Python</a:t>
            </a:r>
            <a:r>
              <a:rPr lang="zh-CN" altLang="en-US" dirty="0" smtClean="0"/>
              <a:t>它</a:t>
            </a:r>
            <a:r>
              <a:rPr lang="zh-CN" altLang="en-US" dirty="0"/>
              <a:t>常被昵称为胶水语言，能够把用其他语言制作的各种模块（尤其是</a:t>
            </a:r>
            <a:r>
              <a:rPr lang="en-US" altLang="zh-CN" dirty="0"/>
              <a:t>C/C++</a:t>
            </a:r>
            <a:r>
              <a:rPr lang="zh-CN" altLang="en-US" dirty="0"/>
              <a:t>）很轻松地联结在一起</a:t>
            </a:r>
            <a:r>
              <a:rPr lang="zh-CN" altLang="en-US" dirty="0" smtClean="0"/>
              <a:t>。</a:t>
            </a:r>
            <a:r>
              <a:rPr lang="zh-CN" altLang="en-US" dirty="0"/>
              <a:t>具有丰富和强大的库</a:t>
            </a:r>
            <a:r>
              <a:rPr lang="zh-CN" altLang="en-US" dirty="0" smtClean="0"/>
              <a:t>。</a:t>
            </a:r>
            <a:endParaRPr lang="en-US" altLang="zh-CN" dirty="0" smtClean="0"/>
          </a:p>
          <a:p>
            <a:pPr>
              <a:lnSpc>
                <a:spcPct val="110000"/>
              </a:lnSpc>
            </a:pPr>
            <a:r>
              <a:rPr lang="en-US" altLang="zh-CN" b="1" dirty="0" err="1"/>
              <a:t>numpy</a:t>
            </a:r>
            <a:r>
              <a:rPr lang="zh-CN" altLang="en-US" dirty="0"/>
              <a:t>：用于处理大规模多维数据的科学计算</a:t>
            </a:r>
            <a:r>
              <a:rPr lang="zh-CN" altLang="en-US" dirty="0"/>
              <a:t>程序库</a:t>
            </a:r>
            <a:endParaRPr lang="zh-CN" altLang="en-US" dirty="0"/>
          </a:p>
          <a:p>
            <a:pPr>
              <a:lnSpc>
                <a:spcPct val="110000"/>
              </a:lnSpc>
            </a:pPr>
            <a:r>
              <a:rPr lang="en-US" altLang="zh-CN" b="1" dirty="0" err="1"/>
              <a:t>pandas</a:t>
            </a:r>
            <a:r>
              <a:rPr lang="zh-CN" altLang="en-US" dirty="0"/>
              <a:t>：解决</a:t>
            </a:r>
            <a:r>
              <a:rPr lang="zh-CN" altLang="en-US" dirty="0"/>
              <a:t>数据分析任务</a:t>
            </a:r>
            <a:endParaRPr lang="zh-CN" altLang="en-US" dirty="0"/>
          </a:p>
          <a:p>
            <a:pPr>
              <a:lnSpc>
                <a:spcPct val="110000"/>
              </a:lnSpc>
            </a:pPr>
            <a:r>
              <a:rPr lang="en-US" altLang="zh-CN" b="1" dirty="0" err="1"/>
              <a:t>scipy</a:t>
            </a:r>
            <a:r>
              <a:rPr lang="zh-CN" altLang="en-US" dirty="0"/>
              <a:t>：数学库</a:t>
            </a:r>
            <a:endParaRPr lang="zh-CN" altLang="en-US" dirty="0"/>
          </a:p>
          <a:p>
            <a:pPr>
              <a:lnSpc>
                <a:spcPct val="110000"/>
              </a:lnSpc>
            </a:pPr>
            <a:r>
              <a:rPr lang="en-US" altLang="zh-CN" b="1" dirty="0" err="1"/>
              <a:t>scikit</a:t>
            </a:r>
            <a:r>
              <a:rPr lang="en-US" altLang="zh-CN" b="1" dirty="0"/>
              <a:t>-learn</a:t>
            </a:r>
            <a:r>
              <a:rPr lang="zh-CN" altLang="en-US" dirty="0"/>
              <a:t>：</a:t>
            </a:r>
            <a:r>
              <a:rPr lang="zh-CN" altLang="en-US" dirty="0">
                <a:sym typeface="+mn-ea"/>
              </a:rPr>
              <a:t>简称sklearn，</a:t>
            </a:r>
            <a:r>
              <a:rPr lang="zh-CN" altLang="en-US" dirty="0"/>
              <a:t>基于NumPy、 SciPy和 Matplotlib的开源Python机器学习包,它封装了一系列数据预处理、机器学习算法、模型选择等工具，是Python重要的机器学习库。支持包括分类，回归，降维和聚类四大机器学习算法。还包括了特征提取，数据处理和模型评估三大模块。</a:t>
            </a:r>
            <a:endParaRPr lang="zh-CN" altLang="en-US" dirty="0"/>
          </a:p>
          <a:p>
            <a:pPr>
              <a:lnSpc>
                <a:spcPct val="110000"/>
              </a:lnSpc>
            </a:pPr>
            <a:r>
              <a:rPr lang="en-US" altLang="zh-CN" b="1" dirty="0" err="1"/>
              <a:t>matplotlib</a:t>
            </a:r>
            <a:r>
              <a:rPr lang="zh-CN" altLang="en-US" dirty="0"/>
              <a:t>：可视化数据</a:t>
            </a:r>
            <a:r>
              <a:rPr lang="zh-CN" altLang="en-US" dirty="0" smtClean="0"/>
              <a:t>神器</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p:cNvGrpSpPr/>
          <p:nvPr/>
        </p:nvGrpSpPr>
        <p:grpSpPr>
          <a:xfrm>
            <a:off x="645364" y="1072746"/>
            <a:ext cx="7853622" cy="600293"/>
            <a:chOff x="1739573" y="511491"/>
            <a:chExt cx="20937538" cy="1600365"/>
          </a:xfrm>
        </p:grpSpPr>
        <p:sp>
          <p:nvSpPr>
            <p:cNvPr id="53" name="TextBox 52"/>
            <p:cNvSpPr txBox="1"/>
            <p:nvPr/>
          </p:nvSpPr>
          <p:spPr>
            <a:xfrm>
              <a:off x="1739573" y="511491"/>
              <a:ext cx="20937538" cy="1600365"/>
            </a:xfrm>
            <a:prstGeom prst="rect">
              <a:avLst/>
            </a:prstGeom>
            <a:noFill/>
          </p:spPr>
          <p:txBody>
            <a:bodyPr wrap="square" rtlCol="0">
              <a:spAutoFit/>
            </a:bodyPr>
            <a:lstStyle/>
            <a:p>
              <a:pPr algn="ctr"/>
              <a:r>
                <a:rPr lang="zh-CN" altLang="id-ID" sz="3300" b="1" dirty="0">
                  <a:solidFill>
                    <a:schemeClr val="tx2"/>
                  </a:solidFill>
                  <a:latin typeface="Lato Regular"/>
                  <a:cs typeface="Lato Regular"/>
                </a:rPr>
                <a:t>数据集成</a:t>
              </a:r>
              <a:endParaRPr lang="zh-CN" altLang="id-ID" sz="3300" b="1" dirty="0">
                <a:solidFill>
                  <a:schemeClr val="tx2"/>
                </a:solidFill>
                <a:latin typeface="Lato Regular"/>
                <a:cs typeface="Lato Regular"/>
              </a:endParaRPr>
            </a:p>
          </p:txBody>
        </p:sp>
        <p:grpSp>
          <p:nvGrpSpPr>
            <p:cNvPr id="54" name="Group 53"/>
            <p:cNvGrpSpPr/>
            <p:nvPr/>
          </p:nvGrpSpPr>
          <p:grpSpPr>
            <a:xfrm>
              <a:off x="10842089" y="1977406"/>
              <a:ext cx="2738812" cy="73151"/>
              <a:chOff x="1775295" y="2020905"/>
              <a:chExt cx="3631535" cy="45719"/>
            </a:xfrm>
          </p:grpSpPr>
          <p:sp>
            <p:nvSpPr>
              <p:cNvPr id="56" name="Rectangle 5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7" name="Rectangle 5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8" name="Rectangle 5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3" name="Rectangle 6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4" name="Rectangle 6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5" name="Rectangle 6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grpSp>
      </p:grpSp>
      <p:sp>
        <p:nvSpPr>
          <p:cNvPr id="3" name="文本框 2"/>
          <p:cNvSpPr txBox="1"/>
          <p:nvPr/>
        </p:nvSpPr>
        <p:spPr>
          <a:xfrm>
            <a:off x="837466" y="1781937"/>
            <a:ext cx="7304482" cy="646331"/>
          </a:xfrm>
          <a:prstGeom prst="rect">
            <a:avLst/>
          </a:prstGeom>
          <a:noFill/>
        </p:spPr>
        <p:txBody>
          <a:bodyPr wrap="square" rtlCol="0">
            <a:spAutoFit/>
          </a:bodyPr>
          <a:lstStyle/>
          <a:p>
            <a:r>
              <a:rPr lang="en-US" altLang="zh-CN"/>
              <a:t>      </a:t>
            </a:r>
            <a:r>
              <a:rPr lang="zh-CN" altLang="en-US"/>
              <a:t>数据集成是把不同来源、格式、特点性质的数据在逻辑上或物理上有机地集中，从而为用户提供全面的数据共享。</a:t>
            </a:r>
            <a:endParaRPr lang="zh-CN" altLang="en-US"/>
          </a:p>
        </p:txBody>
      </p:sp>
      <p:grpSp>
        <p:nvGrpSpPr>
          <p:cNvPr id="5" name="Group 3"/>
          <p:cNvGrpSpPr/>
          <p:nvPr/>
        </p:nvGrpSpPr>
        <p:grpSpPr>
          <a:xfrm>
            <a:off x="3713239" y="2608962"/>
            <a:ext cx="1712758" cy="3423469"/>
            <a:chOff x="9899392" y="4730219"/>
            <a:chExt cx="4566166" cy="9126873"/>
          </a:xfrm>
        </p:grpSpPr>
        <p:sp>
          <p:nvSpPr>
            <p:cNvPr id="7" name="Oval 14"/>
            <p:cNvSpPr/>
            <p:nvPr/>
          </p:nvSpPr>
          <p:spPr bwMode="auto">
            <a:xfrm>
              <a:off x="13067371" y="4730219"/>
              <a:ext cx="1272117" cy="1272448"/>
            </a:xfrm>
            <a:prstGeom prst="ellipse">
              <a:avLst/>
            </a:prstGeom>
            <a:solidFill>
              <a:schemeClr val="bg1">
                <a:lumMod val="85000"/>
              </a:schemeClr>
            </a:solidFill>
            <a:ln w="25400" cap="flat">
              <a:noFill/>
              <a:prstDash val="solid"/>
              <a:miter lim="800000"/>
              <a:headEnd type="none" w="med" len="med"/>
              <a:tailEnd type="none" w="med" len="med"/>
            </a:ln>
            <a:effectLst>
              <a:outerShdw blurRad="12700" dist="114299" dir="5400000" algn="ctr" rotWithShape="0">
                <a:schemeClr val="bg2">
                  <a:alpha val="9000"/>
                </a:schemeClr>
              </a:outerShdw>
            </a:effectLst>
          </p:spPr>
          <p:txBody>
            <a:bodyPr lIns="0" tIns="0" rIns="0" bIns="34299" anchor="ctr"/>
            <a:lstStyle/>
            <a:p>
              <a:pPr algn="ctr">
                <a:defRPr/>
              </a:pPr>
              <a:r>
                <a:rPr lang="en-US" b="1" dirty="0">
                  <a:solidFill>
                    <a:srgbClr val="2F3A49"/>
                  </a:solidFill>
                  <a:latin typeface="Lato Regular"/>
                  <a:ea typeface="Roboto Light"/>
                  <a:cs typeface="Lato Regular"/>
                  <a:sym typeface="Source Sans Pro Semibold" charset="0"/>
                </a:rPr>
                <a:t>02</a:t>
              </a:r>
              <a:endParaRPr lang="en-US" b="1" dirty="0">
                <a:solidFill>
                  <a:srgbClr val="2F3A49"/>
                </a:solidFill>
                <a:latin typeface="Lato Regular"/>
                <a:ea typeface="Roboto Light"/>
                <a:cs typeface="Lato Regular"/>
                <a:sym typeface="Source Sans Pro Semibold" charset="0"/>
              </a:endParaRPr>
            </a:p>
          </p:txBody>
        </p:sp>
        <p:sp>
          <p:nvSpPr>
            <p:cNvPr id="59" name="Rectangle 58"/>
            <p:cNvSpPr/>
            <p:nvPr/>
          </p:nvSpPr>
          <p:spPr>
            <a:xfrm>
              <a:off x="10577322" y="6901117"/>
              <a:ext cx="3314071" cy="16363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68" tIns="45734" rIns="91468" bIns="82317" rtlCol="0" anchor="ctr"/>
            <a:lstStyle/>
            <a:p>
              <a:pPr algn="ctr"/>
              <a:r>
                <a:rPr lang="en-US" sz="2000" dirty="0">
                  <a:solidFill>
                    <a:schemeClr val="bg1"/>
                  </a:solidFill>
                  <a:latin typeface="Lato Regular"/>
                  <a:cs typeface="Lato Regular"/>
                </a:rPr>
                <a:t>分布性</a:t>
              </a:r>
              <a:endParaRPr lang="en-US" sz="2000" dirty="0">
                <a:solidFill>
                  <a:schemeClr val="bg1"/>
                </a:solidFill>
                <a:latin typeface="Lato Regular"/>
                <a:cs typeface="Lato Regular"/>
              </a:endParaRPr>
            </a:p>
          </p:txBody>
        </p:sp>
        <p:sp>
          <p:nvSpPr>
            <p:cNvPr id="25" name="Title 20"/>
            <p:cNvSpPr txBox="1"/>
            <p:nvPr/>
          </p:nvSpPr>
          <p:spPr>
            <a:xfrm>
              <a:off x="9899392" y="10154456"/>
              <a:ext cx="4566166" cy="3702636"/>
            </a:xfrm>
            <a:prstGeom prst="rect">
              <a:avLst/>
            </a:prstGeom>
          </p:spPr>
          <p:txBody>
            <a:bodyPr vert="horz" wrap="square" lIns="34299" tIns="17149"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1600" dirty="0">
                  <a:solidFill>
                    <a:schemeClr val="tx1"/>
                  </a:solidFill>
                  <a:latin typeface="Calibri Light" panose="020F0302020204030204"/>
                  <a:cs typeface="Calibri Light" panose="020F0302020204030204"/>
                </a:rPr>
                <a:t>数据源是异地分布的，依赖网络传输数据，这就存在网络传输的性能和安全性</a:t>
              </a:r>
              <a:endParaRPr lang="en-US" sz="1600" dirty="0">
                <a:solidFill>
                  <a:schemeClr val="tx1"/>
                </a:solidFill>
                <a:latin typeface="Calibri Light" panose="020F0302020204030204"/>
                <a:cs typeface="Calibri Light" panose="020F0302020204030204"/>
              </a:endParaRPr>
            </a:p>
          </p:txBody>
        </p:sp>
      </p:grpSp>
      <p:grpSp>
        <p:nvGrpSpPr>
          <p:cNvPr id="9" name="Group 4"/>
          <p:cNvGrpSpPr/>
          <p:nvPr/>
        </p:nvGrpSpPr>
        <p:grpSpPr>
          <a:xfrm>
            <a:off x="5992202" y="2590367"/>
            <a:ext cx="1712758" cy="2933245"/>
            <a:chOff x="15098744" y="4709859"/>
            <a:chExt cx="4566166" cy="7819949"/>
          </a:xfrm>
        </p:grpSpPr>
        <p:sp>
          <p:nvSpPr>
            <p:cNvPr id="10" name="Oval 15"/>
            <p:cNvSpPr/>
            <p:nvPr/>
          </p:nvSpPr>
          <p:spPr bwMode="auto">
            <a:xfrm>
              <a:off x="18392793" y="4709859"/>
              <a:ext cx="1272117" cy="1272448"/>
            </a:xfrm>
            <a:prstGeom prst="ellipse">
              <a:avLst/>
            </a:prstGeom>
            <a:solidFill>
              <a:schemeClr val="bg1">
                <a:lumMod val="85000"/>
              </a:schemeClr>
            </a:solidFill>
            <a:ln w="25400" cap="flat">
              <a:noFill/>
              <a:prstDash val="solid"/>
              <a:miter lim="800000"/>
              <a:headEnd type="none" w="med" len="med"/>
              <a:tailEnd type="none" w="med" len="med"/>
            </a:ln>
            <a:effectLst>
              <a:outerShdw blurRad="12700" dist="114299" dir="5400000" algn="ctr" rotWithShape="0">
                <a:schemeClr val="bg2">
                  <a:alpha val="9000"/>
                </a:schemeClr>
              </a:outerShdw>
            </a:effectLst>
          </p:spPr>
          <p:txBody>
            <a:bodyPr lIns="0" tIns="0" rIns="0" bIns="34299" anchor="ctr"/>
            <a:lstStyle/>
            <a:p>
              <a:pPr algn="ctr">
                <a:defRPr/>
              </a:pPr>
              <a:r>
                <a:rPr lang="en-US" b="1" dirty="0">
                  <a:solidFill>
                    <a:srgbClr val="2F3A49"/>
                  </a:solidFill>
                  <a:latin typeface="Lato Regular"/>
                  <a:ea typeface="Roboto Light"/>
                  <a:cs typeface="Lato Regular"/>
                  <a:sym typeface="Source Sans Pro Semibold" charset="0"/>
                </a:rPr>
                <a:t>03</a:t>
              </a:r>
              <a:endParaRPr lang="en-US" b="1" dirty="0">
                <a:solidFill>
                  <a:srgbClr val="2F3A49"/>
                </a:solidFill>
                <a:latin typeface="Lato Regular"/>
                <a:ea typeface="Roboto Light"/>
                <a:cs typeface="Lato Regular"/>
                <a:sym typeface="Source Sans Pro Semibold" charset="0"/>
              </a:endParaRPr>
            </a:p>
          </p:txBody>
        </p:sp>
        <p:sp>
          <p:nvSpPr>
            <p:cNvPr id="61" name="Rectangle 60"/>
            <p:cNvSpPr/>
            <p:nvPr/>
          </p:nvSpPr>
          <p:spPr>
            <a:xfrm>
              <a:off x="15818773" y="6930331"/>
              <a:ext cx="3155301" cy="16363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68" tIns="45734" rIns="91468" bIns="82317" rtlCol="0" anchor="ctr"/>
            <a:lstStyle/>
            <a:p>
              <a:pPr algn="ctr"/>
              <a:r>
                <a:rPr lang="en-US" sz="2000" dirty="0">
                  <a:solidFill>
                    <a:schemeClr val="bg1"/>
                  </a:solidFill>
                  <a:latin typeface="Lato Regular"/>
                  <a:cs typeface="Lato Regular"/>
                </a:rPr>
                <a:t>自治性</a:t>
              </a:r>
              <a:endParaRPr lang="en-US" sz="2000" dirty="0">
                <a:solidFill>
                  <a:schemeClr val="bg1"/>
                </a:solidFill>
                <a:latin typeface="Lato Regular"/>
                <a:cs typeface="Lato Regular"/>
              </a:endParaRPr>
            </a:p>
          </p:txBody>
        </p:sp>
        <p:sp>
          <p:nvSpPr>
            <p:cNvPr id="26" name="Title 20"/>
            <p:cNvSpPr txBox="1"/>
            <p:nvPr/>
          </p:nvSpPr>
          <p:spPr>
            <a:xfrm>
              <a:off x="15098744" y="10271296"/>
              <a:ext cx="4566166" cy="2258512"/>
            </a:xfrm>
            <a:prstGeom prst="rect">
              <a:avLst/>
            </a:prstGeom>
          </p:spPr>
          <p:txBody>
            <a:bodyPr vert="horz" wrap="square" lIns="34299" tIns="17149"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1600" dirty="0">
                  <a:solidFill>
                    <a:schemeClr val="tx1"/>
                  </a:solidFill>
                  <a:latin typeface="Calibri Light" panose="020F0302020204030204"/>
                  <a:cs typeface="Calibri Light" panose="020F0302020204030204"/>
                </a:rPr>
                <a:t>不通知集成系统的前提下改变自身的结构和数据</a:t>
              </a:r>
              <a:endParaRPr lang="en-US" sz="1600" dirty="0">
                <a:solidFill>
                  <a:schemeClr val="tx1"/>
                </a:solidFill>
                <a:latin typeface="Calibri Light" panose="020F0302020204030204"/>
                <a:cs typeface="Calibri Light" panose="020F0302020204030204"/>
              </a:endParaRPr>
            </a:p>
          </p:txBody>
        </p:sp>
      </p:grpSp>
      <p:grpSp>
        <p:nvGrpSpPr>
          <p:cNvPr id="12" name="Group 2"/>
          <p:cNvGrpSpPr/>
          <p:nvPr/>
        </p:nvGrpSpPr>
        <p:grpSpPr>
          <a:xfrm>
            <a:off x="1378325" y="2593937"/>
            <a:ext cx="1712758" cy="3150737"/>
            <a:chOff x="4404826" y="4706042"/>
            <a:chExt cx="4566166" cy="8399776"/>
          </a:xfrm>
        </p:grpSpPr>
        <p:sp>
          <p:nvSpPr>
            <p:cNvPr id="14" name="Oval 9"/>
            <p:cNvSpPr/>
            <p:nvPr/>
          </p:nvSpPr>
          <p:spPr bwMode="auto">
            <a:xfrm>
              <a:off x="7609755" y="4706042"/>
              <a:ext cx="1272117" cy="1272448"/>
            </a:xfrm>
            <a:prstGeom prst="ellipse">
              <a:avLst/>
            </a:prstGeom>
            <a:solidFill>
              <a:schemeClr val="bg1">
                <a:lumMod val="85000"/>
              </a:schemeClr>
            </a:solidFill>
            <a:ln w="25400" cap="flat">
              <a:noFill/>
              <a:prstDash val="solid"/>
              <a:miter lim="800000"/>
              <a:headEnd type="none" w="med" len="med"/>
              <a:tailEnd type="none" w="med" len="med"/>
            </a:ln>
            <a:effectLst>
              <a:outerShdw blurRad="12700" dist="114299" dir="5400000" algn="ctr" rotWithShape="0">
                <a:schemeClr val="bg2">
                  <a:alpha val="9000"/>
                </a:schemeClr>
              </a:outerShdw>
            </a:effectLst>
          </p:spPr>
          <p:txBody>
            <a:bodyPr lIns="0" tIns="0" rIns="0" bIns="34299" anchor="ctr"/>
            <a:lstStyle/>
            <a:p>
              <a:pPr algn="ctr">
                <a:defRPr/>
              </a:pPr>
              <a:r>
                <a:rPr lang="en-US" b="1" dirty="0">
                  <a:solidFill>
                    <a:srgbClr val="2F3A49"/>
                  </a:solidFill>
                  <a:latin typeface="Lato Regular"/>
                  <a:ea typeface="Roboto Light"/>
                  <a:cs typeface="Lato Regular"/>
                  <a:sym typeface="Source Sans Pro Semibold" charset="0"/>
                </a:rPr>
                <a:t>01</a:t>
              </a:r>
              <a:endParaRPr lang="en-US" b="1" dirty="0">
                <a:solidFill>
                  <a:srgbClr val="2F3A49"/>
                </a:solidFill>
                <a:latin typeface="Lato Regular"/>
                <a:ea typeface="Roboto Light"/>
                <a:cs typeface="Lato Regular"/>
                <a:sym typeface="Source Sans Pro Semibold" charset="0"/>
              </a:endParaRPr>
            </a:p>
          </p:txBody>
        </p:sp>
        <p:sp>
          <p:nvSpPr>
            <p:cNvPr id="60" name="Rectangle 59"/>
            <p:cNvSpPr/>
            <p:nvPr/>
          </p:nvSpPr>
          <p:spPr>
            <a:xfrm>
              <a:off x="5119707" y="7086166"/>
              <a:ext cx="3384186" cy="15058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68" tIns="45734" rIns="91468" bIns="82317" rtlCol="0" anchor="ctr"/>
            <a:lstStyle/>
            <a:p>
              <a:pPr algn="ctr"/>
              <a:r>
                <a:rPr lang="zh-CN" altLang="en-US" sz="2000" dirty="0">
                  <a:solidFill>
                    <a:schemeClr val="bg1"/>
                  </a:solidFill>
                  <a:latin typeface="Lato Regular"/>
                  <a:cs typeface="Lato Regular"/>
                </a:rPr>
                <a:t>异构性</a:t>
              </a:r>
              <a:endParaRPr lang="zh-CN" altLang="en-US" sz="2000" dirty="0">
                <a:solidFill>
                  <a:schemeClr val="bg1"/>
                </a:solidFill>
                <a:latin typeface="Lato Regular"/>
                <a:cs typeface="Lato Regular"/>
              </a:endParaRPr>
            </a:p>
          </p:txBody>
        </p:sp>
        <p:sp>
          <p:nvSpPr>
            <p:cNvPr id="27" name="Title 20"/>
            <p:cNvSpPr txBox="1"/>
            <p:nvPr/>
          </p:nvSpPr>
          <p:spPr>
            <a:xfrm>
              <a:off x="4404826" y="10125246"/>
              <a:ext cx="4566166" cy="2980572"/>
            </a:xfrm>
            <a:prstGeom prst="rect">
              <a:avLst/>
            </a:prstGeom>
          </p:spPr>
          <p:txBody>
            <a:bodyPr vert="horz" wrap="square" lIns="34299" tIns="17149" rIns="34299" bIns="1714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10000"/>
                </a:lnSpc>
              </a:pPr>
              <a:r>
                <a:rPr lang="en-US" sz="1600" dirty="0">
                  <a:solidFill>
                    <a:schemeClr val="tx1"/>
                  </a:solidFill>
                  <a:latin typeface="Calibri Light" panose="020F0302020204030204"/>
                  <a:cs typeface="Calibri Light" panose="020F0302020204030204"/>
                </a:rPr>
                <a:t>数据语义、相同语义数据的表达形式、数据源的使用环境</a:t>
              </a:r>
              <a:endParaRPr lang="en-US" sz="1600" dirty="0">
                <a:solidFill>
                  <a:schemeClr val="tx1"/>
                </a:solidFill>
                <a:latin typeface="Calibri Light" panose="020F0302020204030204"/>
                <a:cs typeface="Calibri Light" panose="020F0302020204030204"/>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p:cNvGrpSpPr/>
          <p:nvPr/>
        </p:nvGrpSpPr>
        <p:grpSpPr>
          <a:xfrm>
            <a:off x="629882" y="1083703"/>
            <a:ext cx="7853622" cy="600293"/>
            <a:chOff x="1739573" y="511491"/>
            <a:chExt cx="20937538" cy="1600365"/>
          </a:xfrm>
        </p:grpSpPr>
        <p:sp>
          <p:nvSpPr>
            <p:cNvPr id="53" name="TextBox 52"/>
            <p:cNvSpPr txBox="1"/>
            <p:nvPr/>
          </p:nvSpPr>
          <p:spPr>
            <a:xfrm>
              <a:off x="1739573" y="511491"/>
              <a:ext cx="20937538" cy="1600365"/>
            </a:xfrm>
            <a:prstGeom prst="rect">
              <a:avLst/>
            </a:prstGeom>
            <a:noFill/>
          </p:spPr>
          <p:txBody>
            <a:bodyPr wrap="square" rtlCol="0">
              <a:spAutoFit/>
            </a:bodyPr>
            <a:lstStyle/>
            <a:p>
              <a:pPr algn="ctr"/>
              <a:r>
                <a:rPr lang="zh-CN" altLang="id-ID" sz="3300" b="1" dirty="0">
                  <a:solidFill>
                    <a:schemeClr val="tx2"/>
                  </a:solidFill>
                  <a:latin typeface="Lato Regular"/>
                  <a:cs typeface="Lato Regular"/>
                </a:rPr>
                <a:t>数据变换</a:t>
              </a:r>
              <a:endParaRPr lang="zh-CN" altLang="id-ID" sz="3300" b="1" dirty="0">
                <a:solidFill>
                  <a:schemeClr val="tx2"/>
                </a:solidFill>
                <a:latin typeface="Lato Regular"/>
                <a:cs typeface="Lato Regular"/>
              </a:endParaRPr>
            </a:p>
          </p:txBody>
        </p:sp>
        <p:grpSp>
          <p:nvGrpSpPr>
            <p:cNvPr id="54" name="Group 53"/>
            <p:cNvGrpSpPr/>
            <p:nvPr/>
          </p:nvGrpSpPr>
          <p:grpSpPr>
            <a:xfrm>
              <a:off x="10842089" y="1977406"/>
              <a:ext cx="2738812" cy="73151"/>
              <a:chOff x="1775295" y="2020905"/>
              <a:chExt cx="3631535" cy="45719"/>
            </a:xfrm>
          </p:grpSpPr>
          <p:sp>
            <p:nvSpPr>
              <p:cNvPr id="56" name="Rectangle 5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7" name="Rectangle 5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8" name="Rectangle 5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3" name="Rectangle 6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4" name="Rectangle 6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5" name="Rectangle 6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grpSp>
      </p:grpSp>
      <p:sp>
        <p:nvSpPr>
          <p:cNvPr id="3" name="文本框 2"/>
          <p:cNvSpPr txBox="1"/>
          <p:nvPr/>
        </p:nvSpPr>
        <p:spPr>
          <a:xfrm>
            <a:off x="2328278" y="1856267"/>
            <a:ext cx="4899836" cy="369332"/>
          </a:xfrm>
          <a:prstGeom prst="rect">
            <a:avLst/>
          </a:prstGeom>
          <a:noFill/>
        </p:spPr>
        <p:txBody>
          <a:bodyPr wrap="square" rtlCol="0">
            <a:spAutoFit/>
          </a:bodyPr>
          <a:lstStyle/>
          <a:p>
            <a:r>
              <a:rPr lang="en-US" altLang="zh-CN" dirty="0"/>
              <a:t>      </a:t>
            </a:r>
            <a:r>
              <a:rPr lang="zh-CN" altLang="en-US" dirty="0"/>
              <a:t>将数据转换或统一成适合于挖掘的形式</a:t>
            </a:r>
            <a:endParaRPr lang="zh-CN" altLang="en-US" dirty="0"/>
          </a:p>
        </p:txBody>
      </p:sp>
      <p:grpSp>
        <p:nvGrpSpPr>
          <p:cNvPr id="4" name="Group 1"/>
          <p:cNvGrpSpPr/>
          <p:nvPr/>
        </p:nvGrpSpPr>
        <p:grpSpPr>
          <a:xfrm>
            <a:off x="629698" y="2213570"/>
            <a:ext cx="7944957" cy="770485"/>
            <a:chOff x="1678758" y="3033497"/>
            <a:chExt cx="21181034" cy="2054091"/>
          </a:xfrm>
        </p:grpSpPr>
        <p:grpSp>
          <p:nvGrpSpPr>
            <p:cNvPr id="160" name="Group 159"/>
            <p:cNvGrpSpPr/>
            <p:nvPr/>
          </p:nvGrpSpPr>
          <p:grpSpPr>
            <a:xfrm>
              <a:off x="1678758" y="3033497"/>
              <a:ext cx="2024537" cy="2054091"/>
              <a:chOff x="2285781" y="4847654"/>
              <a:chExt cx="952480" cy="966132"/>
            </a:xfrm>
          </p:grpSpPr>
          <p:sp>
            <p:nvSpPr>
              <p:cNvPr id="161" name="Oval 160"/>
              <p:cNvSpPr/>
              <p:nvPr/>
            </p:nvSpPr>
            <p:spPr bwMode="auto">
              <a:xfrm>
                <a:off x="2346028" y="4908764"/>
                <a:ext cx="840592" cy="852640"/>
              </a:xfrm>
              <a:prstGeom prst="ellipse">
                <a:avLst/>
              </a:prstGeom>
              <a:solidFill>
                <a:schemeClr val="accent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sp>
            <p:nvSpPr>
              <p:cNvPr id="162" name="Oval 161"/>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grpSp>
        <p:sp>
          <p:nvSpPr>
            <p:cNvPr id="163" name="Freeform 21"/>
            <p:cNvSpPr>
              <a:spLocks noEditPoints="1"/>
            </p:cNvSpPr>
            <p:nvPr/>
          </p:nvSpPr>
          <p:spPr bwMode="auto">
            <a:xfrm>
              <a:off x="2311634" y="3651915"/>
              <a:ext cx="794665" cy="794889"/>
            </a:xfrm>
            <a:custGeom>
              <a:avLst/>
              <a:gdLst>
                <a:gd name="T0" fmla="*/ 1331 w 1500"/>
                <a:gd name="T1" fmla="*/ 338 h 1500"/>
                <a:gd name="T2" fmla="*/ 1312 w 1500"/>
                <a:gd name="T3" fmla="*/ 94 h 1500"/>
                <a:gd name="T4" fmla="*/ 281 w 1500"/>
                <a:gd name="T5" fmla="*/ 0 h 1500"/>
                <a:gd name="T6" fmla="*/ 187 w 1500"/>
                <a:gd name="T7" fmla="*/ 318 h 1500"/>
                <a:gd name="T8" fmla="*/ 28 w 1500"/>
                <a:gd name="T9" fmla="*/ 525 h 1500"/>
                <a:gd name="T10" fmla="*/ 0 w 1500"/>
                <a:gd name="T11" fmla="*/ 656 h 1500"/>
                <a:gd name="T12" fmla="*/ 141 w 1500"/>
                <a:gd name="T13" fmla="*/ 797 h 1500"/>
                <a:gd name="T14" fmla="*/ 234 w 1500"/>
                <a:gd name="T15" fmla="*/ 1500 h 1500"/>
                <a:gd name="T16" fmla="*/ 1359 w 1500"/>
                <a:gd name="T17" fmla="*/ 1406 h 1500"/>
                <a:gd name="T18" fmla="*/ 1359 w 1500"/>
                <a:gd name="T19" fmla="*/ 797 h 1500"/>
                <a:gd name="T20" fmla="*/ 1500 w 1500"/>
                <a:gd name="T21" fmla="*/ 609 h 1500"/>
                <a:gd name="T22" fmla="*/ 1219 w 1500"/>
                <a:gd name="T23" fmla="*/ 94 h 1500"/>
                <a:gd name="T24" fmla="*/ 281 w 1500"/>
                <a:gd name="T25" fmla="*/ 281 h 1500"/>
                <a:gd name="T26" fmla="*/ 281 w 1500"/>
                <a:gd name="T27" fmla="*/ 94 h 1500"/>
                <a:gd name="T28" fmla="*/ 478 w 1500"/>
                <a:gd name="T29" fmla="*/ 703 h 1500"/>
                <a:gd name="T30" fmla="*/ 469 w 1500"/>
                <a:gd name="T31" fmla="*/ 375 h 1500"/>
                <a:gd name="T32" fmla="*/ 478 w 1500"/>
                <a:gd name="T33" fmla="*/ 703 h 1500"/>
                <a:gd name="T34" fmla="*/ 727 w 1500"/>
                <a:gd name="T35" fmla="*/ 375 h 1500"/>
                <a:gd name="T36" fmla="*/ 527 w 1500"/>
                <a:gd name="T37" fmla="*/ 703 h 1500"/>
                <a:gd name="T38" fmla="*/ 773 w 1500"/>
                <a:gd name="T39" fmla="*/ 375 h 1500"/>
                <a:gd name="T40" fmla="*/ 973 w 1500"/>
                <a:gd name="T41" fmla="*/ 703 h 1500"/>
                <a:gd name="T42" fmla="*/ 773 w 1500"/>
                <a:gd name="T43" fmla="*/ 375 h 1500"/>
                <a:gd name="T44" fmla="*/ 1031 w 1500"/>
                <a:gd name="T45" fmla="*/ 375 h 1500"/>
                <a:gd name="T46" fmla="*/ 1022 w 1500"/>
                <a:gd name="T47" fmla="*/ 703 h 1500"/>
                <a:gd name="T48" fmla="*/ 94 w 1500"/>
                <a:gd name="T49" fmla="*/ 656 h 1500"/>
                <a:gd name="T50" fmla="*/ 103 w 1500"/>
                <a:gd name="T51" fmla="*/ 581 h 1500"/>
                <a:gd name="T52" fmla="*/ 281 w 1500"/>
                <a:gd name="T53" fmla="*/ 375 h 1500"/>
                <a:gd name="T54" fmla="*/ 227 w 1500"/>
                <a:gd name="T55" fmla="*/ 703 h 1500"/>
                <a:gd name="T56" fmla="*/ 94 w 1500"/>
                <a:gd name="T57" fmla="*/ 656 h 1500"/>
                <a:gd name="T58" fmla="*/ 586 w 1500"/>
                <a:gd name="T59" fmla="*/ 1406 h 1500"/>
                <a:gd name="T60" fmla="*/ 937 w 1500"/>
                <a:gd name="T61" fmla="*/ 938 h 1500"/>
                <a:gd name="T62" fmla="*/ 1266 w 1500"/>
                <a:gd name="T63" fmla="*/ 1406 h 1500"/>
                <a:gd name="T64" fmla="*/ 984 w 1500"/>
                <a:gd name="T65" fmla="*/ 938 h 1500"/>
                <a:gd name="T66" fmla="*/ 586 w 1500"/>
                <a:gd name="T67" fmla="*/ 891 h 1500"/>
                <a:gd name="T68" fmla="*/ 539 w 1500"/>
                <a:gd name="T69" fmla="*/ 1406 h 1500"/>
                <a:gd name="T70" fmla="*/ 234 w 1500"/>
                <a:gd name="T71" fmla="*/ 797 h 1500"/>
                <a:gd name="T72" fmla="*/ 1266 w 1500"/>
                <a:gd name="T73" fmla="*/ 1406 h 1500"/>
                <a:gd name="T74" fmla="*/ 1359 w 1500"/>
                <a:gd name="T75" fmla="*/ 703 h 1500"/>
                <a:gd name="T76" fmla="*/ 1085 w 1500"/>
                <a:gd name="T77" fmla="*/ 375 h 1500"/>
                <a:gd name="T78" fmla="*/ 1219 w 1500"/>
                <a:gd name="T79" fmla="*/ 375 h 1500"/>
                <a:gd name="T80" fmla="*/ 1397 w 1500"/>
                <a:gd name="T81" fmla="*/ 581 h 1500"/>
                <a:gd name="T82" fmla="*/ 1406 w 1500"/>
                <a:gd name="T83" fmla="*/ 656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0" h="1500">
                  <a:moveTo>
                    <a:pt x="1472" y="525"/>
                  </a:moveTo>
                  <a:cubicBezTo>
                    <a:pt x="1331" y="338"/>
                    <a:pt x="1331" y="338"/>
                    <a:pt x="1331" y="338"/>
                  </a:cubicBezTo>
                  <a:cubicBezTo>
                    <a:pt x="1326" y="330"/>
                    <a:pt x="1319" y="324"/>
                    <a:pt x="1312" y="318"/>
                  </a:cubicBezTo>
                  <a:cubicBezTo>
                    <a:pt x="1312" y="94"/>
                    <a:pt x="1312" y="94"/>
                    <a:pt x="1312" y="94"/>
                  </a:cubicBezTo>
                  <a:cubicBezTo>
                    <a:pt x="1312" y="42"/>
                    <a:pt x="1271" y="0"/>
                    <a:pt x="1219" y="0"/>
                  </a:cubicBezTo>
                  <a:cubicBezTo>
                    <a:pt x="281" y="0"/>
                    <a:pt x="281" y="0"/>
                    <a:pt x="281" y="0"/>
                  </a:cubicBezTo>
                  <a:cubicBezTo>
                    <a:pt x="229" y="0"/>
                    <a:pt x="187" y="42"/>
                    <a:pt x="187" y="94"/>
                  </a:cubicBezTo>
                  <a:cubicBezTo>
                    <a:pt x="187" y="318"/>
                    <a:pt x="187" y="318"/>
                    <a:pt x="187" y="318"/>
                  </a:cubicBezTo>
                  <a:cubicBezTo>
                    <a:pt x="181" y="324"/>
                    <a:pt x="174" y="330"/>
                    <a:pt x="169" y="338"/>
                  </a:cubicBezTo>
                  <a:cubicBezTo>
                    <a:pt x="28" y="525"/>
                    <a:pt x="28" y="525"/>
                    <a:pt x="28" y="525"/>
                  </a:cubicBezTo>
                  <a:cubicBezTo>
                    <a:pt x="10" y="549"/>
                    <a:pt x="0" y="579"/>
                    <a:pt x="0" y="609"/>
                  </a:cubicBezTo>
                  <a:cubicBezTo>
                    <a:pt x="0" y="656"/>
                    <a:pt x="0" y="656"/>
                    <a:pt x="0" y="656"/>
                  </a:cubicBezTo>
                  <a:cubicBezTo>
                    <a:pt x="0" y="734"/>
                    <a:pt x="63" y="797"/>
                    <a:pt x="141" y="797"/>
                  </a:cubicBezTo>
                  <a:cubicBezTo>
                    <a:pt x="141" y="797"/>
                    <a:pt x="141" y="797"/>
                    <a:pt x="141" y="797"/>
                  </a:cubicBezTo>
                  <a:cubicBezTo>
                    <a:pt x="141" y="1406"/>
                    <a:pt x="141" y="1406"/>
                    <a:pt x="141" y="1406"/>
                  </a:cubicBezTo>
                  <a:cubicBezTo>
                    <a:pt x="141" y="1458"/>
                    <a:pt x="183" y="1500"/>
                    <a:pt x="234" y="1500"/>
                  </a:cubicBezTo>
                  <a:cubicBezTo>
                    <a:pt x="1266" y="1500"/>
                    <a:pt x="1266" y="1500"/>
                    <a:pt x="1266" y="1500"/>
                  </a:cubicBezTo>
                  <a:cubicBezTo>
                    <a:pt x="1317" y="1500"/>
                    <a:pt x="1359" y="1458"/>
                    <a:pt x="1359" y="1406"/>
                  </a:cubicBezTo>
                  <a:cubicBezTo>
                    <a:pt x="1359" y="797"/>
                    <a:pt x="1359" y="797"/>
                    <a:pt x="1359" y="797"/>
                  </a:cubicBezTo>
                  <a:cubicBezTo>
                    <a:pt x="1359" y="797"/>
                    <a:pt x="1359" y="797"/>
                    <a:pt x="1359" y="797"/>
                  </a:cubicBezTo>
                  <a:cubicBezTo>
                    <a:pt x="1437" y="797"/>
                    <a:pt x="1500" y="734"/>
                    <a:pt x="1500" y="656"/>
                  </a:cubicBezTo>
                  <a:cubicBezTo>
                    <a:pt x="1500" y="609"/>
                    <a:pt x="1500" y="609"/>
                    <a:pt x="1500" y="609"/>
                  </a:cubicBezTo>
                  <a:cubicBezTo>
                    <a:pt x="1500" y="579"/>
                    <a:pt x="1490" y="549"/>
                    <a:pt x="1472" y="525"/>
                  </a:cubicBezTo>
                  <a:close/>
                  <a:moveTo>
                    <a:pt x="1219" y="94"/>
                  </a:moveTo>
                  <a:cubicBezTo>
                    <a:pt x="1219" y="281"/>
                    <a:pt x="1219" y="281"/>
                    <a:pt x="1219" y="281"/>
                  </a:cubicBezTo>
                  <a:cubicBezTo>
                    <a:pt x="281" y="281"/>
                    <a:pt x="281" y="281"/>
                    <a:pt x="281" y="281"/>
                  </a:cubicBezTo>
                  <a:cubicBezTo>
                    <a:pt x="281" y="281"/>
                    <a:pt x="281" y="281"/>
                    <a:pt x="281" y="281"/>
                  </a:cubicBezTo>
                  <a:cubicBezTo>
                    <a:pt x="281" y="94"/>
                    <a:pt x="281" y="94"/>
                    <a:pt x="281" y="94"/>
                  </a:cubicBezTo>
                  <a:lnTo>
                    <a:pt x="1219" y="94"/>
                  </a:lnTo>
                  <a:close/>
                  <a:moveTo>
                    <a:pt x="478" y="703"/>
                  </a:moveTo>
                  <a:cubicBezTo>
                    <a:pt x="281" y="703"/>
                    <a:pt x="281" y="703"/>
                    <a:pt x="281" y="703"/>
                  </a:cubicBezTo>
                  <a:cubicBezTo>
                    <a:pt x="469" y="375"/>
                    <a:pt x="469" y="375"/>
                    <a:pt x="469" y="375"/>
                  </a:cubicBezTo>
                  <a:cubicBezTo>
                    <a:pt x="572" y="375"/>
                    <a:pt x="572" y="375"/>
                    <a:pt x="572" y="375"/>
                  </a:cubicBezTo>
                  <a:lnTo>
                    <a:pt x="478" y="703"/>
                  </a:lnTo>
                  <a:close/>
                  <a:moveTo>
                    <a:pt x="620" y="375"/>
                  </a:moveTo>
                  <a:cubicBezTo>
                    <a:pt x="727" y="375"/>
                    <a:pt x="727" y="375"/>
                    <a:pt x="727" y="375"/>
                  </a:cubicBezTo>
                  <a:cubicBezTo>
                    <a:pt x="727" y="703"/>
                    <a:pt x="727" y="703"/>
                    <a:pt x="727" y="703"/>
                  </a:cubicBezTo>
                  <a:cubicBezTo>
                    <a:pt x="527" y="703"/>
                    <a:pt x="527" y="703"/>
                    <a:pt x="527" y="703"/>
                  </a:cubicBezTo>
                  <a:lnTo>
                    <a:pt x="620" y="375"/>
                  </a:lnTo>
                  <a:close/>
                  <a:moveTo>
                    <a:pt x="773" y="375"/>
                  </a:moveTo>
                  <a:cubicBezTo>
                    <a:pt x="880" y="375"/>
                    <a:pt x="880" y="375"/>
                    <a:pt x="880" y="375"/>
                  </a:cubicBezTo>
                  <a:cubicBezTo>
                    <a:pt x="973" y="703"/>
                    <a:pt x="973" y="703"/>
                    <a:pt x="973" y="703"/>
                  </a:cubicBezTo>
                  <a:cubicBezTo>
                    <a:pt x="773" y="703"/>
                    <a:pt x="773" y="703"/>
                    <a:pt x="773" y="703"/>
                  </a:cubicBezTo>
                  <a:lnTo>
                    <a:pt x="773" y="375"/>
                  </a:lnTo>
                  <a:close/>
                  <a:moveTo>
                    <a:pt x="928" y="375"/>
                  </a:moveTo>
                  <a:cubicBezTo>
                    <a:pt x="1031" y="375"/>
                    <a:pt x="1031" y="375"/>
                    <a:pt x="1031" y="375"/>
                  </a:cubicBezTo>
                  <a:cubicBezTo>
                    <a:pt x="1219" y="703"/>
                    <a:pt x="1219" y="703"/>
                    <a:pt x="1219" y="703"/>
                  </a:cubicBezTo>
                  <a:cubicBezTo>
                    <a:pt x="1022" y="703"/>
                    <a:pt x="1022" y="703"/>
                    <a:pt x="1022" y="703"/>
                  </a:cubicBezTo>
                  <a:lnTo>
                    <a:pt x="928" y="375"/>
                  </a:lnTo>
                  <a:close/>
                  <a:moveTo>
                    <a:pt x="94" y="656"/>
                  </a:moveTo>
                  <a:cubicBezTo>
                    <a:pt x="94" y="609"/>
                    <a:pt x="94" y="609"/>
                    <a:pt x="94" y="609"/>
                  </a:cubicBezTo>
                  <a:cubicBezTo>
                    <a:pt x="94" y="599"/>
                    <a:pt x="97" y="589"/>
                    <a:pt x="103" y="581"/>
                  </a:cubicBezTo>
                  <a:cubicBezTo>
                    <a:pt x="244" y="394"/>
                    <a:pt x="244" y="394"/>
                    <a:pt x="244" y="394"/>
                  </a:cubicBezTo>
                  <a:cubicBezTo>
                    <a:pt x="253" y="382"/>
                    <a:pt x="266" y="375"/>
                    <a:pt x="281" y="375"/>
                  </a:cubicBezTo>
                  <a:cubicBezTo>
                    <a:pt x="415" y="375"/>
                    <a:pt x="415" y="375"/>
                    <a:pt x="415" y="375"/>
                  </a:cubicBezTo>
                  <a:cubicBezTo>
                    <a:pt x="227" y="703"/>
                    <a:pt x="227" y="703"/>
                    <a:pt x="227" y="703"/>
                  </a:cubicBezTo>
                  <a:cubicBezTo>
                    <a:pt x="141" y="703"/>
                    <a:pt x="141" y="703"/>
                    <a:pt x="141" y="703"/>
                  </a:cubicBezTo>
                  <a:cubicBezTo>
                    <a:pt x="115" y="703"/>
                    <a:pt x="94" y="682"/>
                    <a:pt x="94" y="656"/>
                  </a:cubicBezTo>
                  <a:close/>
                  <a:moveTo>
                    <a:pt x="937" y="1406"/>
                  </a:moveTo>
                  <a:cubicBezTo>
                    <a:pt x="586" y="1406"/>
                    <a:pt x="586" y="1406"/>
                    <a:pt x="586" y="1406"/>
                  </a:cubicBezTo>
                  <a:cubicBezTo>
                    <a:pt x="586" y="938"/>
                    <a:pt x="586" y="938"/>
                    <a:pt x="586" y="938"/>
                  </a:cubicBezTo>
                  <a:cubicBezTo>
                    <a:pt x="937" y="938"/>
                    <a:pt x="937" y="938"/>
                    <a:pt x="937" y="938"/>
                  </a:cubicBezTo>
                  <a:lnTo>
                    <a:pt x="937" y="1406"/>
                  </a:lnTo>
                  <a:close/>
                  <a:moveTo>
                    <a:pt x="1266" y="1406"/>
                  </a:moveTo>
                  <a:cubicBezTo>
                    <a:pt x="984" y="1406"/>
                    <a:pt x="984" y="1406"/>
                    <a:pt x="984" y="1406"/>
                  </a:cubicBezTo>
                  <a:cubicBezTo>
                    <a:pt x="984" y="938"/>
                    <a:pt x="984" y="938"/>
                    <a:pt x="984" y="938"/>
                  </a:cubicBezTo>
                  <a:cubicBezTo>
                    <a:pt x="984" y="912"/>
                    <a:pt x="963" y="891"/>
                    <a:pt x="937" y="891"/>
                  </a:cubicBezTo>
                  <a:cubicBezTo>
                    <a:pt x="586" y="891"/>
                    <a:pt x="586" y="891"/>
                    <a:pt x="586" y="891"/>
                  </a:cubicBezTo>
                  <a:cubicBezTo>
                    <a:pt x="560" y="891"/>
                    <a:pt x="539" y="912"/>
                    <a:pt x="539" y="938"/>
                  </a:cubicBezTo>
                  <a:cubicBezTo>
                    <a:pt x="539" y="1406"/>
                    <a:pt x="539" y="1406"/>
                    <a:pt x="539" y="1406"/>
                  </a:cubicBezTo>
                  <a:cubicBezTo>
                    <a:pt x="234" y="1406"/>
                    <a:pt x="234" y="1406"/>
                    <a:pt x="234" y="1406"/>
                  </a:cubicBezTo>
                  <a:cubicBezTo>
                    <a:pt x="234" y="797"/>
                    <a:pt x="234" y="797"/>
                    <a:pt x="234" y="797"/>
                  </a:cubicBezTo>
                  <a:cubicBezTo>
                    <a:pt x="1266" y="797"/>
                    <a:pt x="1266" y="797"/>
                    <a:pt x="1266" y="797"/>
                  </a:cubicBezTo>
                  <a:lnTo>
                    <a:pt x="1266" y="1406"/>
                  </a:lnTo>
                  <a:close/>
                  <a:moveTo>
                    <a:pt x="1406" y="656"/>
                  </a:moveTo>
                  <a:cubicBezTo>
                    <a:pt x="1406" y="682"/>
                    <a:pt x="1385" y="703"/>
                    <a:pt x="1359" y="703"/>
                  </a:cubicBezTo>
                  <a:cubicBezTo>
                    <a:pt x="1273" y="703"/>
                    <a:pt x="1273" y="703"/>
                    <a:pt x="1273" y="703"/>
                  </a:cubicBezTo>
                  <a:cubicBezTo>
                    <a:pt x="1085" y="375"/>
                    <a:pt x="1085" y="375"/>
                    <a:pt x="1085" y="375"/>
                  </a:cubicBezTo>
                  <a:cubicBezTo>
                    <a:pt x="1219" y="375"/>
                    <a:pt x="1219" y="375"/>
                    <a:pt x="1219" y="375"/>
                  </a:cubicBezTo>
                  <a:cubicBezTo>
                    <a:pt x="1219" y="375"/>
                    <a:pt x="1219" y="375"/>
                    <a:pt x="1219" y="375"/>
                  </a:cubicBezTo>
                  <a:cubicBezTo>
                    <a:pt x="1234" y="375"/>
                    <a:pt x="1247" y="382"/>
                    <a:pt x="1256" y="394"/>
                  </a:cubicBezTo>
                  <a:cubicBezTo>
                    <a:pt x="1397" y="581"/>
                    <a:pt x="1397" y="581"/>
                    <a:pt x="1397" y="581"/>
                  </a:cubicBezTo>
                  <a:cubicBezTo>
                    <a:pt x="1403" y="589"/>
                    <a:pt x="1406" y="599"/>
                    <a:pt x="1406" y="609"/>
                  </a:cubicBezTo>
                  <a:lnTo>
                    <a:pt x="1406" y="656"/>
                  </a:lnTo>
                  <a:close/>
                </a:path>
              </a:pathLst>
            </a:custGeom>
            <a:solidFill>
              <a:schemeClr val="bg1"/>
            </a:solidFill>
            <a:ln>
              <a:noFill/>
            </a:ln>
          </p:spPr>
          <p:txBody>
            <a:bodyPr vert="horz" wrap="square" lIns="34299" tIns="17149" rIns="34299" bIns="17149" numCol="1" anchor="t" anchorCtr="0" compatLnSpc="1"/>
            <a:lstStyle/>
            <a:p>
              <a:endParaRPr lang="id-ID" sz="900" dirty="0">
                <a:latin typeface="Calibri Light" panose="020F0302020204030204"/>
              </a:endParaRPr>
            </a:p>
          </p:txBody>
        </p:sp>
        <p:grpSp>
          <p:nvGrpSpPr>
            <p:cNvPr id="164" name="Group 163"/>
            <p:cNvGrpSpPr/>
            <p:nvPr/>
          </p:nvGrpSpPr>
          <p:grpSpPr>
            <a:xfrm>
              <a:off x="3729758" y="3118541"/>
              <a:ext cx="19130034" cy="1788151"/>
              <a:chOff x="3796598" y="3675541"/>
              <a:chExt cx="19130034" cy="1788151"/>
            </a:xfrm>
          </p:grpSpPr>
          <p:sp>
            <p:nvSpPr>
              <p:cNvPr id="165" name="TextBox 164"/>
              <p:cNvSpPr txBox="1"/>
              <p:nvPr/>
            </p:nvSpPr>
            <p:spPr>
              <a:xfrm>
                <a:off x="3796598" y="3675541"/>
                <a:ext cx="2830828" cy="923101"/>
              </a:xfrm>
              <a:prstGeom prst="rect">
                <a:avLst/>
              </a:prstGeom>
              <a:noFill/>
            </p:spPr>
            <p:txBody>
              <a:bodyPr wrap="none" lIns="68584" tIns="34292" rIns="68584" bIns="34292" rtlCol="0">
                <a:spAutoFit/>
              </a:bodyPr>
              <a:lstStyle/>
              <a:p>
                <a:pPr algn="l"/>
                <a:r>
                  <a:rPr lang="en-US" b="1" dirty="0">
                    <a:latin typeface="Calibri Light" panose="020F0302020204030204"/>
                    <a:cs typeface="Calibri Light" panose="020F0302020204030204"/>
                    <a:sym typeface="+mn-ea"/>
                  </a:rPr>
                  <a:t>平滑处理</a:t>
                </a:r>
                <a:endParaRPr lang="id-ID" b="1" dirty="0">
                  <a:latin typeface="Lato Regular"/>
                </a:endParaRPr>
              </a:p>
            </p:txBody>
          </p:sp>
          <p:sp>
            <p:nvSpPr>
              <p:cNvPr id="166" name="TextBox 165"/>
              <p:cNvSpPr txBox="1"/>
              <p:nvPr/>
            </p:nvSpPr>
            <p:spPr>
              <a:xfrm>
                <a:off x="3814692" y="4466743"/>
                <a:ext cx="19111940" cy="996949"/>
              </a:xfrm>
              <a:prstGeom prst="rect">
                <a:avLst/>
              </a:prstGeom>
              <a:noFill/>
            </p:spPr>
            <p:txBody>
              <a:bodyPr wrap="square" lIns="68584" tIns="34292" rIns="68584" bIns="34292" rtlCol="0">
                <a:spAutoFit/>
              </a:bodyPr>
              <a:lstStyle/>
              <a:p>
                <a:pPr>
                  <a:lnSpc>
                    <a:spcPct val="110000"/>
                  </a:lnSpc>
                </a:pPr>
                <a:r>
                  <a:rPr lang="en-US" dirty="0">
                    <a:latin typeface="Calibri Light" panose="020F0302020204030204"/>
                    <a:cs typeface="Calibri Light" panose="020F0302020204030204"/>
                  </a:rPr>
                  <a:t>除去数据中的噪声，主要技术方法有：</a:t>
                </a:r>
                <a:r>
                  <a:rPr lang="zh-CN" altLang="en-US" dirty="0">
                    <a:latin typeface="Calibri Light" panose="020F0302020204030204"/>
                    <a:cs typeface="Calibri Light" panose="020F0302020204030204"/>
                  </a:rPr>
                  <a:t>分箱</a:t>
                </a:r>
                <a:r>
                  <a:rPr lang="en-US" dirty="0">
                    <a:latin typeface="Calibri Light" panose="020F0302020204030204"/>
                    <a:cs typeface="Calibri Light" panose="020F0302020204030204"/>
                  </a:rPr>
                  <a:t>、聚类方法和回归方法。</a:t>
                </a:r>
                <a:endParaRPr lang="en-US" dirty="0">
                  <a:latin typeface="Calibri Light" panose="020F0302020204030204"/>
                  <a:cs typeface="Calibri Light" panose="020F0302020204030204"/>
                </a:endParaRPr>
              </a:p>
            </p:txBody>
          </p:sp>
        </p:grpSp>
      </p:grpSp>
      <p:grpSp>
        <p:nvGrpSpPr>
          <p:cNvPr id="15" name="Group 2"/>
          <p:cNvGrpSpPr/>
          <p:nvPr/>
        </p:nvGrpSpPr>
        <p:grpSpPr>
          <a:xfrm>
            <a:off x="629698" y="3091065"/>
            <a:ext cx="7944957" cy="770485"/>
            <a:chOff x="1678758" y="5372875"/>
            <a:chExt cx="21181034" cy="2054091"/>
          </a:xfrm>
        </p:grpSpPr>
        <p:grpSp>
          <p:nvGrpSpPr>
            <p:cNvPr id="50" name="Group 49"/>
            <p:cNvGrpSpPr/>
            <p:nvPr/>
          </p:nvGrpSpPr>
          <p:grpSpPr>
            <a:xfrm>
              <a:off x="1678758" y="5372875"/>
              <a:ext cx="2024537" cy="2054091"/>
              <a:chOff x="2285781" y="4847654"/>
              <a:chExt cx="952480" cy="966132"/>
            </a:xfrm>
          </p:grpSpPr>
          <p:sp>
            <p:nvSpPr>
              <p:cNvPr id="51" name="Oval 50"/>
              <p:cNvSpPr/>
              <p:nvPr/>
            </p:nvSpPr>
            <p:spPr bwMode="auto">
              <a:xfrm>
                <a:off x="2346028" y="4908764"/>
                <a:ext cx="840592" cy="852640"/>
              </a:xfrm>
              <a:prstGeom prst="ellipse">
                <a:avLst/>
              </a:prstGeom>
              <a:solidFill>
                <a:schemeClr val="accent2"/>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sp>
            <p:nvSpPr>
              <p:cNvPr id="16" name="Oval 51"/>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grpSp>
        <p:grpSp>
          <p:nvGrpSpPr>
            <p:cNvPr id="17" name="Group 11"/>
            <p:cNvGrpSpPr/>
            <p:nvPr/>
          </p:nvGrpSpPr>
          <p:grpSpPr>
            <a:xfrm>
              <a:off x="3729758" y="5459189"/>
              <a:ext cx="19130034" cy="1786881"/>
              <a:chOff x="3796598" y="3676811"/>
              <a:chExt cx="19130034" cy="1786881"/>
            </a:xfrm>
          </p:grpSpPr>
          <p:sp>
            <p:nvSpPr>
              <p:cNvPr id="144" name="TextBox 143"/>
              <p:cNvSpPr txBox="1"/>
              <p:nvPr/>
            </p:nvSpPr>
            <p:spPr>
              <a:xfrm>
                <a:off x="3796598" y="3676811"/>
                <a:ext cx="2830828" cy="923101"/>
              </a:xfrm>
              <a:prstGeom prst="rect">
                <a:avLst/>
              </a:prstGeom>
              <a:noFill/>
            </p:spPr>
            <p:txBody>
              <a:bodyPr wrap="none" lIns="68584" tIns="34292" rIns="68584" bIns="34292" rtlCol="0">
                <a:spAutoFit/>
              </a:bodyPr>
              <a:lstStyle/>
              <a:p>
                <a:pPr algn="l"/>
                <a:r>
                  <a:rPr lang="en-US" b="1" dirty="0">
                    <a:latin typeface="Calibri Light" panose="020F0302020204030204"/>
                    <a:cs typeface="Calibri Light" panose="020F0302020204030204"/>
                    <a:sym typeface="+mn-ea"/>
                  </a:rPr>
                  <a:t>合计处理</a:t>
                </a:r>
                <a:endParaRPr lang="id-ID" b="1" dirty="0">
                  <a:latin typeface="Lato Regular"/>
                </a:endParaRPr>
              </a:p>
            </p:txBody>
          </p:sp>
          <p:sp>
            <p:nvSpPr>
              <p:cNvPr id="145" name="TextBox 144"/>
              <p:cNvSpPr txBox="1"/>
              <p:nvPr/>
            </p:nvSpPr>
            <p:spPr>
              <a:xfrm>
                <a:off x="3814692" y="4466744"/>
                <a:ext cx="19111940" cy="996948"/>
              </a:xfrm>
              <a:prstGeom prst="rect">
                <a:avLst/>
              </a:prstGeom>
              <a:noFill/>
            </p:spPr>
            <p:txBody>
              <a:bodyPr wrap="square" lIns="68584" tIns="34292" rIns="68584" bIns="34292" rtlCol="0">
                <a:spAutoFit/>
              </a:bodyPr>
              <a:lstStyle/>
              <a:p>
                <a:pPr>
                  <a:lnSpc>
                    <a:spcPct val="110000"/>
                  </a:lnSpc>
                </a:pPr>
                <a:r>
                  <a:rPr lang="en-US" dirty="0">
                    <a:latin typeface="Calibri Light" panose="020F0302020204030204"/>
                    <a:cs typeface="Calibri Light" panose="020F0302020204030204"/>
                  </a:rPr>
                  <a:t>对数据进行总结或合计(Aggregation)操作</a:t>
                </a:r>
                <a:endParaRPr lang="en-US" dirty="0">
                  <a:latin typeface="Calibri Light" panose="020F0302020204030204"/>
                  <a:cs typeface="Calibri Light" panose="020F0302020204030204"/>
                </a:endParaRPr>
              </a:p>
            </p:txBody>
          </p:sp>
        </p:grpSp>
        <p:grpSp>
          <p:nvGrpSpPr>
            <p:cNvPr id="169" name="Group 168"/>
            <p:cNvGrpSpPr/>
            <p:nvPr/>
          </p:nvGrpSpPr>
          <p:grpSpPr>
            <a:xfrm>
              <a:off x="2276467" y="6110001"/>
              <a:ext cx="869911" cy="600056"/>
              <a:chOff x="4763" y="4763"/>
              <a:chExt cx="1212850" cy="836612"/>
            </a:xfrm>
            <a:solidFill>
              <a:schemeClr val="bg1"/>
            </a:solidFill>
          </p:grpSpPr>
          <p:sp>
            <p:nvSpPr>
              <p:cNvPr id="170" name="Freeform 10"/>
              <p:cNvSpPr/>
              <p:nvPr/>
            </p:nvSpPr>
            <p:spPr bwMode="auto">
              <a:xfrm>
                <a:off x="152401" y="157163"/>
                <a:ext cx="355600" cy="322262"/>
              </a:xfrm>
              <a:custGeom>
                <a:avLst/>
                <a:gdLst>
                  <a:gd name="T0" fmla="*/ 93 w 94"/>
                  <a:gd name="T1" fmla="*/ 85 h 85"/>
                  <a:gd name="T2" fmla="*/ 91 w 94"/>
                  <a:gd name="T3" fmla="*/ 72 h 85"/>
                  <a:gd name="T4" fmla="*/ 70 w 94"/>
                  <a:gd name="T5" fmla="*/ 61 h 85"/>
                  <a:gd name="T6" fmla="*/ 59 w 94"/>
                  <a:gd name="T7" fmla="*/ 56 h 85"/>
                  <a:gd name="T8" fmla="*/ 59 w 94"/>
                  <a:gd name="T9" fmla="*/ 47 h 85"/>
                  <a:gd name="T10" fmla="*/ 63 w 94"/>
                  <a:gd name="T11" fmla="*/ 36 h 85"/>
                  <a:gd name="T12" fmla="*/ 68 w 94"/>
                  <a:gd name="T13" fmla="*/ 31 h 85"/>
                  <a:gd name="T14" fmla="*/ 65 w 94"/>
                  <a:gd name="T15" fmla="*/ 24 h 85"/>
                  <a:gd name="T16" fmla="*/ 66 w 94"/>
                  <a:gd name="T17" fmla="*/ 15 h 85"/>
                  <a:gd name="T18" fmla="*/ 47 w 94"/>
                  <a:gd name="T19" fmla="*/ 0 h 85"/>
                  <a:gd name="T20" fmla="*/ 29 w 94"/>
                  <a:gd name="T21" fmla="*/ 15 h 85"/>
                  <a:gd name="T22" fmla="*/ 29 w 94"/>
                  <a:gd name="T23" fmla="*/ 24 h 85"/>
                  <a:gd name="T24" fmla="*/ 27 w 94"/>
                  <a:gd name="T25" fmla="*/ 31 h 85"/>
                  <a:gd name="T26" fmla="*/ 31 w 94"/>
                  <a:gd name="T27" fmla="*/ 36 h 85"/>
                  <a:gd name="T28" fmla="*/ 36 w 94"/>
                  <a:gd name="T29" fmla="*/ 47 h 85"/>
                  <a:gd name="T30" fmla="*/ 36 w 94"/>
                  <a:gd name="T31" fmla="*/ 56 h 85"/>
                  <a:gd name="T32" fmla="*/ 24 w 94"/>
                  <a:gd name="T33" fmla="*/ 61 h 85"/>
                  <a:gd name="T34" fmla="*/ 3 w 94"/>
                  <a:gd name="T35" fmla="*/ 72 h 85"/>
                  <a:gd name="T36" fmla="*/ 1 w 94"/>
                  <a:gd name="T37" fmla="*/ 85 h 85"/>
                  <a:gd name="T38" fmla="*/ 93 w 94"/>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85">
                    <a:moveTo>
                      <a:pt x="93" y="85"/>
                    </a:moveTo>
                    <a:cubicBezTo>
                      <a:pt x="93" y="85"/>
                      <a:pt x="94" y="76"/>
                      <a:pt x="91" y="72"/>
                    </a:cubicBezTo>
                    <a:cubicBezTo>
                      <a:pt x="89" y="68"/>
                      <a:pt x="79" y="65"/>
                      <a:pt x="70" y="61"/>
                    </a:cubicBezTo>
                    <a:cubicBezTo>
                      <a:pt x="61" y="57"/>
                      <a:pt x="59" y="56"/>
                      <a:pt x="59" y="56"/>
                    </a:cubicBezTo>
                    <a:cubicBezTo>
                      <a:pt x="59" y="47"/>
                      <a:pt x="59" y="47"/>
                      <a:pt x="59" y="47"/>
                    </a:cubicBezTo>
                    <a:cubicBezTo>
                      <a:pt x="59" y="47"/>
                      <a:pt x="62" y="45"/>
                      <a:pt x="63" y="36"/>
                    </a:cubicBezTo>
                    <a:cubicBezTo>
                      <a:pt x="65" y="37"/>
                      <a:pt x="68" y="33"/>
                      <a:pt x="68" y="31"/>
                    </a:cubicBezTo>
                    <a:cubicBezTo>
                      <a:pt x="68" y="29"/>
                      <a:pt x="67" y="24"/>
                      <a:pt x="65" y="24"/>
                    </a:cubicBezTo>
                    <a:cubicBezTo>
                      <a:pt x="65" y="20"/>
                      <a:pt x="66" y="17"/>
                      <a:pt x="66" y="15"/>
                    </a:cubicBezTo>
                    <a:cubicBezTo>
                      <a:pt x="65" y="7"/>
                      <a:pt x="58" y="0"/>
                      <a:pt x="47" y="0"/>
                    </a:cubicBezTo>
                    <a:cubicBezTo>
                      <a:pt x="36" y="0"/>
                      <a:pt x="29" y="7"/>
                      <a:pt x="29" y="15"/>
                    </a:cubicBezTo>
                    <a:cubicBezTo>
                      <a:pt x="29" y="17"/>
                      <a:pt x="29" y="20"/>
                      <a:pt x="29" y="24"/>
                    </a:cubicBezTo>
                    <a:cubicBezTo>
                      <a:pt x="27" y="24"/>
                      <a:pt x="26" y="29"/>
                      <a:pt x="27" y="31"/>
                    </a:cubicBezTo>
                    <a:cubicBezTo>
                      <a:pt x="27" y="33"/>
                      <a:pt x="29" y="37"/>
                      <a:pt x="31" y="36"/>
                    </a:cubicBezTo>
                    <a:cubicBezTo>
                      <a:pt x="32" y="45"/>
                      <a:pt x="36" y="47"/>
                      <a:pt x="36" y="47"/>
                    </a:cubicBezTo>
                    <a:cubicBezTo>
                      <a:pt x="36" y="56"/>
                      <a:pt x="36" y="56"/>
                      <a:pt x="36" y="56"/>
                    </a:cubicBezTo>
                    <a:cubicBezTo>
                      <a:pt x="36" y="56"/>
                      <a:pt x="33" y="57"/>
                      <a:pt x="24" y="61"/>
                    </a:cubicBezTo>
                    <a:cubicBezTo>
                      <a:pt x="15" y="65"/>
                      <a:pt x="6" y="68"/>
                      <a:pt x="3" y="72"/>
                    </a:cubicBezTo>
                    <a:cubicBezTo>
                      <a:pt x="0" y="76"/>
                      <a:pt x="1" y="85"/>
                      <a:pt x="1" y="85"/>
                    </a:cubicBezTo>
                    <a:lnTo>
                      <a:pt x="93" y="85"/>
                    </a:lnTo>
                    <a:close/>
                  </a:path>
                </a:pathLst>
              </a:custGeom>
              <a:grpFill/>
              <a:ln>
                <a:noFill/>
              </a:ln>
            </p:spPr>
            <p:txBody>
              <a:bodyPr vert="horz" wrap="square" lIns="34299" tIns="17149" rIns="34299" bIns="17149" numCol="1" anchor="t" anchorCtr="0" compatLnSpc="1"/>
              <a:lstStyle/>
              <a:p>
                <a:endParaRPr lang="id-ID" sz="900" dirty="0">
                  <a:latin typeface="Calibri Light" panose="020F0302020204030204"/>
                </a:endParaRPr>
              </a:p>
            </p:txBody>
          </p:sp>
          <p:sp>
            <p:nvSpPr>
              <p:cNvPr id="171" name="Rectangle 11"/>
              <p:cNvSpPr>
                <a:spLocks noChangeArrowheads="1"/>
              </p:cNvSpPr>
              <p:nvPr/>
            </p:nvSpPr>
            <p:spPr bwMode="auto">
              <a:xfrm>
                <a:off x="611188" y="157163"/>
                <a:ext cx="303213" cy="76200"/>
              </a:xfrm>
              <a:prstGeom prst="rect">
                <a:avLst/>
              </a:prstGeom>
              <a:grpFill/>
              <a:ln>
                <a:noFill/>
              </a:ln>
            </p:spPr>
            <p:txBody>
              <a:bodyPr vert="horz" wrap="square" lIns="34299" tIns="17149" rIns="34299" bIns="17149" numCol="1" anchor="t" anchorCtr="0" compatLnSpc="1"/>
              <a:lstStyle/>
              <a:p>
                <a:endParaRPr lang="id-ID" sz="900" dirty="0">
                  <a:latin typeface="Calibri Light" panose="020F0302020204030204"/>
                </a:endParaRPr>
              </a:p>
            </p:txBody>
          </p:sp>
          <p:sp>
            <p:nvSpPr>
              <p:cNvPr id="172" name="Rectangle 12"/>
              <p:cNvSpPr>
                <a:spLocks noChangeArrowheads="1"/>
              </p:cNvSpPr>
              <p:nvPr/>
            </p:nvSpPr>
            <p:spPr bwMode="auto">
              <a:xfrm>
                <a:off x="611188" y="309563"/>
                <a:ext cx="454025" cy="76200"/>
              </a:xfrm>
              <a:prstGeom prst="rect">
                <a:avLst/>
              </a:prstGeom>
              <a:grpFill/>
              <a:ln>
                <a:noFill/>
              </a:ln>
            </p:spPr>
            <p:txBody>
              <a:bodyPr vert="horz" wrap="square" lIns="34299" tIns="17149" rIns="34299" bIns="17149" numCol="1" anchor="t" anchorCtr="0" compatLnSpc="1"/>
              <a:lstStyle/>
              <a:p>
                <a:endParaRPr lang="id-ID" sz="900" dirty="0">
                  <a:latin typeface="Calibri Light" panose="020F0302020204030204"/>
                </a:endParaRPr>
              </a:p>
            </p:txBody>
          </p:sp>
          <p:sp>
            <p:nvSpPr>
              <p:cNvPr id="173" name="Rectangle 13"/>
              <p:cNvSpPr>
                <a:spLocks noChangeArrowheads="1"/>
              </p:cNvSpPr>
              <p:nvPr/>
            </p:nvSpPr>
            <p:spPr bwMode="auto">
              <a:xfrm>
                <a:off x="611188" y="460375"/>
                <a:ext cx="377825" cy="76200"/>
              </a:xfrm>
              <a:prstGeom prst="rect">
                <a:avLst/>
              </a:prstGeom>
              <a:grpFill/>
              <a:ln>
                <a:noFill/>
              </a:ln>
            </p:spPr>
            <p:txBody>
              <a:bodyPr vert="horz" wrap="square" lIns="34299" tIns="17149" rIns="34299" bIns="17149" numCol="1" anchor="t" anchorCtr="0" compatLnSpc="1"/>
              <a:lstStyle/>
              <a:p>
                <a:endParaRPr lang="id-ID" sz="900" dirty="0">
                  <a:latin typeface="Calibri Light" panose="020F0302020204030204"/>
                </a:endParaRPr>
              </a:p>
            </p:txBody>
          </p:sp>
          <p:sp>
            <p:nvSpPr>
              <p:cNvPr id="174" name="Freeform 14"/>
              <p:cNvSpPr>
                <a:spLocks noEditPoints="1"/>
              </p:cNvSpPr>
              <p:nvPr/>
            </p:nvSpPr>
            <p:spPr bwMode="auto">
              <a:xfrm>
                <a:off x="4763" y="4763"/>
                <a:ext cx="1212850" cy="836612"/>
              </a:xfrm>
              <a:custGeom>
                <a:avLst/>
                <a:gdLst>
                  <a:gd name="T0" fmla="*/ 0 w 320"/>
                  <a:gd name="T1" fmla="*/ 0 h 220"/>
                  <a:gd name="T2" fmla="*/ 0 w 320"/>
                  <a:gd name="T3" fmla="*/ 220 h 220"/>
                  <a:gd name="T4" fmla="*/ 320 w 320"/>
                  <a:gd name="T5" fmla="*/ 220 h 220"/>
                  <a:gd name="T6" fmla="*/ 320 w 320"/>
                  <a:gd name="T7" fmla="*/ 0 h 220"/>
                  <a:gd name="T8" fmla="*/ 0 w 320"/>
                  <a:gd name="T9" fmla="*/ 0 h 220"/>
                  <a:gd name="T10" fmla="*/ 300 w 320"/>
                  <a:gd name="T11" fmla="*/ 200 h 220"/>
                  <a:gd name="T12" fmla="*/ 258 w 320"/>
                  <a:gd name="T13" fmla="*/ 200 h 220"/>
                  <a:gd name="T14" fmla="*/ 260 w 320"/>
                  <a:gd name="T15" fmla="*/ 190 h 220"/>
                  <a:gd name="T16" fmla="*/ 230 w 320"/>
                  <a:gd name="T17" fmla="*/ 160 h 220"/>
                  <a:gd name="T18" fmla="*/ 200 w 320"/>
                  <a:gd name="T19" fmla="*/ 190 h 220"/>
                  <a:gd name="T20" fmla="*/ 202 w 320"/>
                  <a:gd name="T21" fmla="*/ 200 h 220"/>
                  <a:gd name="T22" fmla="*/ 118 w 320"/>
                  <a:gd name="T23" fmla="*/ 200 h 220"/>
                  <a:gd name="T24" fmla="*/ 120 w 320"/>
                  <a:gd name="T25" fmla="*/ 190 h 220"/>
                  <a:gd name="T26" fmla="*/ 90 w 320"/>
                  <a:gd name="T27" fmla="*/ 160 h 220"/>
                  <a:gd name="T28" fmla="*/ 60 w 320"/>
                  <a:gd name="T29" fmla="*/ 190 h 220"/>
                  <a:gd name="T30" fmla="*/ 62 w 320"/>
                  <a:gd name="T31" fmla="*/ 200 h 220"/>
                  <a:gd name="T32" fmla="*/ 20 w 320"/>
                  <a:gd name="T33" fmla="*/ 200 h 220"/>
                  <a:gd name="T34" fmla="*/ 20 w 320"/>
                  <a:gd name="T35" fmla="*/ 20 h 220"/>
                  <a:gd name="T36" fmla="*/ 300 w 320"/>
                  <a:gd name="T37" fmla="*/ 20 h 220"/>
                  <a:gd name="T38" fmla="*/ 300 w 320"/>
                  <a:gd name="T39"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20">
                    <a:moveTo>
                      <a:pt x="0" y="0"/>
                    </a:moveTo>
                    <a:cubicBezTo>
                      <a:pt x="0" y="220"/>
                      <a:pt x="0" y="220"/>
                      <a:pt x="0" y="220"/>
                    </a:cubicBezTo>
                    <a:cubicBezTo>
                      <a:pt x="320" y="220"/>
                      <a:pt x="320" y="220"/>
                      <a:pt x="320" y="220"/>
                    </a:cubicBezTo>
                    <a:cubicBezTo>
                      <a:pt x="320" y="0"/>
                      <a:pt x="320" y="0"/>
                      <a:pt x="320" y="0"/>
                    </a:cubicBezTo>
                    <a:lnTo>
                      <a:pt x="0" y="0"/>
                    </a:lnTo>
                    <a:close/>
                    <a:moveTo>
                      <a:pt x="300" y="200"/>
                    </a:moveTo>
                    <a:cubicBezTo>
                      <a:pt x="258" y="200"/>
                      <a:pt x="258" y="200"/>
                      <a:pt x="258" y="200"/>
                    </a:cubicBezTo>
                    <a:cubicBezTo>
                      <a:pt x="259" y="197"/>
                      <a:pt x="260" y="194"/>
                      <a:pt x="260" y="190"/>
                    </a:cubicBezTo>
                    <a:cubicBezTo>
                      <a:pt x="260" y="173"/>
                      <a:pt x="247" y="160"/>
                      <a:pt x="230" y="160"/>
                    </a:cubicBezTo>
                    <a:cubicBezTo>
                      <a:pt x="213" y="160"/>
                      <a:pt x="200" y="173"/>
                      <a:pt x="200" y="190"/>
                    </a:cubicBezTo>
                    <a:cubicBezTo>
                      <a:pt x="200" y="194"/>
                      <a:pt x="201" y="197"/>
                      <a:pt x="202" y="200"/>
                    </a:cubicBezTo>
                    <a:cubicBezTo>
                      <a:pt x="118" y="200"/>
                      <a:pt x="118" y="200"/>
                      <a:pt x="118" y="200"/>
                    </a:cubicBezTo>
                    <a:cubicBezTo>
                      <a:pt x="119" y="197"/>
                      <a:pt x="120" y="194"/>
                      <a:pt x="120" y="190"/>
                    </a:cubicBezTo>
                    <a:cubicBezTo>
                      <a:pt x="120" y="173"/>
                      <a:pt x="107" y="160"/>
                      <a:pt x="90" y="160"/>
                    </a:cubicBezTo>
                    <a:cubicBezTo>
                      <a:pt x="73" y="160"/>
                      <a:pt x="60" y="173"/>
                      <a:pt x="60" y="190"/>
                    </a:cubicBezTo>
                    <a:cubicBezTo>
                      <a:pt x="60" y="194"/>
                      <a:pt x="61" y="197"/>
                      <a:pt x="62" y="200"/>
                    </a:cubicBezTo>
                    <a:cubicBezTo>
                      <a:pt x="20" y="200"/>
                      <a:pt x="20" y="200"/>
                      <a:pt x="20" y="200"/>
                    </a:cubicBezTo>
                    <a:cubicBezTo>
                      <a:pt x="20" y="20"/>
                      <a:pt x="20" y="20"/>
                      <a:pt x="20" y="20"/>
                    </a:cubicBezTo>
                    <a:cubicBezTo>
                      <a:pt x="300" y="20"/>
                      <a:pt x="300" y="20"/>
                      <a:pt x="300" y="20"/>
                    </a:cubicBezTo>
                    <a:lnTo>
                      <a:pt x="300" y="200"/>
                    </a:lnTo>
                    <a:close/>
                  </a:path>
                </a:pathLst>
              </a:custGeom>
              <a:grpFill/>
              <a:ln>
                <a:noFill/>
              </a:ln>
            </p:spPr>
            <p:txBody>
              <a:bodyPr vert="horz" wrap="square" lIns="34299" tIns="17149" rIns="34299" bIns="17149" numCol="1" anchor="t" anchorCtr="0" compatLnSpc="1"/>
              <a:lstStyle/>
              <a:p>
                <a:endParaRPr lang="id-ID" sz="900" dirty="0">
                  <a:latin typeface="Calibri Light" panose="020F0302020204030204"/>
                </a:endParaRPr>
              </a:p>
            </p:txBody>
          </p:sp>
        </p:grpSp>
      </p:grpSp>
      <p:grpSp>
        <p:nvGrpSpPr>
          <p:cNvPr id="18" name="Group 3"/>
          <p:cNvGrpSpPr/>
          <p:nvPr/>
        </p:nvGrpSpPr>
        <p:grpSpPr>
          <a:xfrm>
            <a:off x="629698" y="3985274"/>
            <a:ext cx="7944957" cy="770485"/>
            <a:chOff x="1678758" y="7756811"/>
            <a:chExt cx="21181034" cy="2054091"/>
          </a:xfrm>
        </p:grpSpPr>
        <p:grpSp>
          <p:nvGrpSpPr>
            <p:cNvPr id="146" name="Group 145"/>
            <p:cNvGrpSpPr/>
            <p:nvPr/>
          </p:nvGrpSpPr>
          <p:grpSpPr>
            <a:xfrm>
              <a:off x="1678758" y="7756811"/>
              <a:ext cx="2024537" cy="2054091"/>
              <a:chOff x="2285781" y="4847654"/>
              <a:chExt cx="952480" cy="966132"/>
            </a:xfrm>
          </p:grpSpPr>
          <p:sp>
            <p:nvSpPr>
              <p:cNvPr id="147" name="Oval 146"/>
              <p:cNvSpPr/>
              <p:nvPr/>
            </p:nvSpPr>
            <p:spPr bwMode="auto">
              <a:xfrm>
                <a:off x="2346028" y="4908764"/>
                <a:ext cx="840592" cy="852640"/>
              </a:xfrm>
              <a:prstGeom prst="ellipse">
                <a:avLst/>
              </a:prstGeom>
              <a:solidFill>
                <a:schemeClr val="accent3"/>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sp>
            <p:nvSpPr>
              <p:cNvPr id="148" name="Oval 147"/>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grpSp>
        <p:grpSp>
          <p:nvGrpSpPr>
            <p:cNvPr id="150" name="Group 149"/>
            <p:cNvGrpSpPr/>
            <p:nvPr/>
          </p:nvGrpSpPr>
          <p:grpSpPr>
            <a:xfrm>
              <a:off x="3729758" y="7843125"/>
              <a:ext cx="19130034" cy="1786881"/>
              <a:chOff x="3796598" y="3676811"/>
              <a:chExt cx="19130034" cy="1786881"/>
            </a:xfrm>
          </p:grpSpPr>
          <p:sp>
            <p:nvSpPr>
              <p:cNvPr id="151" name="TextBox 150"/>
              <p:cNvSpPr txBox="1"/>
              <p:nvPr/>
            </p:nvSpPr>
            <p:spPr>
              <a:xfrm>
                <a:off x="3796598" y="3676811"/>
                <a:ext cx="4061614" cy="923101"/>
              </a:xfrm>
              <a:prstGeom prst="rect">
                <a:avLst/>
              </a:prstGeom>
              <a:noFill/>
            </p:spPr>
            <p:txBody>
              <a:bodyPr wrap="none" lIns="68584" tIns="34292" rIns="68584" bIns="34292" rtlCol="0">
                <a:spAutoFit/>
              </a:bodyPr>
              <a:lstStyle/>
              <a:p>
                <a:pPr algn="l"/>
                <a:r>
                  <a:rPr lang="en-US" b="1" dirty="0">
                    <a:latin typeface="Calibri Light" panose="020F0302020204030204"/>
                    <a:cs typeface="Calibri Light" panose="020F0302020204030204"/>
                    <a:sym typeface="+mn-ea"/>
                  </a:rPr>
                  <a:t>数据泛化处理</a:t>
                </a:r>
                <a:endParaRPr lang="id-ID" b="1" dirty="0">
                  <a:latin typeface="Lato Regular"/>
                </a:endParaRPr>
              </a:p>
            </p:txBody>
          </p:sp>
          <p:sp>
            <p:nvSpPr>
              <p:cNvPr id="152" name="TextBox 151"/>
              <p:cNvSpPr txBox="1"/>
              <p:nvPr/>
            </p:nvSpPr>
            <p:spPr>
              <a:xfrm>
                <a:off x="3814692" y="4466744"/>
                <a:ext cx="19111940" cy="996948"/>
              </a:xfrm>
              <a:prstGeom prst="rect">
                <a:avLst/>
              </a:prstGeom>
              <a:noFill/>
            </p:spPr>
            <p:txBody>
              <a:bodyPr wrap="square" lIns="68584" tIns="34292" rIns="68584" bIns="34292" rtlCol="0">
                <a:spAutoFit/>
              </a:bodyPr>
              <a:lstStyle/>
              <a:p>
                <a:pPr>
                  <a:lnSpc>
                    <a:spcPct val="110000"/>
                  </a:lnSpc>
                </a:pPr>
                <a:r>
                  <a:rPr lang="en-US" dirty="0">
                    <a:latin typeface="Calibri Light" panose="020F0302020204030204"/>
                    <a:cs typeface="Calibri Light" panose="020F0302020204030204"/>
                  </a:rPr>
                  <a:t>用更抽象(更高层次)的概念来取代低层次或数据层的数据对象</a:t>
                </a:r>
                <a:endParaRPr lang="en-US" dirty="0">
                  <a:latin typeface="Calibri Light" panose="020F0302020204030204"/>
                  <a:cs typeface="Calibri Light" panose="020F0302020204030204"/>
                </a:endParaRPr>
              </a:p>
            </p:txBody>
          </p:sp>
        </p:grpSp>
        <p:sp>
          <p:nvSpPr>
            <p:cNvPr id="176" name="Freeform 11"/>
            <p:cNvSpPr>
              <a:spLocks noEditPoints="1"/>
            </p:cNvSpPr>
            <p:nvPr/>
          </p:nvSpPr>
          <p:spPr bwMode="auto">
            <a:xfrm>
              <a:off x="2349595" y="8397509"/>
              <a:ext cx="687475" cy="680111"/>
            </a:xfrm>
            <a:custGeom>
              <a:avLst/>
              <a:gdLst>
                <a:gd name="T0" fmla="*/ 876 w 906"/>
                <a:gd name="T1" fmla="*/ 793 h 896"/>
                <a:gd name="T2" fmla="*/ 616 w 906"/>
                <a:gd name="T3" fmla="*/ 690 h 896"/>
                <a:gd name="T4" fmla="*/ 723 w 906"/>
                <a:gd name="T5" fmla="*/ 461 h 896"/>
                <a:gd name="T6" fmla="*/ 652 w 906"/>
                <a:gd name="T7" fmla="*/ 95 h 896"/>
                <a:gd name="T8" fmla="*/ 453 w 906"/>
                <a:gd name="T9" fmla="*/ 0 h 896"/>
                <a:gd name="T10" fmla="*/ 254 w 906"/>
                <a:gd name="T11" fmla="*/ 95 h 896"/>
                <a:gd name="T12" fmla="*/ 183 w 906"/>
                <a:gd name="T13" fmla="*/ 461 h 896"/>
                <a:gd name="T14" fmla="*/ 290 w 906"/>
                <a:gd name="T15" fmla="*/ 690 h 896"/>
                <a:gd name="T16" fmla="*/ 30 w 906"/>
                <a:gd name="T17" fmla="*/ 793 h 896"/>
                <a:gd name="T18" fmla="*/ 7 w 906"/>
                <a:gd name="T19" fmla="*/ 856 h 896"/>
                <a:gd name="T20" fmla="*/ 61 w 906"/>
                <a:gd name="T21" fmla="*/ 896 h 896"/>
                <a:gd name="T22" fmla="*/ 845 w 906"/>
                <a:gd name="T23" fmla="*/ 896 h 896"/>
                <a:gd name="T24" fmla="*/ 899 w 906"/>
                <a:gd name="T25" fmla="*/ 856 h 896"/>
                <a:gd name="T26" fmla="*/ 876 w 906"/>
                <a:gd name="T27" fmla="*/ 793 h 896"/>
                <a:gd name="T28" fmla="*/ 572 w 906"/>
                <a:gd name="T29" fmla="*/ 655 h 896"/>
                <a:gd name="T30" fmla="*/ 563 w 906"/>
                <a:gd name="T31" fmla="*/ 667 h 896"/>
                <a:gd name="T32" fmla="*/ 343 w 906"/>
                <a:gd name="T33" fmla="*/ 667 h 896"/>
                <a:gd name="T34" fmla="*/ 334 w 906"/>
                <a:gd name="T35" fmla="*/ 655 h 896"/>
                <a:gd name="T36" fmla="*/ 234 w 906"/>
                <a:gd name="T37" fmla="*/ 301 h 896"/>
                <a:gd name="T38" fmla="*/ 453 w 906"/>
                <a:gd name="T39" fmla="*/ 56 h 896"/>
                <a:gd name="T40" fmla="*/ 672 w 906"/>
                <a:gd name="T41" fmla="*/ 301 h 896"/>
                <a:gd name="T42" fmla="*/ 572 w 906"/>
                <a:gd name="T43" fmla="*/ 655 h 896"/>
                <a:gd name="T44" fmla="*/ 61 w 906"/>
                <a:gd name="T45" fmla="*/ 840 h 896"/>
                <a:gd name="T46" fmla="*/ 301 w 906"/>
                <a:gd name="T47" fmla="*/ 745 h 896"/>
                <a:gd name="T48" fmla="*/ 371 w 906"/>
                <a:gd name="T49" fmla="*/ 730 h 896"/>
                <a:gd name="T50" fmla="*/ 453 w 906"/>
                <a:gd name="T51" fmla="*/ 756 h 896"/>
                <a:gd name="T52" fmla="*/ 535 w 906"/>
                <a:gd name="T53" fmla="*/ 730 h 896"/>
                <a:gd name="T54" fmla="*/ 605 w 906"/>
                <a:gd name="T55" fmla="*/ 745 h 896"/>
                <a:gd name="T56" fmla="*/ 845 w 906"/>
                <a:gd name="T57" fmla="*/ 840 h 896"/>
                <a:gd name="T58" fmla="*/ 61 w 906"/>
                <a:gd name="T59" fmla="*/ 84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06" h="896">
                  <a:moveTo>
                    <a:pt x="876" y="793"/>
                  </a:moveTo>
                  <a:cubicBezTo>
                    <a:pt x="870" y="790"/>
                    <a:pt x="768" y="723"/>
                    <a:pt x="616" y="690"/>
                  </a:cubicBezTo>
                  <a:cubicBezTo>
                    <a:pt x="672" y="619"/>
                    <a:pt x="708" y="524"/>
                    <a:pt x="723" y="461"/>
                  </a:cubicBezTo>
                  <a:cubicBezTo>
                    <a:pt x="744" y="374"/>
                    <a:pt x="736" y="202"/>
                    <a:pt x="652" y="95"/>
                  </a:cubicBezTo>
                  <a:cubicBezTo>
                    <a:pt x="603" y="33"/>
                    <a:pt x="534" y="0"/>
                    <a:pt x="453" y="0"/>
                  </a:cubicBezTo>
                  <a:cubicBezTo>
                    <a:pt x="372" y="0"/>
                    <a:pt x="303" y="33"/>
                    <a:pt x="254" y="95"/>
                  </a:cubicBezTo>
                  <a:cubicBezTo>
                    <a:pt x="170" y="202"/>
                    <a:pt x="162" y="374"/>
                    <a:pt x="183" y="461"/>
                  </a:cubicBezTo>
                  <a:cubicBezTo>
                    <a:pt x="198" y="524"/>
                    <a:pt x="234" y="619"/>
                    <a:pt x="290" y="690"/>
                  </a:cubicBezTo>
                  <a:cubicBezTo>
                    <a:pt x="138" y="723"/>
                    <a:pt x="36" y="790"/>
                    <a:pt x="30" y="793"/>
                  </a:cubicBezTo>
                  <a:cubicBezTo>
                    <a:pt x="9" y="807"/>
                    <a:pt x="0" y="833"/>
                    <a:pt x="7" y="856"/>
                  </a:cubicBezTo>
                  <a:cubicBezTo>
                    <a:pt x="15" y="880"/>
                    <a:pt x="36" y="896"/>
                    <a:pt x="61" y="896"/>
                  </a:cubicBezTo>
                  <a:cubicBezTo>
                    <a:pt x="845" y="896"/>
                    <a:pt x="845" y="896"/>
                    <a:pt x="845" y="896"/>
                  </a:cubicBezTo>
                  <a:cubicBezTo>
                    <a:pt x="870" y="896"/>
                    <a:pt x="891" y="880"/>
                    <a:pt x="899" y="856"/>
                  </a:cubicBezTo>
                  <a:cubicBezTo>
                    <a:pt x="906" y="833"/>
                    <a:pt x="897" y="807"/>
                    <a:pt x="876" y="793"/>
                  </a:cubicBezTo>
                  <a:close/>
                  <a:moveTo>
                    <a:pt x="572" y="655"/>
                  </a:moveTo>
                  <a:cubicBezTo>
                    <a:pt x="563" y="667"/>
                    <a:pt x="563" y="667"/>
                    <a:pt x="563" y="667"/>
                  </a:cubicBezTo>
                  <a:cubicBezTo>
                    <a:pt x="497" y="743"/>
                    <a:pt x="409" y="743"/>
                    <a:pt x="343" y="667"/>
                  </a:cubicBezTo>
                  <a:cubicBezTo>
                    <a:pt x="334" y="655"/>
                    <a:pt x="334" y="655"/>
                    <a:pt x="334" y="655"/>
                  </a:cubicBezTo>
                  <a:cubicBezTo>
                    <a:pt x="256" y="556"/>
                    <a:pt x="217" y="426"/>
                    <a:pt x="234" y="301"/>
                  </a:cubicBezTo>
                  <a:cubicBezTo>
                    <a:pt x="249" y="181"/>
                    <a:pt x="317" y="56"/>
                    <a:pt x="453" y="56"/>
                  </a:cubicBezTo>
                  <a:cubicBezTo>
                    <a:pt x="589" y="56"/>
                    <a:pt x="657" y="181"/>
                    <a:pt x="672" y="301"/>
                  </a:cubicBezTo>
                  <a:cubicBezTo>
                    <a:pt x="689" y="426"/>
                    <a:pt x="651" y="556"/>
                    <a:pt x="572" y="655"/>
                  </a:cubicBezTo>
                  <a:close/>
                  <a:moveTo>
                    <a:pt x="61" y="840"/>
                  </a:moveTo>
                  <a:cubicBezTo>
                    <a:pt x="65" y="837"/>
                    <a:pt x="160" y="775"/>
                    <a:pt x="301" y="745"/>
                  </a:cubicBezTo>
                  <a:cubicBezTo>
                    <a:pt x="371" y="730"/>
                    <a:pt x="371" y="730"/>
                    <a:pt x="371" y="730"/>
                  </a:cubicBezTo>
                  <a:cubicBezTo>
                    <a:pt x="396" y="746"/>
                    <a:pt x="423" y="756"/>
                    <a:pt x="453" y="756"/>
                  </a:cubicBezTo>
                  <a:cubicBezTo>
                    <a:pt x="483" y="756"/>
                    <a:pt x="510" y="746"/>
                    <a:pt x="535" y="730"/>
                  </a:cubicBezTo>
                  <a:cubicBezTo>
                    <a:pt x="605" y="745"/>
                    <a:pt x="605" y="745"/>
                    <a:pt x="605" y="745"/>
                  </a:cubicBezTo>
                  <a:cubicBezTo>
                    <a:pt x="745" y="775"/>
                    <a:pt x="840" y="836"/>
                    <a:pt x="845" y="840"/>
                  </a:cubicBezTo>
                  <a:lnTo>
                    <a:pt x="61" y="840"/>
                  </a:lnTo>
                  <a:close/>
                </a:path>
              </a:pathLst>
            </a:custGeom>
            <a:solidFill>
              <a:schemeClr val="bg1"/>
            </a:solidFill>
            <a:ln>
              <a:noFill/>
            </a:ln>
          </p:spPr>
          <p:txBody>
            <a:bodyPr vert="horz" wrap="square" lIns="34299" tIns="17149" rIns="34299" bIns="17149" numCol="1" anchor="t" anchorCtr="0" compatLnSpc="1"/>
            <a:lstStyle/>
            <a:p>
              <a:endParaRPr lang="id-ID" sz="900" dirty="0">
                <a:latin typeface="Calibri Light" panose="020F0302020204030204"/>
              </a:endParaRPr>
            </a:p>
          </p:txBody>
        </p:sp>
      </p:grpSp>
      <p:grpSp>
        <p:nvGrpSpPr>
          <p:cNvPr id="19" name="Group 4"/>
          <p:cNvGrpSpPr/>
          <p:nvPr/>
        </p:nvGrpSpPr>
        <p:grpSpPr>
          <a:xfrm>
            <a:off x="629698" y="4856229"/>
            <a:ext cx="7944957" cy="770485"/>
            <a:chOff x="1678758" y="10078752"/>
            <a:chExt cx="21181034" cy="2054091"/>
          </a:xfrm>
        </p:grpSpPr>
        <p:grpSp>
          <p:nvGrpSpPr>
            <p:cNvPr id="153" name="Group 152"/>
            <p:cNvGrpSpPr/>
            <p:nvPr/>
          </p:nvGrpSpPr>
          <p:grpSpPr>
            <a:xfrm>
              <a:off x="1678758" y="10078752"/>
              <a:ext cx="2024537" cy="2054091"/>
              <a:chOff x="2285781" y="4847654"/>
              <a:chExt cx="952480" cy="966132"/>
            </a:xfrm>
          </p:grpSpPr>
          <p:sp>
            <p:nvSpPr>
              <p:cNvPr id="154" name="Oval 153"/>
              <p:cNvSpPr/>
              <p:nvPr/>
            </p:nvSpPr>
            <p:spPr bwMode="auto">
              <a:xfrm>
                <a:off x="2346028" y="4908764"/>
                <a:ext cx="840592" cy="852640"/>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sp>
            <p:nvSpPr>
              <p:cNvPr id="155" name="Oval 154"/>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900" dirty="0">
                  <a:latin typeface="Calibri Light" panose="020F0302020204030204"/>
                </a:endParaRPr>
              </a:p>
            </p:txBody>
          </p:sp>
        </p:grpSp>
        <p:grpSp>
          <p:nvGrpSpPr>
            <p:cNvPr id="157" name="Group 156"/>
            <p:cNvGrpSpPr/>
            <p:nvPr/>
          </p:nvGrpSpPr>
          <p:grpSpPr>
            <a:xfrm>
              <a:off x="3729758" y="10165066"/>
              <a:ext cx="19130034" cy="1728461"/>
              <a:chOff x="3796598" y="3676811"/>
              <a:chExt cx="19130034" cy="1728461"/>
            </a:xfrm>
          </p:grpSpPr>
          <p:sp>
            <p:nvSpPr>
              <p:cNvPr id="158" name="TextBox 157"/>
              <p:cNvSpPr txBox="1"/>
              <p:nvPr/>
            </p:nvSpPr>
            <p:spPr>
              <a:xfrm>
                <a:off x="3796598" y="3676811"/>
                <a:ext cx="2228257" cy="923100"/>
              </a:xfrm>
              <a:prstGeom prst="rect">
                <a:avLst/>
              </a:prstGeom>
              <a:noFill/>
            </p:spPr>
            <p:txBody>
              <a:bodyPr wrap="none" lIns="68584" tIns="34292" rIns="68584" bIns="34292" rtlCol="0">
                <a:spAutoFit/>
              </a:bodyPr>
              <a:lstStyle/>
              <a:p>
                <a:pPr algn="l"/>
                <a:r>
                  <a:rPr lang="id-ID" b="1" dirty="0">
                    <a:latin typeface="Lato Regular"/>
                  </a:rPr>
                  <a:t>规格化</a:t>
                </a:r>
                <a:endParaRPr lang="id-ID" b="1" dirty="0">
                  <a:latin typeface="Lato Regular"/>
                </a:endParaRPr>
              </a:p>
            </p:txBody>
          </p:sp>
          <p:sp>
            <p:nvSpPr>
              <p:cNvPr id="159" name="TextBox 158"/>
              <p:cNvSpPr txBox="1"/>
              <p:nvPr/>
            </p:nvSpPr>
            <p:spPr>
              <a:xfrm>
                <a:off x="3814692" y="4408324"/>
                <a:ext cx="19111940" cy="996948"/>
              </a:xfrm>
              <a:prstGeom prst="rect">
                <a:avLst/>
              </a:prstGeom>
              <a:noFill/>
            </p:spPr>
            <p:txBody>
              <a:bodyPr wrap="square" lIns="68584" tIns="34292" rIns="68584" bIns="34292" rtlCol="0">
                <a:spAutoFit/>
              </a:bodyPr>
              <a:lstStyle/>
              <a:p>
                <a:pPr>
                  <a:lnSpc>
                    <a:spcPct val="110000"/>
                  </a:lnSpc>
                </a:pPr>
                <a:r>
                  <a:rPr lang="en-US" dirty="0">
                    <a:latin typeface="Calibri Light" panose="020F0302020204030204"/>
                    <a:cs typeface="Calibri Light" panose="020F0302020204030204"/>
                  </a:rPr>
                  <a:t>将有关属性数据技比例投射到特定小范围之中</a:t>
                </a:r>
                <a:endParaRPr lang="en-US" dirty="0">
                  <a:latin typeface="Calibri Light" panose="020F0302020204030204"/>
                  <a:cs typeface="Calibri Light" panose="020F0302020204030204"/>
                </a:endParaRPr>
              </a:p>
            </p:txBody>
          </p:sp>
        </p:grpSp>
        <p:sp>
          <p:nvSpPr>
            <p:cNvPr id="178" name="Freeform 5"/>
            <p:cNvSpPr>
              <a:spLocks noEditPoints="1"/>
            </p:cNvSpPr>
            <p:nvPr/>
          </p:nvSpPr>
          <p:spPr bwMode="auto">
            <a:xfrm>
              <a:off x="2331450" y="10723106"/>
              <a:ext cx="756266" cy="673781"/>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bg1"/>
            </a:solidFill>
            <a:ln>
              <a:noFill/>
            </a:ln>
          </p:spPr>
          <p:txBody>
            <a:bodyPr vert="horz" wrap="square" lIns="34299" tIns="17149" rIns="34299" bIns="17149" numCol="1" anchor="t" anchorCtr="0" compatLnSpc="1"/>
            <a:lstStyle/>
            <a:p>
              <a:endParaRPr lang="id-ID" sz="900" dirty="0">
                <a:latin typeface="Calibri Light" panose="020F0302020204030204"/>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p:cNvGrpSpPr/>
          <p:nvPr/>
        </p:nvGrpSpPr>
        <p:grpSpPr>
          <a:xfrm>
            <a:off x="645364" y="1072746"/>
            <a:ext cx="7853622" cy="600293"/>
            <a:chOff x="1739573" y="511491"/>
            <a:chExt cx="20937538" cy="1600365"/>
          </a:xfrm>
        </p:grpSpPr>
        <p:sp>
          <p:nvSpPr>
            <p:cNvPr id="53" name="TextBox 52"/>
            <p:cNvSpPr txBox="1"/>
            <p:nvPr/>
          </p:nvSpPr>
          <p:spPr>
            <a:xfrm>
              <a:off x="1739573" y="511491"/>
              <a:ext cx="20937538" cy="1600365"/>
            </a:xfrm>
            <a:prstGeom prst="rect">
              <a:avLst/>
            </a:prstGeom>
            <a:noFill/>
          </p:spPr>
          <p:txBody>
            <a:bodyPr wrap="square" rtlCol="0">
              <a:spAutoFit/>
            </a:bodyPr>
            <a:lstStyle/>
            <a:p>
              <a:pPr algn="ctr"/>
              <a:r>
                <a:rPr lang="zh-CN" altLang="id-ID" sz="3300" b="1" dirty="0">
                  <a:solidFill>
                    <a:schemeClr val="tx2"/>
                  </a:solidFill>
                  <a:latin typeface="Lato Regular"/>
                  <a:cs typeface="Lato Regular"/>
                </a:rPr>
                <a:t>数据归约</a:t>
              </a:r>
              <a:endParaRPr lang="zh-CN" altLang="id-ID" sz="3300" b="1" dirty="0">
                <a:solidFill>
                  <a:schemeClr val="tx2"/>
                </a:solidFill>
                <a:latin typeface="Lato Regular"/>
                <a:cs typeface="Lato Regular"/>
              </a:endParaRPr>
            </a:p>
          </p:txBody>
        </p:sp>
        <p:grpSp>
          <p:nvGrpSpPr>
            <p:cNvPr id="54" name="Group 53"/>
            <p:cNvGrpSpPr/>
            <p:nvPr/>
          </p:nvGrpSpPr>
          <p:grpSpPr>
            <a:xfrm>
              <a:off x="10842089" y="1977406"/>
              <a:ext cx="2738812" cy="73151"/>
              <a:chOff x="1775295" y="2020905"/>
              <a:chExt cx="3631535" cy="45719"/>
            </a:xfrm>
          </p:grpSpPr>
          <p:sp>
            <p:nvSpPr>
              <p:cNvPr id="56" name="Rectangle 5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7" name="Rectangle 5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58" name="Rectangle 5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3" name="Rectangle 6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4" name="Rectangle 6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sp>
            <p:nvSpPr>
              <p:cNvPr id="65" name="Rectangle 6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91448" tIns="45724" rIns="91448" bIns="45724" rtlCol="0" anchor="ctr"/>
              <a:lstStyle/>
              <a:p>
                <a:pPr algn="ctr"/>
                <a:endParaRPr lang="en-US" sz="675" dirty="0">
                  <a:latin typeface="Calibri Light" panose="020F0302020204030204"/>
                </a:endParaRPr>
              </a:p>
            </p:txBody>
          </p:sp>
        </p:grpSp>
      </p:grpSp>
      <p:sp>
        <p:nvSpPr>
          <p:cNvPr id="3" name="文本框 2"/>
          <p:cNvSpPr txBox="1"/>
          <p:nvPr/>
        </p:nvSpPr>
        <p:spPr>
          <a:xfrm>
            <a:off x="525917" y="1870781"/>
            <a:ext cx="7973073" cy="784830"/>
          </a:xfrm>
          <a:prstGeom prst="rect">
            <a:avLst/>
          </a:prstGeom>
          <a:noFill/>
        </p:spPr>
        <p:txBody>
          <a:bodyPr wrap="square" rtlCol="0">
            <a:spAutoFit/>
          </a:bodyPr>
          <a:lstStyle/>
          <a:p>
            <a:r>
              <a:rPr lang="en-US" sz="1500"/>
              <a:t>     </a:t>
            </a:r>
            <a:r>
              <a:rPr sz="1500"/>
              <a:t>数据归约是指在对挖掘任务和数据本身内容理解的基础上、寻找依赖于发现目标的数据的有用特征，以缩减数据规模，从而在尽可能保持数据原貌的前提下，最大限度地精简数据量。</a:t>
            </a:r>
            <a:endParaRPr sz="1500"/>
          </a:p>
        </p:txBody>
      </p:sp>
      <p:grpSp>
        <p:nvGrpSpPr>
          <p:cNvPr id="77" name="Group 76"/>
          <p:cNvGrpSpPr/>
          <p:nvPr/>
        </p:nvGrpSpPr>
        <p:grpSpPr>
          <a:xfrm>
            <a:off x="3820179" y="3419852"/>
            <a:ext cx="1478517" cy="1953578"/>
            <a:chOff x="9829438" y="5671231"/>
            <a:chExt cx="4196867" cy="5545360"/>
          </a:xfrm>
        </p:grpSpPr>
        <p:sp>
          <p:nvSpPr>
            <p:cNvPr id="78" name="Freeform 37"/>
            <p:cNvSpPr>
              <a:spLocks noChangeArrowheads="1"/>
            </p:cNvSpPr>
            <p:nvPr/>
          </p:nvSpPr>
          <p:spPr bwMode="auto">
            <a:xfrm>
              <a:off x="10222282" y="5671231"/>
              <a:ext cx="3460286" cy="3453573"/>
            </a:xfrm>
            <a:custGeom>
              <a:avLst/>
              <a:gdLst>
                <a:gd name="T0" fmla="*/ 3028 w 6055"/>
                <a:gd name="T1" fmla="*/ 0 h 6044"/>
                <a:gd name="T2" fmla="*/ 3028 w 6055"/>
                <a:gd name="T3" fmla="*/ 0 h 6044"/>
                <a:gd name="T4" fmla="*/ 0 w 6055"/>
                <a:gd name="T5" fmla="*/ 3021 h 6044"/>
                <a:gd name="T6" fmla="*/ 212 w 6055"/>
                <a:gd name="T7" fmla="*/ 4128 h 6044"/>
                <a:gd name="T8" fmla="*/ 285 w 6055"/>
                <a:gd name="T9" fmla="*/ 4221 h 6044"/>
                <a:gd name="T10" fmla="*/ 425 w 6055"/>
                <a:gd name="T11" fmla="*/ 4418 h 6044"/>
                <a:gd name="T12" fmla="*/ 425 w 6055"/>
                <a:gd name="T13" fmla="*/ 4428 h 6044"/>
                <a:gd name="T14" fmla="*/ 606 w 6055"/>
                <a:gd name="T15" fmla="*/ 4630 h 6044"/>
                <a:gd name="T16" fmla="*/ 560 w 6055"/>
                <a:gd name="T17" fmla="*/ 4765 h 6044"/>
                <a:gd name="T18" fmla="*/ 1838 w 6055"/>
                <a:gd name="T19" fmla="*/ 5799 h 6044"/>
                <a:gd name="T20" fmla="*/ 2096 w 6055"/>
                <a:gd name="T21" fmla="*/ 5541 h 6044"/>
                <a:gd name="T22" fmla="*/ 2960 w 6055"/>
                <a:gd name="T23" fmla="*/ 6043 h 6044"/>
                <a:gd name="T24" fmla="*/ 3012 w 6055"/>
                <a:gd name="T25" fmla="*/ 6043 h 6044"/>
                <a:gd name="T26" fmla="*/ 3876 w 6055"/>
                <a:gd name="T27" fmla="*/ 5541 h 6044"/>
                <a:gd name="T28" fmla="*/ 4160 w 6055"/>
                <a:gd name="T29" fmla="*/ 5826 h 6044"/>
                <a:gd name="T30" fmla="*/ 6054 w 6055"/>
                <a:gd name="T31" fmla="*/ 3021 h 6044"/>
                <a:gd name="T32" fmla="*/ 6054 w 6055"/>
                <a:gd name="T33" fmla="*/ 3021 h 6044"/>
                <a:gd name="T34" fmla="*/ 3028 w 6055"/>
                <a:gd name="T35" fmla="*/ 0 h 6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55" h="6044">
                  <a:moveTo>
                    <a:pt x="3028" y="0"/>
                  </a:moveTo>
                  <a:lnTo>
                    <a:pt x="3028" y="0"/>
                  </a:lnTo>
                  <a:cubicBezTo>
                    <a:pt x="1357" y="0"/>
                    <a:pt x="0" y="1350"/>
                    <a:pt x="0" y="3021"/>
                  </a:cubicBezTo>
                  <a:cubicBezTo>
                    <a:pt x="0" y="3409"/>
                    <a:pt x="79" y="3787"/>
                    <a:pt x="212" y="4128"/>
                  </a:cubicBezTo>
                  <a:cubicBezTo>
                    <a:pt x="239" y="4155"/>
                    <a:pt x="264" y="4190"/>
                    <a:pt x="285" y="4221"/>
                  </a:cubicBezTo>
                  <a:cubicBezTo>
                    <a:pt x="368" y="4253"/>
                    <a:pt x="425" y="4330"/>
                    <a:pt x="425" y="4418"/>
                  </a:cubicBezTo>
                  <a:cubicBezTo>
                    <a:pt x="425" y="4423"/>
                    <a:pt x="425" y="4423"/>
                    <a:pt x="425" y="4428"/>
                  </a:cubicBezTo>
                  <a:cubicBezTo>
                    <a:pt x="528" y="4438"/>
                    <a:pt x="606" y="4527"/>
                    <a:pt x="606" y="4630"/>
                  </a:cubicBezTo>
                  <a:cubicBezTo>
                    <a:pt x="606" y="4682"/>
                    <a:pt x="585" y="4729"/>
                    <a:pt x="560" y="4765"/>
                  </a:cubicBezTo>
                  <a:cubicBezTo>
                    <a:pt x="875" y="5220"/>
                    <a:pt x="1320" y="5577"/>
                    <a:pt x="1838" y="5799"/>
                  </a:cubicBezTo>
                  <a:cubicBezTo>
                    <a:pt x="2096" y="5541"/>
                    <a:pt x="2096" y="5541"/>
                    <a:pt x="2096" y="5541"/>
                  </a:cubicBezTo>
                  <a:cubicBezTo>
                    <a:pt x="2960" y="6043"/>
                    <a:pt x="2960" y="6043"/>
                    <a:pt x="2960" y="6043"/>
                  </a:cubicBezTo>
                  <a:cubicBezTo>
                    <a:pt x="2976" y="6043"/>
                    <a:pt x="2997" y="6043"/>
                    <a:pt x="3012" y="6043"/>
                  </a:cubicBezTo>
                  <a:cubicBezTo>
                    <a:pt x="3876" y="5541"/>
                    <a:pt x="3876" y="5541"/>
                    <a:pt x="3876" y="5541"/>
                  </a:cubicBezTo>
                  <a:cubicBezTo>
                    <a:pt x="4160" y="5826"/>
                    <a:pt x="4160" y="5826"/>
                    <a:pt x="4160" y="5826"/>
                  </a:cubicBezTo>
                  <a:cubicBezTo>
                    <a:pt x="5268" y="5381"/>
                    <a:pt x="6054" y="4288"/>
                    <a:pt x="6054" y="3021"/>
                  </a:cubicBezTo>
                  <a:lnTo>
                    <a:pt x="6054" y="3021"/>
                  </a:lnTo>
                  <a:cubicBezTo>
                    <a:pt x="6054" y="1350"/>
                    <a:pt x="4699" y="0"/>
                    <a:pt x="3028" y="0"/>
                  </a:cubicBezTo>
                </a:path>
              </a:pathLst>
            </a:custGeom>
            <a:solidFill>
              <a:schemeClr val="accent3">
                <a:lumMod val="60000"/>
                <a:lumOff val="40000"/>
              </a:schemeClr>
            </a:solidFill>
            <a:ln>
              <a:noFill/>
            </a:ln>
            <a:effectLst/>
          </p:spPr>
          <p:txBody>
            <a:bodyPr wrap="none" anchor="ctr"/>
            <a:lstStyle/>
            <a:p>
              <a:pPr>
                <a:defRPr/>
              </a:pPr>
              <a:endParaRPr lang="en-US" sz="800" dirty="0">
                <a:latin typeface="Calibri Light" panose="020F0302020204030204"/>
              </a:endParaRPr>
            </a:p>
          </p:txBody>
        </p:sp>
        <p:sp>
          <p:nvSpPr>
            <p:cNvPr id="79" name="Freeform 38"/>
            <p:cNvSpPr>
              <a:spLocks noChangeArrowheads="1"/>
            </p:cNvSpPr>
            <p:nvPr/>
          </p:nvSpPr>
          <p:spPr bwMode="auto">
            <a:xfrm>
              <a:off x="10343406" y="8028172"/>
              <a:ext cx="225886" cy="366636"/>
            </a:xfrm>
            <a:custGeom>
              <a:avLst/>
              <a:gdLst>
                <a:gd name="T0" fmla="*/ 0 w 395"/>
                <a:gd name="T1" fmla="*/ 0 h 638"/>
                <a:gd name="T2" fmla="*/ 0 w 395"/>
                <a:gd name="T3" fmla="*/ 0 h 638"/>
                <a:gd name="T4" fmla="*/ 348 w 395"/>
                <a:gd name="T5" fmla="*/ 637 h 638"/>
                <a:gd name="T6" fmla="*/ 394 w 395"/>
                <a:gd name="T7" fmla="*/ 502 h 638"/>
                <a:gd name="T8" fmla="*/ 213 w 395"/>
                <a:gd name="T9" fmla="*/ 300 h 638"/>
                <a:gd name="T10" fmla="*/ 213 w 395"/>
                <a:gd name="T11" fmla="*/ 290 h 638"/>
                <a:gd name="T12" fmla="*/ 73 w 395"/>
                <a:gd name="T13" fmla="*/ 93 h 638"/>
                <a:gd name="T14" fmla="*/ 0 w 395"/>
                <a:gd name="T15" fmla="*/ 0 h 6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5" h="638">
                  <a:moveTo>
                    <a:pt x="0" y="0"/>
                  </a:moveTo>
                  <a:lnTo>
                    <a:pt x="0" y="0"/>
                  </a:lnTo>
                  <a:cubicBezTo>
                    <a:pt x="89" y="228"/>
                    <a:pt x="208" y="441"/>
                    <a:pt x="348" y="637"/>
                  </a:cubicBezTo>
                  <a:cubicBezTo>
                    <a:pt x="373" y="601"/>
                    <a:pt x="394" y="554"/>
                    <a:pt x="394" y="502"/>
                  </a:cubicBezTo>
                  <a:cubicBezTo>
                    <a:pt x="394" y="399"/>
                    <a:pt x="316" y="310"/>
                    <a:pt x="213" y="300"/>
                  </a:cubicBezTo>
                  <a:cubicBezTo>
                    <a:pt x="213" y="295"/>
                    <a:pt x="213" y="295"/>
                    <a:pt x="213" y="290"/>
                  </a:cubicBezTo>
                  <a:cubicBezTo>
                    <a:pt x="213" y="202"/>
                    <a:pt x="156" y="125"/>
                    <a:pt x="73" y="93"/>
                  </a:cubicBezTo>
                  <a:cubicBezTo>
                    <a:pt x="52" y="62"/>
                    <a:pt x="27" y="27"/>
                    <a:pt x="0" y="0"/>
                  </a:cubicBezTo>
                </a:path>
              </a:pathLst>
            </a:custGeom>
            <a:solidFill>
              <a:srgbClr val="F5F4E4"/>
            </a:solidFill>
            <a:ln>
              <a:noFill/>
            </a:ln>
            <a:effectLst/>
          </p:spPr>
          <p:txBody>
            <a:bodyPr wrap="none" anchor="ctr"/>
            <a:lstStyle/>
            <a:p>
              <a:pPr>
                <a:defRPr/>
              </a:pPr>
              <a:endParaRPr lang="en-US" sz="800" dirty="0">
                <a:latin typeface="Calibri Light" panose="020F0302020204030204"/>
              </a:endParaRPr>
            </a:p>
          </p:txBody>
        </p:sp>
        <p:sp>
          <p:nvSpPr>
            <p:cNvPr id="80" name="Freeform 39"/>
            <p:cNvSpPr>
              <a:spLocks noChangeArrowheads="1"/>
            </p:cNvSpPr>
            <p:nvPr/>
          </p:nvSpPr>
          <p:spPr bwMode="auto">
            <a:xfrm>
              <a:off x="9878543" y="8836733"/>
              <a:ext cx="4098657" cy="2366764"/>
            </a:xfrm>
            <a:custGeom>
              <a:avLst/>
              <a:gdLst>
                <a:gd name="T0" fmla="*/ 7135 w 7173"/>
                <a:gd name="T1" fmla="*/ 3482 h 4145"/>
                <a:gd name="T2" fmla="*/ 7135 w 7173"/>
                <a:gd name="T3" fmla="*/ 3482 h 4145"/>
                <a:gd name="T4" fmla="*/ 6338 w 7173"/>
                <a:gd name="T5" fmla="*/ 4144 h 4145"/>
                <a:gd name="T6" fmla="*/ 833 w 7173"/>
                <a:gd name="T7" fmla="*/ 4144 h 4145"/>
                <a:gd name="T8" fmla="*/ 36 w 7173"/>
                <a:gd name="T9" fmla="*/ 3482 h 4145"/>
                <a:gd name="T10" fmla="*/ 275 w 7173"/>
                <a:gd name="T11" fmla="*/ 1334 h 4145"/>
                <a:gd name="T12" fmla="*/ 1097 w 7173"/>
                <a:gd name="T13" fmla="*/ 647 h 4145"/>
                <a:gd name="T14" fmla="*/ 2365 w 7173"/>
                <a:gd name="T15" fmla="*/ 331 h 4145"/>
                <a:gd name="T16" fmla="*/ 2696 w 7173"/>
                <a:gd name="T17" fmla="*/ 0 h 4145"/>
                <a:gd name="T18" fmla="*/ 3586 w 7173"/>
                <a:gd name="T19" fmla="*/ 517 h 4145"/>
                <a:gd name="T20" fmla="*/ 4476 w 7173"/>
                <a:gd name="T21" fmla="*/ 0 h 4145"/>
                <a:gd name="T22" fmla="*/ 4802 w 7173"/>
                <a:gd name="T23" fmla="*/ 331 h 4145"/>
                <a:gd name="T24" fmla="*/ 6075 w 7173"/>
                <a:gd name="T25" fmla="*/ 647 h 4145"/>
                <a:gd name="T26" fmla="*/ 6898 w 7173"/>
                <a:gd name="T27" fmla="*/ 1334 h 4145"/>
                <a:gd name="T28" fmla="*/ 7135 w 7173"/>
                <a:gd name="T29" fmla="*/ 3482 h 4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73" h="4145">
                  <a:moveTo>
                    <a:pt x="7135" y="3482"/>
                  </a:moveTo>
                  <a:lnTo>
                    <a:pt x="7135" y="3482"/>
                  </a:lnTo>
                  <a:cubicBezTo>
                    <a:pt x="7172" y="3844"/>
                    <a:pt x="6815" y="4144"/>
                    <a:pt x="6338" y="4144"/>
                  </a:cubicBezTo>
                  <a:cubicBezTo>
                    <a:pt x="833" y="4144"/>
                    <a:pt x="833" y="4144"/>
                    <a:pt x="833" y="4144"/>
                  </a:cubicBezTo>
                  <a:cubicBezTo>
                    <a:pt x="358" y="4144"/>
                    <a:pt x="0" y="3844"/>
                    <a:pt x="36" y="3482"/>
                  </a:cubicBezTo>
                  <a:cubicBezTo>
                    <a:pt x="275" y="1334"/>
                    <a:pt x="275" y="1334"/>
                    <a:pt x="275" y="1334"/>
                  </a:cubicBezTo>
                  <a:cubicBezTo>
                    <a:pt x="306" y="1024"/>
                    <a:pt x="683" y="739"/>
                    <a:pt x="1097" y="647"/>
                  </a:cubicBezTo>
                  <a:cubicBezTo>
                    <a:pt x="1330" y="589"/>
                    <a:pt x="1992" y="419"/>
                    <a:pt x="2365" y="331"/>
                  </a:cubicBezTo>
                  <a:cubicBezTo>
                    <a:pt x="2696" y="0"/>
                    <a:pt x="2696" y="0"/>
                    <a:pt x="2696" y="0"/>
                  </a:cubicBezTo>
                  <a:cubicBezTo>
                    <a:pt x="3586" y="517"/>
                    <a:pt x="3586" y="517"/>
                    <a:pt x="3586" y="517"/>
                  </a:cubicBezTo>
                  <a:cubicBezTo>
                    <a:pt x="4476" y="0"/>
                    <a:pt x="4476" y="0"/>
                    <a:pt x="4476" y="0"/>
                  </a:cubicBezTo>
                  <a:cubicBezTo>
                    <a:pt x="4802" y="331"/>
                    <a:pt x="4802" y="331"/>
                    <a:pt x="4802" y="331"/>
                  </a:cubicBezTo>
                  <a:cubicBezTo>
                    <a:pt x="4802" y="331"/>
                    <a:pt x="5842" y="589"/>
                    <a:pt x="6075" y="647"/>
                  </a:cubicBezTo>
                  <a:cubicBezTo>
                    <a:pt x="6489" y="739"/>
                    <a:pt x="6867" y="1024"/>
                    <a:pt x="6898" y="1334"/>
                  </a:cubicBezTo>
                  <a:cubicBezTo>
                    <a:pt x="7135" y="3482"/>
                    <a:pt x="7135" y="3482"/>
                    <a:pt x="7135" y="3482"/>
                  </a:cubicBezTo>
                </a:path>
              </a:pathLst>
            </a:custGeom>
            <a:solidFill>
              <a:srgbClr val="FDFEFF"/>
            </a:solidFill>
            <a:ln>
              <a:noFill/>
            </a:ln>
            <a:effectLst/>
          </p:spPr>
          <p:txBody>
            <a:bodyPr wrap="none" anchor="ctr"/>
            <a:lstStyle/>
            <a:p>
              <a:pPr>
                <a:defRPr/>
              </a:pPr>
              <a:endParaRPr lang="en-US" sz="800" dirty="0">
                <a:latin typeface="Calibri Light" panose="020F0302020204030204"/>
              </a:endParaRPr>
            </a:p>
          </p:txBody>
        </p:sp>
        <p:sp>
          <p:nvSpPr>
            <p:cNvPr id="81" name="Freeform 40"/>
            <p:cNvSpPr>
              <a:spLocks noChangeArrowheads="1"/>
            </p:cNvSpPr>
            <p:nvPr/>
          </p:nvSpPr>
          <p:spPr bwMode="auto">
            <a:xfrm>
              <a:off x="11927873" y="8836733"/>
              <a:ext cx="2049329" cy="2366764"/>
            </a:xfrm>
            <a:custGeom>
              <a:avLst/>
              <a:gdLst>
                <a:gd name="T0" fmla="*/ 3549 w 3587"/>
                <a:gd name="T1" fmla="*/ 3482 h 4145"/>
                <a:gd name="T2" fmla="*/ 3549 w 3587"/>
                <a:gd name="T3" fmla="*/ 3482 h 4145"/>
                <a:gd name="T4" fmla="*/ 3312 w 3587"/>
                <a:gd name="T5" fmla="*/ 1334 h 4145"/>
                <a:gd name="T6" fmla="*/ 2489 w 3587"/>
                <a:gd name="T7" fmla="*/ 647 h 4145"/>
                <a:gd name="T8" fmla="*/ 1216 w 3587"/>
                <a:gd name="T9" fmla="*/ 331 h 4145"/>
                <a:gd name="T10" fmla="*/ 890 w 3587"/>
                <a:gd name="T11" fmla="*/ 0 h 4145"/>
                <a:gd name="T12" fmla="*/ 0 w 3587"/>
                <a:gd name="T13" fmla="*/ 517 h 4145"/>
                <a:gd name="T14" fmla="*/ 5 w 3587"/>
                <a:gd name="T15" fmla="*/ 4144 h 4145"/>
                <a:gd name="T16" fmla="*/ 2752 w 3587"/>
                <a:gd name="T17" fmla="*/ 4144 h 4145"/>
                <a:gd name="T18" fmla="*/ 3549 w 3587"/>
                <a:gd name="T19" fmla="*/ 3482 h 4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87" h="4145">
                  <a:moveTo>
                    <a:pt x="3549" y="3482"/>
                  </a:moveTo>
                  <a:lnTo>
                    <a:pt x="3549" y="3482"/>
                  </a:lnTo>
                  <a:cubicBezTo>
                    <a:pt x="3312" y="1334"/>
                    <a:pt x="3312" y="1334"/>
                    <a:pt x="3312" y="1334"/>
                  </a:cubicBezTo>
                  <a:cubicBezTo>
                    <a:pt x="3281" y="1024"/>
                    <a:pt x="2903" y="739"/>
                    <a:pt x="2489" y="647"/>
                  </a:cubicBezTo>
                  <a:cubicBezTo>
                    <a:pt x="2209" y="579"/>
                    <a:pt x="1216" y="331"/>
                    <a:pt x="1216" y="331"/>
                  </a:cubicBezTo>
                  <a:cubicBezTo>
                    <a:pt x="890" y="0"/>
                    <a:pt x="890" y="0"/>
                    <a:pt x="890" y="0"/>
                  </a:cubicBezTo>
                  <a:cubicBezTo>
                    <a:pt x="0" y="517"/>
                    <a:pt x="0" y="517"/>
                    <a:pt x="0" y="517"/>
                  </a:cubicBezTo>
                  <a:cubicBezTo>
                    <a:pt x="5" y="4144"/>
                    <a:pt x="5" y="4144"/>
                    <a:pt x="5" y="4144"/>
                  </a:cubicBezTo>
                  <a:cubicBezTo>
                    <a:pt x="2752" y="4144"/>
                    <a:pt x="2752" y="4144"/>
                    <a:pt x="2752" y="4144"/>
                  </a:cubicBezTo>
                  <a:cubicBezTo>
                    <a:pt x="3229" y="4144"/>
                    <a:pt x="3586" y="3844"/>
                    <a:pt x="3549" y="3482"/>
                  </a:cubicBezTo>
                </a:path>
              </a:pathLst>
            </a:custGeom>
            <a:solidFill>
              <a:srgbClr val="E2E1E0"/>
            </a:solidFill>
            <a:ln>
              <a:noFill/>
            </a:ln>
            <a:effectLst/>
          </p:spPr>
          <p:txBody>
            <a:bodyPr wrap="none" anchor="ctr"/>
            <a:lstStyle/>
            <a:p>
              <a:pPr>
                <a:defRPr/>
              </a:pPr>
              <a:endParaRPr lang="en-US" sz="800" dirty="0">
                <a:latin typeface="Calibri Light" panose="020F0302020204030204"/>
              </a:endParaRPr>
            </a:p>
          </p:txBody>
        </p:sp>
        <p:sp>
          <p:nvSpPr>
            <p:cNvPr id="82" name="Freeform 41"/>
            <p:cNvSpPr>
              <a:spLocks noChangeArrowheads="1"/>
            </p:cNvSpPr>
            <p:nvPr/>
          </p:nvSpPr>
          <p:spPr bwMode="auto">
            <a:xfrm>
              <a:off x="11230578" y="9023326"/>
              <a:ext cx="697295" cy="556500"/>
            </a:xfrm>
            <a:custGeom>
              <a:avLst/>
              <a:gdLst>
                <a:gd name="T0" fmla="*/ 0 w 1222"/>
                <a:gd name="T1" fmla="*/ 0 h 969"/>
                <a:gd name="T2" fmla="*/ 833 w 1222"/>
                <a:gd name="T3" fmla="*/ 968 h 969"/>
                <a:gd name="T4" fmla="*/ 838 w 1222"/>
                <a:gd name="T5" fmla="*/ 968 h 969"/>
                <a:gd name="T6" fmla="*/ 1221 w 1222"/>
                <a:gd name="T7" fmla="*/ 585 h 969"/>
                <a:gd name="T8" fmla="*/ 1221 w 1222"/>
                <a:gd name="T9" fmla="*/ 579 h 969"/>
                <a:gd name="T10" fmla="*/ 1221 w 1222"/>
                <a:gd name="T11" fmla="*/ 585 h 969"/>
                <a:gd name="T12" fmla="*/ 1221 w 1222"/>
                <a:gd name="T13" fmla="*/ 585 h 969"/>
                <a:gd name="T14" fmla="*/ 1221 w 1222"/>
                <a:gd name="T15" fmla="*/ 186 h 969"/>
                <a:gd name="T16" fmla="*/ 1221 w 1222"/>
                <a:gd name="T17" fmla="*/ 186 h 969"/>
                <a:gd name="T18" fmla="*/ 0 w 1222"/>
                <a:gd name="T19"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2" h="969">
                  <a:moveTo>
                    <a:pt x="0" y="0"/>
                  </a:moveTo>
                  <a:lnTo>
                    <a:pt x="833" y="968"/>
                  </a:lnTo>
                  <a:lnTo>
                    <a:pt x="838" y="968"/>
                  </a:lnTo>
                  <a:lnTo>
                    <a:pt x="1221" y="585"/>
                  </a:lnTo>
                  <a:lnTo>
                    <a:pt x="1221" y="579"/>
                  </a:lnTo>
                  <a:lnTo>
                    <a:pt x="1221" y="585"/>
                  </a:lnTo>
                  <a:lnTo>
                    <a:pt x="1221" y="585"/>
                  </a:lnTo>
                  <a:lnTo>
                    <a:pt x="1221" y="186"/>
                  </a:lnTo>
                  <a:lnTo>
                    <a:pt x="1221" y="186"/>
                  </a:lnTo>
                  <a:lnTo>
                    <a:pt x="0" y="0"/>
                  </a:lnTo>
                </a:path>
              </a:pathLst>
            </a:custGeom>
            <a:solidFill>
              <a:srgbClr val="D1CFCF"/>
            </a:solidFill>
            <a:ln>
              <a:noFill/>
            </a:ln>
            <a:effectLst/>
          </p:spPr>
          <p:txBody>
            <a:bodyPr wrap="none" anchor="ctr"/>
            <a:lstStyle/>
            <a:p>
              <a:pPr>
                <a:defRPr/>
              </a:pPr>
              <a:endParaRPr lang="en-US" sz="800" dirty="0">
                <a:latin typeface="Calibri Light" panose="020F0302020204030204"/>
              </a:endParaRPr>
            </a:p>
          </p:txBody>
        </p:sp>
        <p:sp>
          <p:nvSpPr>
            <p:cNvPr id="83" name="Freeform 42"/>
            <p:cNvSpPr>
              <a:spLocks noChangeArrowheads="1"/>
            </p:cNvSpPr>
            <p:nvPr/>
          </p:nvSpPr>
          <p:spPr bwMode="auto">
            <a:xfrm>
              <a:off x="11230578" y="9023326"/>
              <a:ext cx="697295" cy="556500"/>
            </a:xfrm>
            <a:custGeom>
              <a:avLst/>
              <a:gdLst>
                <a:gd name="T0" fmla="*/ 0 w 1222"/>
                <a:gd name="T1" fmla="*/ 0 h 969"/>
                <a:gd name="T2" fmla="*/ 833 w 1222"/>
                <a:gd name="T3" fmla="*/ 968 h 969"/>
                <a:gd name="T4" fmla="*/ 838 w 1222"/>
                <a:gd name="T5" fmla="*/ 968 h 969"/>
                <a:gd name="T6" fmla="*/ 1221 w 1222"/>
                <a:gd name="T7" fmla="*/ 585 h 969"/>
                <a:gd name="T8" fmla="*/ 1221 w 1222"/>
                <a:gd name="T9" fmla="*/ 579 h 969"/>
                <a:gd name="T10" fmla="*/ 1221 w 1222"/>
                <a:gd name="T11" fmla="*/ 585 h 969"/>
                <a:gd name="T12" fmla="*/ 1221 w 1222"/>
                <a:gd name="T13" fmla="*/ 585 h 969"/>
                <a:gd name="T14" fmla="*/ 1221 w 1222"/>
                <a:gd name="T15" fmla="*/ 186 h 969"/>
                <a:gd name="T16" fmla="*/ 1221 w 1222"/>
                <a:gd name="T17" fmla="*/ 186 h 969"/>
                <a:gd name="T18" fmla="*/ 0 w 1222"/>
                <a:gd name="T19"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2" h="969">
                  <a:moveTo>
                    <a:pt x="0" y="0"/>
                  </a:moveTo>
                  <a:lnTo>
                    <a:pt x="833" y="968"/>
                  </a:lnTo>
                  <a:lnTo>
                    <a:pt x="838" y="968"/>
                  </a:lnTo>
                  <a:lnTo>
                    <a:pt x="1221" y="585"/>
                  </a:lnTo>
                  <a:lnTo>
                    <a:pt x="1221" y="579"/>
                  </a:lnTo>
                  <a:lnTo>
                    <a:pt x="1221" y="585"/>
                  </a:lnTo>
                  <a:lnTo>
                    <a:pt x="1221" y="585"/>
                  </a:lnTo>
                  <a:lnTo>
                    <a:pt x="1221" y="186"/>
                  </a:lnTo>
                  <a:lnTo>
                    <a:pt x="1221" y="186"/>
                  </a:lnTo>
                  <a:lnTo>
                    <a:pt x="0" y="0"/>
                  </a:lnTo>
                </a:path>
              </a:pathLst>
            </a:custGeom>
            <a:solidFill>
              <a:srgbClr val="D1CFCF"/>
            </a:solidFill>
            <a:ln>
              <a:noFill/>
            </a:ln>
            <a:effectLst/>
          </p:spPr>
          <p:txBody>
            <a:bodyPr wrap="none" anchor="ctr"/>
            <a:lstStyle/>
            <a:p>
              <a:pPr>
                <a:defRPr/>
              </a:pPr>
              <a:endParaRPr lang="en-US" sz="800" dirty="0">
                <a:latin typeface="Calibri Light" panose="020F0302020204030204"/>
              </a:endParaRPr>
            </a:p>
          </p:txBody>
        </p:sp>
        <p:sp>
          <p:nvSpPr>
            <p:cNvPr id="84" name="Freeform 43"/>
            <p:cNvSpPr>
              <a:spLocks noChangeArrowheads="1"/>
            </p:cNvSpPr>
            <p:nvPr/>
          </p:nvSpPr>
          <p:spPr bwMode="auto">
            <a:xfrm>
              <a:off x="12625169" y="9023326"/>
              <a:ext cx="3273" cy="327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D1CFCF"/>
            </a:solidFill>
            <a:ln>
              <a:noFill/>
            </a:ln>
            <a:effectLst/>
          </p:spPr>
          <p:txBody>
            <a:bodyPr wrap="none" anchor="ctr"/>
            <a:lstStyle/>
            <a:p>
              <a:pPr>
                <a:defRPr/>
              </a:pPr>
              <a:endParaRPr lang="en-US" sz="800" dirty="0">
                <a:latin typeface="Calibri Light" panose="020F0302020204030204"/>
              </a:endParaRPr>
            </a:p>
          </p:txBody>
        </p:sp>
        <p:sp>
          <p:nvSpPr>
            <p:cNvPr id="85" name="Freeform 44"/>
            <p:cNvSpPr>
              <a:spLocks noChangeArrowheads="1"/>
            </p:cNvSpPr>
            <p:nvPr/>
          </p:nvSpPr>
          <p:spPr bwMode="auto">
            <a:xfrm>
              <a:off x="12625169" y="9023326"/>
              <a:ext cx="3273" cy="327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D1CFCF"/>
            </a:solidFill>
            <a:ln>
              <a:noFill/>
            </a:ln>
            <a:effectLst/>
          </p:spPr>
          <p:txBody>
            <a:bodyPr wrap="none" anchor="ctr"/>
            <a:lstStyle/>
            <a:p>
              <a:pPr>
                <a:defRPr/>
              </a:pPr>
              <a:endParaRPr lang="en-US" sz="800" dirty="0">
                <a:latin typeface="Calibri Light" panose="020F0302020204030204"/>
              </a:endParaRPr>
            </a:p>
          </p:txBody>
        </p:sp>
        <p:sp>
          <p:nvSpPr>
            <p:cNvPr id="86" name="Freeform 45"/>
            <p:cNvSpPr>
              <a:spLocks noChangeArrowheads="1"/>
            </p:cNvSpPr>
            <p:nvPr/>
          </p:nvSpPr>
          <p:spPr bwMode="auto">
            <a:xfrm>
              <a:off x="11927873" y="9023326"/>
              <a:ext cx="697296" cy="556500"/>
            </a:xfrm>
            <a:custGeom>
              <a:avLst/>
              <a:gdLst>
                <a:gd name="T0" fmla="*/ 1222 w 1223"/>
                <a:gd name="T1" fmla="*/ 0 h 969"/>
                <a:gd name="T2" fmla="*/ 1222 w 1223"/>
                <a:gd name="T3" fmla="*/ 0 h 969"/>
                <a:gd name="T4" fmla="*/ 0 w 1223"/>
                <a:gd name="T5" fmla="*/ 186 h 969"/>
                <a:gd name="T6" fmla="*/ 0 w 1223"/>
                <a:gd name="T7" fmla="*/ 585 h 969"/>
                <a:gd name="T8" fmla="*/ 383 w 1223"/>
                <a:gd name="T9" fmla="*/ 968 h 969"/>
                <a:gd name="T10" fmla="*/ 388 w 1223"/>
                <a:gd name="T11" fmla="*/ 968 h 969"/>
                <a:gd name="T12" fmla="*/ 1222 w 1223"/>
                <a:gd name="T13" fmla="*/ 0 h 969"/>
              </a:gdLst>
              <a:ahLst/>
              <a:cxnLst>
                <a:cxn ang="0">
                  <a:pos x="T0" y="T1"/>
                </a:cxn>
                <a:cxn ang="0">
                  <a:pos x="T2" y="T3"/>
                </a:cxn>
                <a:cxn ang="0">
                  <a:pos x="T4" y="T5"/>
                </a:cxn>
                <a:cxn ang="0">
                  <a:pos x="T6" y="T7"/>
                </a:cxn>
                <a:cxn ang="0">
                  <a:pos x="T8" y="T9"/>
                </a:cxn>
                <a:cxn ang="0">
                  <a:pos x="T10" y="T11"/>
                </a:cxn>
                <a:cxn ang="0">
                  <a:pos x="T12" y="T13"/>
                </a:cxn>
              </a:cxnLst>
              <a:rect l="0" t="0" r="r" b="b"/>
              <a:pathLst>
                <a:path w="1223" h="969">
                  <a:moveTo>
                    <a:pt x="1222" y="0"/>
                  </a:moveTo>
                  <a:lnTo>
                    <a:pt x="1222" y="0"/>
                  </a:lnTo>
                  <a:cubicBezTo>
                    <a:pt x="0" y="186"/>
                    <a:pt x="0" y="186"/>
                    <a:pt x="0" y="186"/>
                  </a:cubicBezTo>
                  <a:cubicBezTo>
                    <a:pt x="0" y="585"/>
                    <a:pt x="0" y="585"/>
                    <a:pt x="0" y="585"/>
                  </a:cubicBezTo>
                  <a:cubicBezTo>
                    <a:pt x="383" y="968"/>
                    <a:pt x="383" y="968"/>
                    <a:pt x="383" y="968"/>
                  </a:cubicBezTo>
                  <a:cubicBezTo>
                    <a:pt x="388" y="968"/>
                    <a:pt x="388" y="968"/>
                    <a:pt x="388" y="968"/>
                  </a:cubicBezTo>
                  <a:cubicBezTo>
                    <a:pt x="1222" y="0"/>
                    <a:pt x="1222" y="0"/>
                    <a:pt x="1222" y="0"/>
                  </a:cubicBezTo>
                </a:path>
              </a:pathLst>
            </a:custGeom>
            <a:solidFill>
              <a:srgbClr val="C0BEBD"/>
            </a:solidFill>
            <a:ln>
              <a:noFill/>
            </a:ln>
            <a:effectLst/>
          </p:spPr>
          <p:txBody>
            <a:bodyPr wrap="none" anchor="ctr"/>
            <a:lstStyle/>
            <a:p>
              <a:pPr>
                <a:defRPr/>
              </a:pPr>
              <a:endParaRPr lang="en-US" sz="800" dirty="0">
                <a:latin typeface="Calibri Light" panose="020F0302020204030204"/>
              </a:endParaRPr>
            </a:p>
          </p:txBody>
        </p:sp>
        <p:sp>
          <p:nvSpPr>
            <p:cNvPr id="87" name="Freeform 46"/>
            <p:cNvSpPr>
              <a:spLocks noChangeArrowheads="1"/>
            </p:cNvSpPr>
            <p:nvPr/>
          </p:nvSpPr>
          <p:spPr bwMode="auto">
            <a:xfrm>
              <a:off x="11230578" y="8836733"/>
              <a:ext cx="697295" cy="625245"/>
            </a:xfrm>
            <a:custGeom>
              <a:avLst/>
              <a:gdLst>
                <a:gd name="T0" fmla="*/ 864 w 1222"/>
                <a:gd name="T1" fmla="*/ 1091 h 1092"/>
                <a:gd name="T2" fmla="*/ 0 w 1222"/>
                <a:gd name="T3" fmla="*/ 331 h 1092"/>
                <a:gd name="T4" fmla="*/ 331 w 1222"/>
                <a:gd name="T5" fmla="*/ 0 h 1092"/>
                <a:gd name="T6" fmla="*/ 1221 w 1222"/>
                <a:gd name="T7" fmla="*/ 517 h 1092"/>
                <a:gd name="T8" fmla="*/ 864 w 1222"/>
                <a:gd name="T9" fmla="*/ 1091 h 1092"/>
              </a:gdLst>
              <a:ahLst/>
              <a:cxnLst>
                <a:cxn ang="0">
                  <a:pos x="T0" y="T1"/>
                </a:cxn>
                <a:cxn ang="0">
                  <a:pos x="T2" y="T3"/>
                </a:cxn>
                <a:cxn ang="0">
                  <a:pos x="T4" y="T5"/>
                </a:cxn>
                <a:cxn ang="0">
                  <a:pos x="T6" y="T7"/>
                </a:cxn>
                <a:cxn ang="0">
                  <a:pos x="T8" y="T9"/>
                </a:cxn>
              </a:cxnLst>
              <a:rect l="0" t="0" r="r" b="b"/>
              <a:pathLst>
                <a:path w="1222" h="1092">
                  <a:moveTo>
                    <a:pt x="864" y="1091"/>
                  </a:moveTo>
                  <a:lnTo>
                    <a:pt x="0" y="331"/>
                  </a:lnTo>
                  <a:lnTo>
                    <a:pt x="331" y="0"/>
                  </a:lnTo>
                  <a:lnTo>
                    <a:pt x="1221" y="517"/>
                  </a:lnTo>
                  <a:lnTo>
                    <a:pt x="864" y="1091"/>
                  </a:lnTo>
                </a:path>
              </a:pathLst>
            </a:custGeom>
            <a:solidFill>
              <a:srgbClr val="FFFFFF"/>
            </a:solidFill>
            <a:ln>
              <a:noFill/>
            </a:ln>
            <a:effectLst/>
          </p:spPr>
          <p:txBody>
            <a:bodyPr wrap="none" anchor="ctr"/>
            <a:lstStyle/>
            <a:p>
              <a:pPr>
                <a:defRPr/>
              </a:pPr>
              <a:endParaRPr lang="en-US" sz="800" dirty="0">
                <a:latin typeface="Calibri Light" panose="020F0302020204030204"/>
              </a:endParaRPr>
            </a:p>
          </p:txBody>
        </p:sp>
        <p:sp>
          <p:nvSpPr>
            <p:cNvPr id="88" name="Freeform 47"/>
            <p:cNvSpPr>
              <a:spLocks noChangeArrowheads="1"/>
            </p:cNvSpPr>
            <p:nvPr/>
          </p:nvSpPr>
          <p:spPr bwMode="auto">
            <a:xfrm>
              <a:off x="11927873" y="8836733"/>
              <a:ext cx="694023" cy="625245"/>
            </a:xfrm>
            <a:custGeom>
              <a:avLst/>
              <a:gdLst>
                <a:gd name="T0" fmla="*/ 352 w 1217"/>
                <a:gd name="T1" fmla="*/ 1091 h 1092"/>
                <a:gd name="T2" fmla="*/ 1216 w 1217"/>
                <a:gd name="T3" fmla="*/ 331 h 1092"/>
                <a:gd name="T4" fmla="*/ 890 w 1217"/>
                <a:gd name="T5" fmla="*/ 0 h 1092"/>
                <a:gd name="T6" fmla="*/ 0 w 1217"/>
                <a:gd name="T7" fmla="*/ 517 h 1092"/>
                <a:gd name="T8" fmla="*/ 352 w 1217"/>
                <a:gd name="T9" fmla="*/ 1091 h 1092"/>
              </a:gdLst>
              <a:ahLst/>
              <a:cxnLst>
                <a:cxn ang="0">
                  <a:pos x="T0" y="T1"/>
                </a:cxn>
                <a:cxn ang="0">
                  <a:pos x="T2" y="T3"/>
                </a:cxn>
                <a:cxn ang="0">
                  <a:pos x="T4" y="T5"/>
                </a:cxn>
                <a:cxn ang="0">
                  <a:pos x="T6" y="T7"/>
                </a:cxn>
                <a:cxn ang="0">
                  <a:pos x="T8" y="T9"/>
                </a:cxn>
              </a:cxnLst>
              <a:rect l="0" t="0" r="r" b="b"/>
              <a:pathLst>
                <a:path w="1217" h="1092">
                  <a:moveTo>
                    <a:pt x="352" y="1091"/>
                  </a:moveTo>
                  <a:lnTo>
                    <a:pt x="1216" y="331"/>
                  </a:lnTo>
                  <a:lnTo>
                    <a:pt x="890" y="0"/>
                  </a:lnTo>
                  <a:lnTo>
                    <a:pt x="0" y="517"/>
                  </a:lnTo>
                  <a:lnTo>
                    <a:pt x="352" y="1091"/>
                  </a:lnTo>
                </a:path>
              </a:pathLst>
            </a:custGeom>
            <a:solidFill>
              <a:srgbClr val="FDFEFF"/>
            </a:solidFill>
            <a:ln>
              <a:noFill/>
            </a:ln>
            <a:effectLst/>
          </p:spPr>
          <p:txBody>
            <a:bodyPr wrap="none" anchor="ctr"/>
            <a:lstStyle/>
            <a:p>
              <a:pPr>
                <a:defRPr/>
              </a:pPr>
              <a:endParaRPr lang="en-US" sz="800" dirty="0">
                <a:latin typeface="Calibri Light" panose="020F0302020204030204"/>
              </a:endParaRPr>
            </a:p>
          </p:txBody>
        </p:sp>
        <p:sp>
          <p:nvSpPr>
            <p:cNvPr id="89" name="Freeform 48"/>
            <p:cNvSpPr>
              <a:spLocks noChangeArrowheads="1"/>
            </p:cNvSpPr>
            <p:nvPr/>
          </p:nvSpPr>
          <p:spPr bwMode="auto">
            <a:xfrm>
              <a:off x="11734725" y="9288481"/>
              <a:ext cx="386295" cy="314258"/>
            </a:xfrm>
            <a:custGeom>
              <a:avLst/>
              <a:gdLst>
                <a:gd name="T0" fmla="*/ 166 w 673"/>
                <a:gd name="T1" fmla="*/ 549 h 550"/>
                <a:gd name="T2" fmla="*/ 0 w 673"/>
                <a:gd name="T3" fmla="*/ 275 h 550"/>
                <a:gd name="T4" fmla="*/ 166 w 673"/>
                <a:gd name="T5" fmla="*/ 0 h 550"/>
                <a:gd name="T6" fmla="*/ 501 w 673"/>
                <a:gd name="T7" fmla="*/ 0 h 550"/>
                <a:gd name="T8" fmla="*/ 672 w 673"/>
                <a:gd name="T9" fmla="*/ 275 h 550"/>
                <a:gd name="T10" fmla="*/ 501 w 673"/>
                <a:gd name="T11" fmla="*/ 549 h 550"/>
                <a:gd name="T12" fmla="*/ 166 w 673"/>
                <a:gd name="T13" fmla="*/ 549 h 550"/>
              </a:gdLst>
              <a:ahLst/>
              <a:cxnLst>
                <a:cxn ang="0">
                  <a:pos x="T0" y="T1"/>
                </a:cxn>
                <a:cxn ang="0">
                  <a:pos x="T2" y="T3"/>
                </a:cxn>
                <a:cxn ang="0">
                  <a:pos x="T4" y="T5"/>
                </a:cxn>
                <a:cxn ang="0">
                  <a:pos x="T6" y="T7"/>
                </a:cxn>
                <a:cxn ang="0">
                  <a:pos x="T8" y="T9"/>
                </a:cxn>
                <a:cxn ang="0">
                  <a:pos x="T10" y="T11"/>
                </a:cxn>
                <a:cxn ang="0">
                  <a:pos x="T12" y="T13"/>
                </a:cxn>
              </a:cxnLst>
              <a:rect l="0" t="0" r="r" b="b"/>
              <a:pathLst>
                <a:path w="673" h="550">
                  <a:moveTo>
                    <a:pt x="166" y="549"/>
                  </a:moveTo>
                  <a:lnTo>
                    <a:pt x="0" y="275"/>
                  </a:lnTo>
                  <a:lnTo>
                    <a:pt x="166" y="0"/>
                  </a:lnTo>
                  <a:lnTo>
                    <a:pt x="501" y="0"/>
                  </a:lnTo>
                  <a:lnTo>
                    <a:pt x="672" y="275"/>
                  </a:lnTo>
                  <a:lnTo>
                    <a:pt x="501" y="549"/>
                  </a:lnTo>
                  <a:lnTo>
                    <a:pt x="166" y="549"/>
                  </a:lnTo>
                </a:path>
              </a:pathLst>
            </a:custGeom>
            <a:solidFill>
              <a:srgbClr val="131313"/>
            </a:solidFill>
            <a:ln>
              <a:noFill/>
            </a:ln>
            <a:effectLst/>
          </p:spPr>
          <p:txBody>
            <a:bodyPr wrap="none" anchor="ctr"/>
            <a:lstStyle/>
            <a:p>
              <a:pPr>
                <a:defRPr/>
              </a:pPr>
              <a:endParaRPr lang="en-US" sz="800" dirty="0">
                <a:latin typeface="Calibri Light" panose="020F0302020204030204"/>
              </a:endParaRPr>
            </a:p>
          </p:txBody>
        </p:sp>
        <p:sp>
          <p:nvSpPr>
            <p:cNvPr id="90" name="Freeform 49"/>
            <p:cNvSpPr>
              <a:spLocks noChangeArrowheads="1"/>
            </p:cNvSpPr>
            <p:nvPr/>
          </p:nvSpPr>
          <p:spPr bwMode="auto">
            <a:xfrm>
              <a:off x="11931146" y="9288481"/>
              <a:ext cx="186600" cy="314258"/>
            </a:xfrm>
            <a:custGeom>
              <a:avLst/>
              <a:gdLst>
                <a:gd name="T0" fmla="*/ 160 w 327"/>
                <a:gd name="T1" fmla="*/ 0 h 550"/>
                <a:gd name="T2" fmla="*/ 0 w 327"/>
                <a:gd name="T3" fmla="*/ 0 h 550"/>
                <a:gd name="T4" fmla="*/ 0 w 327"/>
                <a:gd name="T5" fmla="*/ 549 h 550"/>
                <a:gd name="T6" fmla="*/ 160 w 327"/>
                <a:gd name="T7" fmla="*/ 549 h 550"/>
                <a:gd name="T8" fmla="*/ 326 w 327"/>
                <a:gd name="T9" fmla="*/ 275 h 550"/>
                <a:gd name="T10" fmla="*/ 160 w 327"/>
                <a:gd name="T11" fmla="*/ 0 h 550"/>
              </a:gdLst>
              <a:ahLst/>
              <a:cxnLst>
                <a:cxn ang="0">
                  <a:pos x="T0" y="T1"/>
                </a:cxn>
                <a:cxn ang="0">
                  <a:pos x="T2" y="T3"/>
                </a:cxn>
                <a:cxn ang="0">
                  <a:pos x="T4" y="T5"/>
                </a:cxn>
                <a:cxn ang="0">
                  <a:pos x="T6" y="T7"/>
                </a:cxn>
                <a:cxn ang="0">
                  <a:pos x="T8" y="T9"/>
                </a:cxn>
                <a:cxn ang="0">
                  <a:pos x="T10" y="T11"/>
                </a:cxn>
              </a:cxnLst>
              <a:rect l="0" t="0" r="r" b="b"/>
              <a:pathLst>
                <a:path w="327" h="550">
                  <a:moveTo>
                    <a:pt x="160" y="0"/>
                  </a:moveTo>
                  <a:lnTo>
                    <a:pt x="0" y="0"/>
                  </a:lnTo>
                  <a:lnTo>
                    <a:pt x="0" y="549"/>
                  </a:lnTo>
                  <a:lnTo>
                    <a:pt x="160" y="549"/>
                  </a:lnTo>
                  <a:lnTo>
                    <a:pt x="326" y="275"/>
                  </a:lnTo>
                  <a:lnTo>
                    <a:pt x="160" y="0"/>
                  </a:lnTo>
                </a:path>
              </a:pathLst>
            </a:custGeom>
            <a:solidFill>
              <a:srgbClr val="010101"/>
            </a:solidFill>
            <a:ln>
              <a:noFill/>
            </a:ln>
            <a:effectLst/>
          </p:spPr>
          <p:txBody>
            <a:bodyPr wrap="none" anchor="ctr"/>
            <a:lstStyle/>
            <a:p>
              <a:pPr>
                <a:defRPr/>
              </a:pPr>
              <a:endParaRPr lang="en-US" sz="800" dirty="0">
                <a:latin typeface="Calibri Light" panose="020F0302020204030204"/>
              </a:endParaRPr>
            </a:p>
          </p:txBody>
        </p:sp>
        <p:sp>
          <p:nvSpPr>
            <p:cNvPr id="91" name="Freeform 50"/>
            <p:cNvSpPr>
              <a:spLocks noChangeArrowheads="1"/>
            </p:cNvSpPr>
            <p:nvPr/>
          </p:nvSpPr>
          <p:spPr bwMode="auto">
            <a:xfrm>
              <a:off x="11744546" y="9602740"/>
              <a:ext cx="363380" cy="1604031"/>
            </a:xfrm>
            <a:custGeom>
              <a:avLst/>
              <a:gdLst>
                <a:gd name="T0" fmla="*/ 636 w 637"/>
                <a:gd name="T1" fmla="*/ 2810 h 2811"/>
                <a:gd name="T2" fmla="*/ 485 w 637"/>
                <a:gd name="T3" fmla="*/ 0 h 2811"/>
                <a:gd name="T4" fmla="*/ 150 w 637"/>
                <a:gd name="T5" fmla="*/ 0 h 2811"/>
                <a:gd name="T6" fmla="*/ 0 w 637"/>
                <a:gd name="T7" fmla="*/ 2810 h 2811"/>
                <a:gd name="T8" fmla="*/ 636 w 637"/>
                <a:gd name="T9" fmla="*/ 2810 h 2811"/>
              </a:gdLst>
              <a:ahLst/>
              <a:cxnLst>
                <a:cxn ang="0">
                  <a:pos x="T0" y="T1"/>
                </a:cxn>
                <a:cxn ang="0">
                  <a:pos x="T2" y="T3"/>
                </a:cxn>
                <a:cxn ang="0">
                  <a:pos x="T4" y="T5"/>
                </a:cxn>
                <a:cxn ang="0">
                  <a:pos x="T6" y="T7"/>
                </a:cxn>
                <a:cxn ang="0">
                  <a:pos x="T8" y="T9"/>
                </a:cxn>
              </a:cxnLst>
              <a:rect l="0" t="0" r="r" b="b"/>
              <a:pathLst>
                <a:path w="637" h="2811">
                  <a:moveTo>
                    <a:pt x="636" y="2810"/>
                  </a:moveTo>
                  <a:lnTo>
                    <a:pt x="485" y="0"/>
                  </a:lnTo>
                  <a:lnTo>
                    <a:pt x="150" y="0"/>
                  </a:lnTo>
                  <a:lnTo>
                    <a:pt x="0" y="2810"/>
                  </a:lnTo>
                  <a:lnTo>
                    <a:pt x="636" y="2810"/>
                  </a:lnTo>
                </a:path>
              </a:pathLst>
            </a:custGeom>
            <a:solidFill>
              <a:srgbClr val="232323"/>
            </a:solidFill>
            <a:ln>
              <a:noFill/>
            </a:ln>
            <a:effectLst/>
          </p:spPr>
          <p:txBody>
            <a:bodyPr wrap="none" anchor="ctr"/>
            <a:lstStyle/>
            <a:p>
              <a:pPr>
                <a:defRPr/>
              </a:pPr>
              <a:endParaRPr lang="en-US" sz="800" dirty="0">
                <a:latin typeface="Calibri Light" panose="020F0302020204030204"/>
              </a:endParaRPr>
            </a:p>
          </p:txBody>
        </p:sp>
        <p:sp>
          <p:nvSpPr>
            <p:cNvPr id="92" name="Freeform 51"/>
            <p:cNvSpPr>
              <a:spLocks noChangeArrowheads="1"/>
            </p:cNvSpPr>
            <p:nvPr/>
          </p:nvSpPr>
          <p:spPr bwMode="auto">
            <a:xfrm>
              <a:off x="11931146" y="9602740"/>
              <a:ext cx="176780" cy="1604031"/>
            </a:xfrm>
            <a:custGeom>
              <a:avLst/>
              <a:gdLst>
                <a:gd name="T0" fmla="*/ 0 w 312"/>
                <a:gd name="T1" fmla="*/ 2810 h 2811"/>
                <a:gd name="T2" fmla="*/ 311 w 312"/>
                <a:gd name="T3" fmla="*/ 2810 h 2811"/>
                <a:gd name="T4" fmla="*/ 160 w 312"/>
                <a:gd name="T5" fmla="*/ 0 h 2811"/>
                <a:gd name="T6" fmla="*/ 0 w 312"/>
                <a:gd name="T7" fmla="*/ 0 h 2811"/>
                <a:gd name="T8" fmla="*/ 0 w 312"/>
                <a:gd name="T9" fmla="*/ 2810 h 2811"/>
              </a:gdLst>
              <a:ahLst/>
              <a:cxnLst>
                <a:cxn ang="0">
                  <a:pos x="T0" y="T1"/>
                </a:cxn>
                <a:cxn ang="0">
                  <a:pos x="T2" y="T3"/>
                </a:cxn>
                <a:cxn ang="0">
                  <a:pos x="T4" y="T5"/>
                </a:cxn>
                <a:cxn ang="0">
                  <a:pos x="T6" y="T7"/>
                </a:cxn>
                <a:cxn ang="0">
                  <a:pos x="T8" y="T9"/>
                </a:cxn>
              </a:cxnLst>
              <a:rect l="0" t="0" r="r" b="b"/>
              <a:pathLst>
                <a:path w="312" h="2811">
                  <a:moveTo>
                    <a:pt x="0" y="2810"/>
                  </a:moveTo>
                  <a:lnTo>
                    <a:pt x="311" y="2810"/>
                  </a:lnTo>
                  <a:lnTo>
                    <a:pt x="160" y="0"/>
                  </a:lnTo>
                  <a:lnTo>
                    <a:pt x="0" y="0"/>
                  </a:lnTo>
                  <a:lnTo>
                    <a:pt x="0" y="2810"/>
                  </a:lnTo>
                </a:path>
              </a:pathLst>
            </a:custGeom>
            <a:solidFill>
              <a:srgbClr val="131313"/>
            </a:solidFill>
            <a:ln>
              <a:noFill/>
            </a:ln>
            <a:effectLst/>
          </p:spPr>
          <p:txBody>
            <a:bodyPr wrap="none" anchor="ctr"/>
            <a:lstStyle/>
            <a:p>
              <a:pPr>
                <a:defRPr/>
              </a:pPr>
              <a:endParaRPr lang="en-US" sz="800" dirty="0">
                <a:latin typeface="Calibri Light" panose="020F0302020204030204"/>
              </a:endParaRPr>
            </a:p>
          </p:txBody>
        </p:sp>
        <p:sp>
          <p:nvSpPr>
            <p:cNvPr id="93" name="Freeform 52"/>
            <p:cNvSpPr>
              <a:spLocks noChangeArrowheads="1"/>
            </p:cNvSpPr>
            <p:nvPr/>
          </p:nvSpPr>
          <p:spPr bwMode="auto">
            <a:xfrm>
              <a:off x="9829438" y="9013505"/>
              <a:ext cx="2098432" cy="2203086"/>
            </a:xfrm>
            <a:custGeom>
              <a:avLst/>
              <a:gdLst>
                <a:gd name="T0" fmla="*/ 3673 w 3674"/>
                <a:gd name="T1" fmla="*/ 3855 h 3856"/>
                <a:gd name="T2" fmla="*/ 3673 w 3674"/>
                <a:gd name="T3" fmla="*/ 3855 h 3856"/>
                <a:gd name="T4" fmla="*/ 3673 w 3674"/>
                <a:gd name="T5" fmla="*/ 3855 h 3856"/>
                <a:gd name="T6" fmla="*/ 3673 w 3674"/>
                <a:gd name="T7" fmla="*/ 3757 h 3856"/>
                <a:gd name="T8" fmla="*/ 3673 w 3674"/>
                <a:gd name="T9" fmla="*/ 3767 h 3856"/>
                <a:gd name="T10" fmla="*/ 2473 w 3674"/>
                <a:gd name="T11" fmla="*/ 11 h 3856"/>
                <a:gd name="T12" fmla="*/ 2452 w 3674"/>
                <a:gd name="T13" fmla="*/ 0 h 3856"/>
                <a:gd name="T14" fmla="*/ 2447 w 3674"/>
                <a:gd name="T15" fmla="*/ 0 h 3856"/>
                <a:gd name="T16" fmla="*/ 1831 w 3674"/>
                <a:gd name="T17" fmla="*/ 156 h 3856"/>
                <a:gd name="T18" fmla="*/ 1180 w 3674"/>
                <a:gd name="T19" fmla="*/ 316 h 3856"/>
                <a:gd name="T20" fmla="*/ 341 w 3674"/>
                <a:gd name="T21" fmla="*/ 1020 h 3856"/>
                <a:gd name="T22" fmla="*/ 0 w 3674"/>
                <a:gd name="T23" fmla="*/ 3855 h 3856"/>
                <a:gd name="T24" fmla="*/ 3673 w 3674"/>
                <a:gd name="T25" fmla="*/ 3855 h 3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74" h="3856">
                  <a:moveTo>
                    <a:pt x="3673" y="3855"/>
                  </a:moveTo>
                  <a:lnTo>
                    <a:pt x="3673" y="3855"/>
                  </a:lnTo>
                  <a:lnTo>
                    <a:pt x="3673" y="3855"/>
                  </a:lnTo>
                  <a:cubicBezTo>
                    <a:pt x="3673" y="3757"/>
                    <a:pt x="3673" y="3757"/>
                    <a:pt x="3673" y="3757"/>
                  </a:cubicBezTo>
                  <a:cubicBezTo>
                    <a:pt x="3673" y="3767"/>
                    <a:pt x="3673" y="3767"/>
                    <a:pt x="3673" y="3767"/>
                  </a:cubicBezTo>
                  <a:cubicBezTo>
                    <a:pt x="2473" y="11"/>
                    <a:pt x="2473" y="11"/>
                    <a:pt x="2473" y="11"/>
                  </a:cubicBezTo>
                  <a:cubicBezTo>
                    <a:pt x="2468" y="6"/>
                    <a:pt x="2462" y="0"/>
                    <a:pt x="2452" y="0"/>
                  </a:cubicBezTo>
                  <a:cubicBezTo>
                    <a:pt x="2452" y="0"/>
                    <a:pt x="2452" y="0"/>
                    <a:pt x="2447" y="0"/>
                  </a:cubicBezTo>
                  <a:cubicBezTo>
                    <a:pt x="2281" y="42"/>
                    <a:pt x="2054" y="98"/>
                    <a:pt x="1831" y="156"/>
                  </a:cubicBezTo>
                  <a:cubicBezTo>
                    <a:pt x="1562" y="223"/>
                    <a:pt x="1309" y="285"/>
                    <a:pt x="1180" y="316"/>
                  </a:cubicBezTo>
                  <a:cubicBezTo>
                    <a:pt x="729" y="419"/>
                    <a:pt x="372" y="725"/>
                    <a:pt x="341" y="1020"/>
                  </a:cubicBezTo>
                  <a:cubicBezTo>
                    <a:pt x="0" y="3855"/>
                    <a:pt x="0" y="3855"/>
                    <a:pt x="0" y="3855"/>
                  </a:cubicBezTo>
                  <a:lnTo>
                    <a:pt x="3673" y="3855"/>
                  </a:lnTo>
                </a:path>
              </a:pathLst>
            </a:custGeom>
            <a:solidFill>
              <a:schemeClr val="accent1"/>
            </a:solidFill>
            <a:ln>
              <a:noFill/>
            </a:ln>
            <a:effectLst/>
          </p:spPr>
          <p:txBody>
            <a:bodyPr wrap="none" anchor="ctr"/>
            <a:lstStyle/>
            <a:p>
              <a:pPr>
                <a:defRPr/>
              </a:pPr>
              <a:endParaRPr lang="en-US" sz="800" dirty="0">
                <a:latin typeface="Calibri Light" panose="020F0302020204030204"/>
              </a:endParaRPr>
            </a:p>
          </p:txBody>
        </p:sp>
        <p:sp>
          <p:nvSpPr>
            <p:cNvPr id="94" name="Freeform 53"/>
            <p:cNvSpPr>
              <a:spLocks noChangeArrowheads="1"/>
            </p:cNvSpPr>
            <p:nvPr/>
          </p:nvSpPr>
          <p:spPr bwMode="auto">
            <a:xfrm>
              <a:off x="11931146" y="9013505"/>
              <a:ext cx="2095159" cy="2203086"/>
            </a:xfrm>
            <a:custGeom>
              <a:avLst/>
              <a:gdLst>
                <a:gd name="T0" fmla="*/ 3663 w 3664"/>
                <a:gd name="T1" fmla="*/ 3855 h 3856"/>
                <a:gd name="T2" fmla="*/ 3663 w 3664"/>
                <a:gd name="T3" fmla="*/ 3855 h 3856"/>
                <a:gd name="T4" fmla="*/ 3321 w 3664"/>
                <a:gd name="T5" fmla="*/ 1024 h 3856"/>
                <a:gd name="T6" fmla="*/ 2483 w 3664"/>
                <a:gd name="T7" fmla="*/ 316 h 3856"/>
                <a:gd name="T8" fmla="*/ 1211 w 3664"/>
                <a:gd name="T9" fmla="*/ 0 h 3856"/>
                <a:gd name="T10" fmla="*/ 1205 w 3664"/>
                <a:gd name="T11" fmla="*/ 0 h 3856"/>
                <a:gd name="T12" fmla="*/ 1190 w 3664"/>
                <a:gd name="T13" fmla="*/ 11 h 3856"/>
                <a:gd name="T14" fmla="*/ 0 w 3664"/>
                <a:gd name="T15" fmla="*/ 3736 h 3856"/>
                <a:gd name="T16" fmla="*/ 0 w 3664"/>
                <a:gd name="T17" fmla="*/ 3855 h 3856"/>
                <a:gd name="T18" fmla="*/ 0 w 3664"/>
                <a:gd name="T19" fmla="*/ 3855 h 3856"/>
                <a:gd name="T20" fmla="*/ 3663 w 3664"/>
                <a:gd name="T21" fmla="*/ 3855 h 3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64" h="3856">
                  <a:moveTo>
                    <a:pt x="3663" y="3855"/>
                  </a:moveTo>
                  <a:lnTo>
                    <a:pt x="3663" y="3855"/>
                  </a:lnTo>
                  <a:cubicBezTo>
                    <a:pt x="3321" y="1024"/>
                    <a:pt x="3321" y="1024"/>
                    <a:pt x="3321" y="1024"/>
                  </a:cubicBezTo>
                  <a:cubicBezTo>
                    <a:pt x="3290" y="725"/>
                    <a:pt x="2933" y="419"/>
                    <a:pt x="2483" y="316"/>
                  </a:cubicBezTo>
                  <a:cubicBezTo>
                    <a:pt x="2250" y="259"/>
                    <a:pt x="1221" y="0"/>
                    <a:pt x="1211" y="0"/>
                  </a:cubicBezTo>
                  <a:cubicBezTo>
                    <a:pt x="1211" y="0"/>
                    <a:pt x="1211" y="0"/>
                    <a:pt x="1205" y="0"/>
                  </a:cubicBezTo>
                  <a:cubicBezTo>
                    <a:pt x="1200" y="0"/>
                    <a:pt x="1190" y="6"/>
                    <a:pt x="1190" y="11"/>
                  </a:cubicBezTo>
                  <a:cubicBezTo>
                    <a:pt x="0" y="3736"/>
                    <a:pt x="0" y="3736"/>
                    <a:pt x="0" y="3736"/>
                  </a:cubicBezTo>
                  <a:cubicBezTo>
                    <a:pt x="0" y="3855"/>
                    <a:pt x="0" y="3855"/>
                    <a:pt x="0" y="3855"/>
                  </a:cubicBezTo>
                  <a:lnTo>
                    <a:pt x="0" y="3855"/>
                  </a:lnTo>
                  <a:lnTo>
                    <a:pt x="3663" y="3855"/>
                  </a:lnTo>
                </a:path>
              </a:pathLst>
            </a:custGeom>
            <a:solidFill>
              <a:schemeClr val="accent1"/>
            </a:solidFill>
            <a:ln>
              <a:noFill/>
            </a:ln>
            <a:effectLst/>
          </p:spPr>
          <p:txBody>
            <a:bodyPr wrap="none" anchor="ctr"/>
            <a:lstStyle/>
            <a:p>
              <a:pPr>
                <a:defRPr/>
              </a:pPr>
              <a:endParaRPr lang="en-US" sz="800" dirty="0">
                <a:latin typeface="Calibri Light" panose="020F0302020204030204"/>
              </a:endParaRPr>
            </a:p>
          </p:txBody>
        </p:sp>
        <p:grpSp>
          <p:nvGrpSpPr>
            <p:cNvPr id="95" name="Group 94"/>
            <p:cNvGrpSpPr/>
            <p:nvPr/>
          </p:nvGrpSpPr>
          <p:grpSpPr>
            <a:xfrm>
              <a:off x="10991597" y="9013505"/>
              <a:ext cx="1866003" cy="2203086"/>
              <a:chOff x="11003802" y="9090394"/>
              <a:chExt cx="2412373" cy="2848155"/>
            </a:xfrm>
            <a:solidFill>
              <a:schemeClr val="tx2"/>
            </a:solidFill>
          </p:grpSpPr>
          <p:sp>
            <p:nvSpPr>
              <p:cNvPr id="120" name="Freeform 54"/>
              <p:cNvSpPr>
                <a:spLocks noChangeArrowheads="1"/>
              </p:cNvSpPr>
              <p:nvPr/>
            </p:nvSpPr>
            <p:spPr bwMode="auto">
              <a:xfrm>
                <a:off x="11003802" y="9090394"/>
                <a:ext cx="1210419" cy="2848155"/>
              </a:xfrm>
              <a:custGeom>
                <a:avLst/>
                <a:gdLst>
                  <a:gd name="T0" fmla="*/ 1640 w 1641"/>
                  <a:gd name="T1" fmla="*/ 3767 h 3856"/>
                  <a:gd name="T2" fmla="*/ 1640 w 1641"/>
                  <a:gd name="T3" fmla="*/ 3767 h 3856"/>
                  <a:gd name="T4" fmla="*/ 440 w 1641"/>
                  <a:gd name="T5" fmla="*/ 11 h 3856"/>
                  <a:gd name="T6" fmla="*/ 419 w 1641"/>
                  <a:gd name="T7" fmla="*/ 0 h 3856"/>
                  <a:gd name="T8" fmla="*/ 414 w 1641"/>
                  <a:gd name="T9" fmla="*/ 0 h 3856"/>
                  <a:gd name="T10" fmla="*/ 83 w 1641"/>
                  <a:gd name="T11" fmla="*/ 83 h 3856"/>
                  <a:gd name="T12" fmla="*/ 0 w 1641"/>
                  <a:gd name="T13" fmla="*/ 658 h 3856"/>
                  <a:gd name="T14" fmla="*/ 275 w 1641"/>
                  <a:gd name="T15" fmla="*/ 932 h 3856"/>
                  <a:gd name="T16" fmla="*/ 57 w 1641"/>
                  <a:gd name="T17" fmla="*/ 1149 h 3856"/>
                  <a:gd name="T18" fmla="*/ 1262 w 1641"/>
                  <a:gd name="T19" fmla="*/ 3855 h 3856"/>
                  <a:gd name="T20" fmla="*/ 1640 w 1641"/>
                  <a:gd name="T21" fmla="*/ 3855 h 3856"/>
                  <a:gd name="T22" fmla="*/ 1640 w 1641"/>
                  <a:gd name="T23" fmla="*/ 3767 h 3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1" h="3856">
                    <a:moveTo>
                      <a:pt x="1640" y="3767"/>
                    </a:moveTo>
                    <a:lnTo>
                      <a:pt x="1640" y="3767"/>
                    </a:lnTo>
                    <a:cubicBezTo>
                      <a:pt x="440" y="11"/>
                      <a:pt x="440" y="11"/>
                      <a:pt x="440" y="11"/>
                    </a:cubicBezTo>
                    <a:cubicBezTo>
                      <a:pt x="435" y="6"/>
                      <a:pt x="429" y="0"/>
                      <a:pt x="419" y="0"/>
                    </a:cubicBezTo>
                    <a:cubicBezTo>
                      <a:pt x="419" y="0"/>
                      <a:pt x="419" y="0"/>
                      <a:pt x="414" y="0"/>
                    </a:cubicBezTo>
                    <a:cubicBezTo>
                      <a:pt x="321" y="21"/>
                      <a:pt x="207" y="52"/>
                      <a:pt x="83" y="83"/>
                    </a:cubicBezTo>
                    <a:cubicBezTo>
                      <a:pt x="0" y="658"/>
                      <a:pt x="0" y="658"/>
                      <a:pt x="0" y="658"/>
                    </a:cubicBezTo>
                    <a:cubicBezTo>
                      <a:pt x="275" y="932"/>
                      <a:pt x="275" y="932"/>
                      <a:pt x="275" y="932"/>
                    </a:cubicBezTo>
                    <a:cubicBezTo>
                      <a:pt x="57" y="1149"/>
                      <a:pt x="57" y="1149"/>
                      <a:pt x="57" y="1149"/>
                    </a:cubicBezTo>
                    <a:cubicBezTo>
                      <a:pt x="1262" y="3855"/>
                      <a:pt x="1262" y="3855"/>
                      <a:pt x="1262" y="3855"/>
                    </a:cubicBezTo>
                    <a:cubicBezTo>
                      <a:pt x="1640" y="3855"/>
                      <a:pt x="1640" y="3855"/>
                      <a:pt x="1640" y="3855"/>
                    </a:cubicBezTo>
                    <a:lnTo>
                      <a:pt x="1640" y="3767"/>
                    </a:lnTo>
                  </a:path>
                </a:pathLst>
              </a:custGeom>
              <a:grpFill/>
              <a:ln>
                <a:noFill/>
              </a:ln>
              <a:effectLst/>
            </p:spPr>
            <p:txBody>
              <a:bodyPr wrap="none" anchor="ctr"/>
              <a:lstStyle/>
              <a:p>
                <a:pPr>
                  <a:defRPr/>
                </a:pPr>
                <a:endParaRPr lang="en-US" sz="800" dirty="0">
                  <a:latin typeface="Calibri Light" panose="020F0302020204030204"/>
                </a:endParaRPr>
              </a:p>
            </p:txBody>
          </p:sp>
          <p:sp>
            <p:nvSpPr>
              <p:cNvPr id="121" name="Freeform 55"/>
              <p:cNvSpPr>
                <a:spLocks noChangeArrowheads="1"/>
              </p:cNvSpPr>
              <p:nvPr/>
            </p:nvSpPr>
            <p:spPr bwMode="auto">
              <a:xfrm>
                <a:off x="12214221" y="9090394"/>
                <a:ext cx="1201954" cy="2848155"/>
              </a:xfrm>
              <a:custGeom>
                <a:avLst/>
                <a:gdLst>
                  <a:gd name="T0" fmla="*/ 1351 w 1625"/>
                  <a:gd name="T1" fmla="*/ 932 h 3856"/>
                  <a:gd name="T2" fmla="*/ 1351 w 1625"/>
                  <a:gd name="T3" fmla="*/ 932 h 3856"/>
                  <a:gd name="T4" fmla="*/ 1624 w 1625"/>
                  <a:gd name="T5" fmla="*/ 658 h 3856"/>
                  <a:gd name="T6" fmla="*/ 1542 w 1625"/>
                  <a:gd name="T7" fmla="*/ 78 h 3856"/>
                  <a:gd name="T8" fmla="*/ 1222 w 1625"/>
                  <a:gd name="T9" fmla="*/ 0 h 3856"/>
                  <a:gd name="T10" fmla="*/ 1216 w 1625"/>
                  <a:gd name="T11" fmla="*/ 0 h 3856"/>
                  <a:gd name="T12" fmla="*/ 1201 w 1625"/>
                  <a:gd name="T13" fmla="*/ 16 h 3856"/>
                  <a:gd name="T14" fmla="*/ 0 w 1625"/>
                  <a:gd name="T15" fmla="*/ 3767 h 3856"/>
                  <a:gd name="T16" fmla="*/ 0 w 1625"/>
                  <a:gd name="T17" fmla="*/ 3855 h 3856"/>
                  <a:gd name="T18" fmla="*/ 378 w 1625"/>
                  <a:gd name="T19" fmla="*/ 3855 h 3856"/>
                  <a:gd name="T20" fmla="*/ 1578 w 1625"/>
                  <a:gd name="T21" fmla="*/ 1159 h 3856"/>
                  <a:gd name="T22" fmla="*/ 1351 w 1625"/>
                  <a:gd name="T23" fmla="*/ 932 h 3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5" h="3856">
                    <a:moveTo>
                      <a:pt x="1351" y="932"/>
                    </a:moveTo>
                    <a:lnTo>
                      <a:pt x="1351" y="932"/>
                    </a:lnTo>
                    <a:cubicBezTo>
                      <a:pt x="1624" y="658"/>
                      <a:pt x="1624" y="658"/>
                      <a:pt x="1624" y="658"/>
                    </a:cubicBezTo>
                    <a:cubicBezTo>
                      <a:pt x="1542" y="78"/>
                      <a:pt x="1542" y="78"/>
                      <a:pt x="1542" y="78"/>
                    </a:cubicBezTo>
                    <a:cubicBezTo>
                      <a:pt x="1361" y="31"/>
                      <a:pt x="1226" y="0"/>
                      <a:pt x="1222" y="0"/>
                    </a:cubicBezTo>
                    <a:cubicBezTo>
                      <a:pt x="1222" y="0"/>
                      <a:pt x="1222" y="0"/>
                      <a:pt x="1216" y="0"/>
                    </a:cubicBezTo>
                    <a:cubicBezTo>
                      <a:pt x="1211" y="0"/>
                      <a:pt x="1201" y="6"/>
                      <a:pt x="1201" y="16"/>
                    </a:cubicBezTo>
                    <a:cubicBezTo>
                      <a:pt x="0" y="3767"/>
                      <a:pt x="0" y="3767"/>
                      <a:pt x="0" y="3767"/>
                    </a:cubicBezTo>
                    <a:cubicBezTo>
                      <a:pt x="0" y="3855"/>
                      <a:pt x="0" y="3855"/>
                      <a:pt x="0" y="3855"/>
                    </a:cubicBezTo>
                    <a:cubicBezTo>
                      <a:pt x="378" y="3855"/>
                      <a:pt x="378" y="3855"/>
                      <a:pt x="378" y="3855"/>
                    </a:cubicBezTo>
                    <a:cubicBezTo>
                      <a:pt x="1578" y="1159"/>
                      <a:pt x="1578" y="1159"/>
                      <a:pt x="1578" y="1159"/>
                    </a:cubicBezTo>
                    <a:lnTo>
                      <a:pt x="1351" y="932"/>
                    </a:lnTo>
                  </a:path>
                </a:pathLst>
              </a:custGeom>
              <a:grpFill/>
              <a:ln>
                <a:noFill/>
              </a:ln>
              <a:effectLst/>
            </p:spPr>
            <p:txBody>
              <a:bodyPr wrap="none" anchor="ctr"/>
              <a:lstStyle/>
              <a:p>
                <a:pPr>
                  <a:defRPr/>
                </a:pPr>
                <a:endParaRPr lang="en-US" sz="800" dirty="0">
                  <a:latin typeface="Calibri Light" panose="020F0302020204030204"/>
                </a:endParaRPr>
              </a:p>
            </p:txBody>
          </p:sp>
        </p:grpSp>
        <p:sp>
          <p:nvSpPr>
            <p:cNvPr id="96" name="Freeform 56"/>
            <p:cNvSpPr>
              <a:spLocks noChangeArrowheads="1"/>
            </p:cNvSpPr>
            <p:nvPr/>
          </p:nvSpPr>
          <p:spPr bwMode="auto">
            <a:xfrm>
              <a:off x="10523461" y="10489867"/>
              <a:ext cx="294633" cy="726724"/>
            </a:xfrm>
            <a:custGeom>
              <a:avLst/>
              <a:gdLst>
                <a:gd name="T0" fmla="*/ 99 w 514"/>
                <a:gd name="T1" fmla="*/ 1273 h 1274"/>
                <a:gd name="T2" fmla="*/ 0 w 514"/>
                <a:gd name="T3" fmla="*/ 0 h 1274"/>
                <a:gd name="T4" fmla="*/ 513 w 514"/>
                <a:gd name="T5" fmla="*/ 1273 h 1274"/>
                <a:gd name="T6" fmla="*/ 99 w 514"/>
                <a:gd name="T7" fmla="*/ 1273 h 1274"/>
              </a:gdLst>
              <a:ahLst/>
              <a:cxnLst>
                <a:cxn ang="0">
                  <a:pos x="T0" y="T1"/>
                </a:cxn>
                <a:cxn ang="0">
                  <a:pos x="T2" y="T3"/>
                </a:cxn>
                <a:cxn ang="0">
                  <a:pos x="T4" y="T5"/>
                </a:cxn>
                <a:cxn ang="0">
                  <a:pos x="T6" y="T7"/>
                </a:cxn>
              </a:cxnLst>
              <a:rect l="0" t="0" r="r" b="b"/>
              <a:pathLst>
                <a:path w="514" h="1274">
                  <a:moveTo>
                    <a:pt x="99" y="1273"/>
                  </a:moveTo>
                  <a:lnTo>
                    <a:pt x="0" y="0"/>
                  </a:lnTo>
                  <a:lnTo>
                    <a:pt x="513" y="1273"/>
                  </a:lnTo>
                  <a:lnTo>
                    <a:pt x="99" y="1273"/>
                  </a:lnTo>
                </a:path>
              </a:pathLst>
            </a:custGeom>
            <a:solidFill>
              <a:srgbClr val="131313"/>
            </a:solidFill>
            <a:ln>
              <a:noFill/>
            </a:ln>
            <a:effectLst/>
          </p:spPr>
          <p:txBody>
            <a:bodyPr wrap="none" anchor="ctr"/>
            <a:lstStyle/>
            <a:p>
              <a:pPr>
                <a:defRPr/>
              </a:pPr>
              <a:endParaRPr lang="en-US" sz="800" dirty="0">
                <a:latin typeface="Calibri Light" panose="020F0302020204030204"/>
              </a:endParaRPr>
            </a:p>
          </p:txBody>
        </p:sp>
        <p:sp>
          <p:nvSpPr>
            <p:cNvPr id="97" name="Freeform 57"/>
            <p:cNvSpPr>
              <a:spLocks noChangeArrowheads="1"/>
            </p:cNvSpPr>
            <p:nvPr/>
          </p:nvSpPr>
          <p:spPr bwMode="auto">
            <a:xfrm>
              <a:off x="13004916" y="10489867"/>
              <a:ext cx="297905" cy="726724"/>
            </a:xfrm>
            <a:custGeom>
              <a:avLst/>
              <a:gdLst>
                <a:gd name="T0" fmla="*/ 420 w 519"/>
                <a:gd name="T1" fmla="*/ 1273 h 1274"/>
                <a:gd name="T2" fmla="*/ 518 w 519"/>
                <a:gd name="T3" fmla="*/ 0 h 1274"/>
                <a:gd name="T4" fmla="*/ 0 w 519"/>
                <a:gd name="T5" fmla="*/ 1273 h 1274"/>
                <a:gd name="T6" fmla="*/ 420 w 519"/>
                <a:gd name="T7" fmla="*/ 1273 h 1274"/>
              </a:gdLst>
              <a:ahLst/>
              <a:cxnLst>
                <a:cxn ang="0">
                  <a:pos x="T0" y="T1"/>
                </a:cxn>
                <a:cxn ang="0">
                  <a:pos x="T2" y="T3"/>
                </a:cxn>
                <a:cxn ang="0">
                  <a:pos x="T4" y="T5"/>
                </a:cxn>
                <a:cxn ang="0">
                  <a:pos x="T6" y="T7"/>
                </a:cxn>
              </a:cxnLst>
              <a:rect l="0" t="0" r="r" b="b"/>
              <a:pathLst>
                <a:path w="519" h="1274">
                  <a:moveTo>
                    <a:pt x="420" y="1273"/>
                  </a:moveTo>
                  <a:lnTo>
                    <a:pt x="518" y="0"/>
                  </a:lnTo>
                  <a:lnTo>
                    <a:pt x="0" y="1273"/>
                  </a:lnTo>
                  <a:lnTo>
                    <a:pt x="420" y="1273"/>
                  </a:lnTo>
                </a:path>
              </a:pathLst>
            </a:custGeom>
            <a:solidFill>
              <a:srgbClr val="010101"/>
            </a:solidFill>
            <a:ln>
              <a:noFill/>
            </a:ln>
            <a:effectLst/>
          </p:spPr>
          <p:txBody>
            <a:bodyPr wrap="none" anchor="ctr"/>
            <a:lstStyle/>
            <a:p>
              <a:pPr>
                <a:defRPr/>
              </a:pPr>
              <a:endParaRPr lang="en-US" sz="800" dirty="0">
                <a:latin typeface="Calibri Light" panose="020F0302020204030204"/>
              </a:endParaRPr>
            </a:p>
          </p:txBody>
        </p:sp>
        <p:sp>
          <p:nvSpPr>
            <p:cNvPr id="98" name="Freeform 58"/>
            <p:cNvSpPr>
              <a:spLocks noChangeArrowheads="1"/>
            </p:cNvSpPr>
            <p:nvPr/>
          </p:nvSpPr>
          <p:spPr bwMode="auto">
            <a:xfrm>
              <a:off x="12428747" y="10696099"/>
              <a:ext cx="697295" cy="121122"/>
            </a:xfrm>
            <a:custGeom>
              <a:avLst/>
              <a:gdLst>
                <a:gd name="T0" fmla="*/ 1221 w 1222"/>
                <a:gd name="T1" fmla="*/ 207 h 208"/>
                <a:gd name="T2" fmla="*/ 0 w 1222"/>
                <a:gd name="T3" fmla="*/ 207 h 208"/>
                <a:gd name="T4" fmla="*/ 0 w 1222"/>
                <a:gd name="T5" fmla="*/ 0 h 208"/>
                <a:gd name="T6" fmla="*/ 1221 w 1222"/>
                <a:gd name="T7" fmla="*/ 0 h 208"/>
                <a:gd name="T8" fmla="*/ 1221 w 1222"/>
                <a:gd name="T9" fmla="*/ 207 h 208"/>
              </a:gdLst>
              <a:ahLst/>
              <a:cxnLst>
                <a:cxn ang="0">
                  <a:pos x="T0" y="T1"/>
                </a:cxn>
                <a:cxn ang="0">
                  <a:pos x="T2" y="T3"/>
                </a:cxn>
                <a:cxn ang="0">
                  <a:pos x="T4" y="T5"/>
                </a:cxn>
                <a:cxn ang="0">
                  <a:pos x="T6" y="T7"/>
                </a:cxn>
                <a:cxn ang="0">
                  <a:pos x="T8" y="T9"/>
                </a:cxn>
              </a:cxnLst>
              <a:rect l="0" t="0" r="r" b="b"/>
              <a:pathLst>
                <a:path w="1222" h="208">
                  <a:moveTo>
                    <a:pt x="1221" y="207"/>
                  </a:moveTo>
                  <a:lnTo>
                    <a:pt x="0" y="207"/>
                  </a:lnTo>
                  <a:lnTo>
                    <a:pt x="0" y="0"/>
                  </a:lnTo>
                  <a:lnTo>
                    <a:pt x="1221" y="0"/>
                  </a:lnTo>
                  <a:lnTo>
                    <a:pt x="1221" y="207"/>
                  </a:lnTo>
                </a:path>
              </a:pathLst>
            </a:custGeom>
            <a:solidFill>
              <a:srgbClr val="010101"/>
            </a:solidFill>
            <a:ln>
              <a:noFill/>
            </a:ln>
            <a:effectLst/>
          </p:spPr>
          <p:txBody>
            <a:bodyPr wrap="none" anchor="ctr"/>
            <a:lstStyle/>
            <a:p>
              <a:pPr>
                <a:defRPr/>
              </a:pPr>
              <a:endParaRPr lang="en-US" sz="800" dirty="0">
                <a:latin typeface="Calibri Light" panose="020F0302020204030204"/>
              </a:endParaRPr>
            </a:p>
          </p:txBody>
        </p:sp>
        <p:sp>
          <p:nvSpPr>
            <p:cNvPr id="99" name="Freeform 59"/>
            <p:cNvSpPr>
              <a:spLocks noChangeArrowheads="1"/>
            </p:cNvSpPr>
            <p:nvPr/>
          </p:nvSpPr>
          <p:spPr bwMode="auto">
            <a:xfrm>
              <a:off x="11417176" y="8836733"/>
              <a:ext cx="1018118" cy="294618"/>
            </a:xfrm>
            <a:custGeom>
              <a:avLst/>
              <a:gdLst>
                <a:gd name="T0" fmla="*/ 890 w 1781"/>
                <a:gd name="T1" fmla="*/ 517 h 518"/>
                <a:gd name="T2" fmla="*/ 0 w 1781"/>
                <a:gd name="T3" fmla="*/ 0 h 518"/>
                <a:gd name="T4" fmla="*/ 1780 w 1781"/>
                <a:gd name="T5" fmla="*/ 0 h 518"/>
                <a:gd name="T6" fmla="*/ 890 w 1781"/>
                <a:gd name="T7" fmla="*/ 517 h 518"/>
              </a:gdLst>
              <a:ahLst/>
              <a:cxnLst>
                <a:cxn ang="0">
                  <a:pos x="T0" y="T1"/>
                </a:cxn>
                <a:cxn ang="0">
                  <a:pos x="T2" y="T3"/>
                </a:cxn>
                <a:cxn ang="0">
                  <a:pos x="T4" y="T5"/>
                </a:cxn>
                <a:cxn ang="0">
                  <a:pos x="T6" y="T7"/>
                </a:cxn>
              </a:cxnLst>
              <a:rect l="0" t="0" r="r" b="b"/>
              <a:pathLst>
                <a:path w="1781" h="518">
                  <a:moveTo>
                    <a:pt x="890" y="517"/>
                  </a:moveTo>
                  <a:lnTo>
                    <a:pt x="0" y="0"/>
                  </a:lnTo>
                  <a:lnTo>
                    <a:pt x="1780" y="0"/>
                  </a:lnTo>
                  <a:lnTo>
                    <a:pt x="890" y="517"/>
                  </a:lnTo>
                </a:path>
              </a:pathLst>
            </a:custGeom>
            <a:solidFill>
              <a:srgbClr val="B3B3B3"/>
            </a:solidFill>
            <a:ln>
              <a:noFill/>
            </a:ln>
            <a:effectLst/>
          </p:spPr>
          <p:txBody>
            <a:bodyPr wrap="none" anchor="ctr"/>
            <a:lstStyle/>
            <a:p>
              <a:pPr>
                <a:defRPr/>
              </a:pPr>
              <a:endParaRPr lang="en-US" sz="800" dirty="0">
                <a:latin typeface="Calibri Light" panose="020F0302020204030204"/>
              </a:endParaRPr>
            </a:p>
          </p:txBody>
        </p:sp>
        <p:sp>
          <p:nvSpPr>
            <p:cNvPr id="100" name="Freeform 60"/>
            <p:cNvSpPr>
              <a:spLocks noChangeArrowheads="1"/>
            </p:cNvSpPr>
            <p:nvPr/>
          </p:nvSpPr>
          <p:spPr bwMode="auto">
            <a:xfrm>
              <a:off x="11034156" y="6519074"/>
              <a:ext cx="1793981" cy="2186718"/>
            </a:xfrm>
            <a:custGeom>
              <a:avLst/>
              <a:gdLst>
                <a:gd name="T0" fmla="*/ 2950 w 3142"/>
                <a:gd name="T1" fmla="*/ 1748 h 3829"/>
                <a:gd name="T2" fmla="*/ 2950 w 3142"/>
                <a:gd name="T3" fmla="*/ 1748 h 3829"/>
                <a:gd name="T4" fmla="*/ 1568 w 3142"/>
                <a:gd name="T5" fmla="*/ 0 h 3829"/>
                <a:gd name="T6" fmla="*/ 192 w 3142"/>
                <a:gd name="T7" fmla="*/ 1748 h 3829"/>
                <a:gd name="T8" fmla="*/ 560 w 3142"/>
                <a:gd name="T9" fmla="*/ 2437 h 3829"/>
                <a:gd name="T10" fmla="*/ 1191 w 3142"/>
                <a:gd name="T11" fmla="*/ 3823 h 3829"/>
                <a:gd name="T12" fmla="*/ 1951 w 3142"/>
                <a:gd name="T13" fmla="*/ 3828 h 3829"/>
                <a:gd name="T14" fmla="*/ 2531 w 3142"/>
                <a:gd name="T15" fmla="*/ 2488 h 3829"/>
                <a:gd name="T16" fmla="*/ 2950 w 3142"/>
                <a:gd name="T17" fmla="*/ 1748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2" h="3829">
                  <a:moveTo>
                    <a:pt x="2950" y="1748"/>
                  </a:moveTo>
                  <a:lnTo>
                    <a:pt x="2950" y="1748"/>
                  </a:lnTo>
                  <a:cubicBezTo>
                    <a:pt x="3141" y="890"/>
                    <a:pt x="2546" y="0"/>
                    <a:pt x="1568" y="0"/>
                  </a:cubicBezTo>
                  <a:cubicBezTo>
                    <a:pt x="596" y="0"/>
                    <a:pt x="0" y="890"/>
                    <a:pt x="192" y="1748"/>
                  </a:cubicBezTo>
                  <a:cubicBezTo>
                    <a:pt x="249" y="2023"/>
                    <a:pt x="389" y="2256"/>
                    <a:pt x="560" y="2437"/>
                  </a:cubicBezTo>
                  <a:cubicBezTo>
                    <a:pt x="1077" y="2980"/>
                    <a:pt x="1191" y="3823"/>
                    <a:pt x="1191" y="3823"/>
                  </a:cubicBezTo>
                  <a:cubicBezTo>
                    <a:pt x="1951" y="3828"/>
                    <a:pt x="1951" y="3828"/>
                    <a:pt x="1951" y="3828"/>
                  </a:cubicBezTo>
                  <a:cubicBezTo>
                    <a:pt x="1951" y="3828"/>
                    <a:pt x="1982" y="3057"/>
                    <a:pt x="2531" y="2488"/>
                  </a:cubicBezTo>
                  <a:cubicBezTo>
                    <a:pt x="2717" y="2291"/>
                    <a:pt x="2883" y="2048"/>
                    <a:pt x="2950" y="1748"/>
                  </a:cubicBezTo>
                </a:path>
              </a:pathLst>
            </a:custGeom>
            <a:solidFill>
              <a:srgbClr val="FDB81C"/>
            </a:solidFill>
            <a:ln>
              <a:noFill/>
            </a:ln>
            <a:effectLst/>
          </p:spPr>
          <p:txBody>
            <a:bodyPr wrap="none" anchor="ctr"/>
            <a:lstStyle/>
            <a:p>
              <a:pPr>
                <a:defRPr/>
              </a:pPr>
              <a:endParaRPr lang="en-US" sz="800" dirty="0">
                <a:latin typeface="Calibri Light" panose="020F0302020204030204"/>
              </a:endParaRPr>
            </a:p>
          </p:txBody>
        </p:sp>
        <p:sp>
          <p:nvSpPr>
            <p:cNvPr id="101" name="Freeform 61"/>
            <p:cNvSpPr>
              <a:spLocks noChangeArrowheads="1"/>
            </p:cNvSpPr>
            <p:nvPr/>
          </p:nvSpPr>
          <p:spPr bwMode="auto">
            <a:xfrm>
              <a:off x="11034156" y="6519074"/>
              <a:ext cx="896990" cy="2186718"/>
            </a:xfrm>
            <a:custGeom>
              <a:avLst/>
              <a:gdLst>
                <a:gd name="T0" fmla="*/ 1568 w 1569"/>
                <a:gd name="T1" fmla="*/ 0 h 3824"/>
                <a:gd name="T2" fmla="*/ 1568 w 1569"/>
                <a:gd name="T3" fmla="*/ 0 h 3824"/>
                <a:gd name="T4" fmla="*/ 192 w 1569"/>
                <a:gd name="T5" fmla="*/ 1748 h 3824"/>
                <a:gd name="T6" fmla="*/ 560 w 1569"/>
                <a:gd name="T7" fmla="*/ 2437 h 3824"/>
                <a:gd name="T8" fmla="*/ 1191 w 1569"/>
                <a:gd name="T9" fmla="*/ 3823 h 3824"/>
                <a:gd name="T10" fmla="*/ 1568 w 1569"/>
                <a:gd name="T11" fmla="*/ 3823 h 3824"/>
                <a:gd name="T12" fmla="*/ 1568 w 1569"/>
                <a:gd name="T13" fmla="*/ 0 h 3824"/>
              </a:gdLst>
              <a:ahLst/>
              <a:cxnLst>
                <a:cxn ang="0">
                  <a:pos x="T0" y="T1"/>
                </a:cxn>
                <a:cxn ang="0">
                  <a:pos x="T2" y="T3"/>
                </a:cxn>
                <a:cxn ang="0">
                  <a:pos x="T4" y="T5"/>
                </a:cxn>
                <a:cxn ang="0">
                  <a:pos x="T6" y="T7"/>
                </a:cxn>
                <a:cxn ang="0">
                  <a:pos x="T8" y="T9"/>
                </a:cxn>
                <a:cxn ang="0">
                  <a:pos x="T10" y="T11"/>
                </a:cxn>
                <a:cxn ang="0">
                  <a:pos x="T12" y="T13"/>
                </a:cxn>
              </a:cxnLst>
              <a:rect l="0" t="0" r="r" b="b"/>
              <a:pathLst>
                <a:path w="1569" h="3824">
                  <a:moveTo>
                    <a:pt x="1568" y="0"/>
                  </a:moveTo>
                  <a:lnTo>
                    <a:pt x="1568" y="0"/>
                  </a:lnTo>
                  <a:cubicBezTo>
                    <a:pt x="596" y="0"/>
                    <a:pt x="0" y="890"/>
                    <a:pt x="192" y="1748"/>
                  </a:cubicBezTo>
                  <a:cubicBezTo>
                    <a:pt x="249" y="2023"/>
                    <a:pt x="389" y="2256"/>
                    <a:pt x="560" y="2437"/>
                  </a:cubicBezTo>
                  <a:cubicBezTo>
                    <a:pt x="1082" y="2980"/>
                    <a:pt x="1191" y="3823"/>
                    <a:pt x="1191" y="3823"/>
                  </a:cubicBezTo>
                  <a:cubicBezTo>
                    <a:pt x="1568" y="3823"/>
                    <a:pt x="1568" y="3823"/>
                    <a:pt x="1568" y="3823"/>
                  </a:cubicBezTo>
                  <a:lnTo>
                    <a:pt x="1568" y="0"/>
                  </a:lnTo>
                </a:path>
              </a:pathLst>
            </a:custGeom>
            <a:solidFill>
              <a:srgbClr val="FEDE3B"/>
            </a:solidFill>
            <a:ln>
              <a:noFill/>
            </a:ln>
            <a:effectLst/>
          </p:spPr>
          <p:txBody>
            <a:bodyPr wrap="none" anchor="ctr"/>
            <a:lstStyle/>
            <a:p>
              <a:pPr>
                <a:defRPr/>
              </a:pPr>
              <a:endParaRPr lang="en-US" sz="800" dirty="0">
                <a:latin typeface="Calibri Light" panose="020F0302020204030204"/>
              </a:endParaRPr>
            </a:p>
          </p:txBody>
        </p:sp>
        <p:sp>
          <p:nvSpPr>
            <p:cNvPr id="102" name="Freeform 62"/>
            <p:cNvSpPr>
              <a:spLocks noChangeArrowheads="1"/>
            </p:cNvSpPr>
            <p:nvPr/>
          </p:nvSpPr>
          <p:spPr bwMode="auto">
            <a:xfrm>
              <a:off x="11263315" y="6672931"/>
              <a:ext cx="1338938" cy="654705"/>
            </a:xfrm>
            <a:custGeom>
              <a:avLst/>
              <a:gdLst>
                <a:gd name="T0" fmla="*/ 201 w 2345"/>
                <a:gd name="T1" fmla="*/ 958 h 1145"/>
                <a:gd name="T2" fmla="*/ 201 w 2345"/>
                <a:gd name="T3" fmla="*/ 958 h 1145"/>
                <a:gd name="T4" fmla="*/ 1169 w 2345"/>
                <a:gd name="T5" fmla="*/ 606 h 1145"/>
                <a:gd name="T6" fmla="*/ 2142 w 2345"/>
                <a:gd name="T7" fmla="*/ 958 h 1145"/>
                <a:gd name="T8" fmla="*/ 2292 w 2345"/>
                <a:gd name="T9" fmla="*/ 1144 h 1145"/>
                <a:gd name="T10" fmla="*/ 2054 w 2345"/>
                <a:gd name="T11" fmla="*/ 352 h 1145"/>
                <a:gd name="T12" fmla="*/ 1169 w 2345"/>
                <a:gd name="T13" fmla="*/ 0 h 1145"/>
                <a:gd name="T14" fmla="*/ 290 w 2345"/>
                <a:gd name="T15" fmla="*/ 352 h 1145"/>
                <a:gd name="T16" fmla="*/ 51 w 2345"/>
                <a:gd name="T17" fmla="*/ 1144 h 1145"/>
                <a:gd name="T18" fmla="*/ 201 w 2345"/>
                <a:gd name="T19" fmla="*/ 958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5" h="1145">
                  <a:moveTo>
                    <a:pt x="201" y="958"/>
                  </a:moveTo>
                  <a:lnTo>
                    <a:pt x="201" y="958"/>
                  </a:lnTo>
                  <a:cubicBezTo>
                    <a:pt x="434" y="730"/>
                    <a:pt x="781" y="606"/>
                    <a:pt x="1169" y="606"/>
                  </a:cubicBezTo>
                  <a:cubicBezTo>
                    <a:pt x="1562" y="606"/>
                    <a:pt x="1904" y="730"/>
                    <a:pt x="2142" y="958"/>
                  </a:cubicBezTo>
                  <a:cubicBezTo>
                    <a:pt x="2199" y="1015"/>
                    <a:pt x="2251" y="1076"/>
                    <a:pt x="2292" y="1144"/>
                  </a:cubicBezTo>
                  <a:cubicBezTo>
                    <a:pt x="2344" y="864"/>
                    <a:pt x="2255" y="575"/>
                    <a:pt x="2054" y="352"/>
                  </a:cubicBezTo>
                  <a:cubicBezTo>
                    <a:pt x="1837" y="125"/>
                    <a:pt x="1526" y="0"/>
                    <a:pt x="1169" y="0"/>
                  </a:cubicBezTo>
                  <a:cubicBezTo>
                    <a:pt x="817" y="0"/>
                    <a:pt x="502" y="125"/>
                    <a:pt x="290" y="352"/>
                  </a:cubicBezTo>
                  <a:cubicBezTo>
                    <a:pt x="88" y="570"/>
                    <a:pt x="0" y="864"/>
                    <a:pt x="51" y="1144"/>
                  </a:cubicBezTo>
                  <a:cubicBezTo>
                    <a:pt x="93" y="1076"/>
                    <a:pt x="145" y="1015"/>
                    <a:pt x="201" y="958"/>
                  </a:cubicBezTo>
                </a:path>
              </a:pathLst>
            </a:custGeom>
            <a:solidFill>
              <a:srgbClr val="FEDE3B"/>
            </a:solidFill>
            <a:ln>
              <a:noFill/>
            </a:ln>
            <a:effectLst/>
          </p:spPr>
          <p:txBody>
            <a:bodyPr wrap="none" anchor="ctr"/>
            <a:lstStyle/>
            <a:p>
              <a:pPr>
                <a:defRPr/>
              </a:pPr>
              <a:endParaRPr lang="en-US" sz="800" dirty="0">
                <a:latin typeface="Calibri Light" panose="020F0302020204030204"/>
              </a:endParaRPr>
            </a:p>
          </p:txBody>
        </p:sp>
        <p:sp>
          <p:nvSpPr>
            <p:cNvPr id="103" name="Freeform 63"/>
            <p:cNvSpPr>
              <a:spLocks noChangeArrowheads="1"/>
            </p:cNvSpPr>
            <p:nvPr/>
          </p:nvSpPr>
          <p:spPr bwMode="auto">
            <a:xfrm>
              <a:off x="11263315" y="6672931"/>
              <a:ext cx="667831" cy="654705"/>
            </a:xfrm>
            <a:custGeom>
              <a:avLst/>
              <a:gdLst>
                <a:gd name="T0" fmla="*/ 1169 w 1170"/>
                <a:gd name="T1" fmla="*/ 0 h 1145"/>
                <a:gd name="T2" fmla="*/ 1169 w 1170"/>
                <a:gd name="T3" fmla="*/ 0 h 1145"/>
                <a:gd name="T4" fmla="*/ 290 w 1170"/>
                <a:gd name="T5" fmla="*/ 358 h 1145"/>
                <a:gd name="T6" fmla="*/ 51 w 1170"/>
                <a:gd name="T7" fmla="*/ 1144 h 1145"/>
                <a:gd name="T8" fmla="*/ 201 w 1170"/>
                <a:gd name="T9" fmla="*/ 958 h 1145"/>
                <a:gd name="T10" fmla="*/ 1169 w 1170"/>
                <a:gd name="T11" fmla="*/ 606 h 1145"/>
                <a:gd name="T12" fmla="*/ 1169 w 1170"/>
                <a:gd name="T13" fmla="*/ 0 h 1145"/>
              </a:gdLst>
              <a:ahLst/>
              <a:cxnLst>
                <a:cxn ang="0">
                  <a:pos x="T0" y="T1"/>
                </a:cxn>
                <a:cxn ang="0">
                  <a:pos x="T2" y="T3"/>
                </a:cxn>
                <a:cxn ang="0">
                  <a:pos x="T4" y="T5"/>
                </a:cxn>
                <a:cxn ang="0">
                  <a:pos x="T6" y="T7"/>
                </a:cxn>
                <a:cxn ang="0">
                  <a:pos x="T8" y="T9"/>
                </a:cxn>
                <a:cxn ang="0">
                  <a:pos x="T10" y="T11"/>
                </a:cxn>
                <a:cxn ang="0">
                  <a:pos x="T12" y="T13"/>
                </a:cxn>
              </a:cxnLst>
              <a:rect l="0" t="0" r="r" b="b"/>
              <a:pathLst>
                <a:path w="1170" h="1145">
                  <a:moveTo>
                    <a:pt x="1169" y="0"/>
                  </a:moveTo>
                  <a:lnTo>
                    <a:pt x="1169" y="0"/>
                  </a:lnTo>
                  <a:cubicBezTo>
                    <a:pt x="812" y="0"/>
                    <a:pt x="502" y="129"/>
                    <a:pt x="290" y="358"/>
                  </a:cubicBezTo>
                  <a:cubicBezTo>
                    <a:pt x="88" y="575"/>
                    <a:pt x="0" y="864"/>
                    <a:pt x="51" y="1144"/>
                  </a:cubicBezTo>
                  <a:cubicBezTo>
                    <a:pt x="93" y="1076"/>
                    <a:pt x="140" y="1015"/>
                    <a:pt x="201" y="958"/>
                  </a:cubicBezTo>
                  <a:cubicBezTo>
                    <a:pt x="434" y="735"/>
                    <a:pt x="776" y="606"/>
                    <a:pt x="1169" y="606"/>
                  </a:cubicBezTo>
                  <a:lnTo>
                    <a:pt x="1169" y="0"/>
                  </a:lnTo>
                </a:path>
              </a:pathLst>
            </a:custGeom>
            <a:solidFill>
              <a:srgbClr val="F8F0B2"/>
            </a:solidFill>
            <a:ln>
              <a:noFill/>
            </a:ln>
            <a:effectLst/>
          </p:spPr>
          <p:txBody>
            <a:bodyPr wrap="none" anchor="ctr"/>
            <a:lstStyle/>
            <a:p>
              <a:pPr>
                <a:defRPr/>
              </a:pPr>
              <a:endParaRPr lang="en-US" sz="800" dirty="0">
                <a:latin typeface="Calibri Light" panose="020F0302020204030204"/>
              </a:endParaRPr>
            </a:p>
          </p:txBody>
        </p:sp>
        <p:sp>
          <p:nvSpPr>
            <p:cNvPr id="104" name="Freeform 64"/>
            <p:cNvSpPr>
              <a:spLocks noChangeArrowheads="1"/>
            </p:cNvSpPr>
            <p:nvPr/>
          </p:nvSpPr>
          <p:spPr bwMode="auto">
            <a:xfrm>
              <a:off x="11384439" y="7334184"/>
              <a:ext cx="1096686" cy="1371608"/>
            </a:xfrm>
            <a:custGeom>
              <a:avLst/>
              <a:gdLst>
                <a:gd name="T0" fmla="*/ 709 w 1921"/>
                <a:gd name="T1" fmla="*/ 2396 h 2397"/>
                <a:gd name="T2" fmla="*/ 709 w 1921"/>
                <a:gd name="T3" fmla="*/ 2396 h 2397"/>
                <a:gd name="T4" fmla="*/ 1196 w 1921"/>
                <a:gd name="T5" fmla="*/ 2396 h 2397"/>
                <a:gd name="T6" fmla="*/ 1273 w 1921"/>
                <a:gd name="T7" fmla="*/ 1977 h 2397"/>
                <a:gd name="T8" fmla="*/ 1718 w 1921"/>
                <a:gd name="T9" fmla="*/ 668 h 2397"/>
                <a:gd name="T10" fmla="*/ 1904 w 1921"/>
                <a:gd name="T11" fmla="*/ 280 h 2397"/>
                <a:gd name="T12" fmla="*/ 1200 w 1921"/>
                <a:gd name="T13" fmla="*/ 0 h 2397"/>
                <a:gd name="T14" fmla="*/ 957 w 1921"/>
                <a:gd name="T15" fmla="*/ 6 h 2397"/>
                <a:gd name="T16" fmla="*/ 719 w 1921"/>
                <a:gd name="T17" fmla="*/ 0 h 2397"/>
                <a:gd name="T18" fmla="*/ 16 w 1921"/>
                <a:gd name="T19" fmla="*/ 280 h 2397"/>
                <a:gd name="T20" fmla="*/ 155 w 1921"/>
                <a:gd name="T21" fmla="*/ 627 h 2397"/>
                <a:gd name="T22" fmla="*/ 632 w 1921"/>
                <a:gd name="T23" fmla="*/ 1956 h 2397"/>
                <a:gd name="T24" fmla="*/ 709 w 1921"/>
                <a:gd name="T25" fmla="*/ 2396 h 2397"/>
                <a:gd name="T26" fmla="*/ 93 w 1921"/>
                <a:gd name="T27" fmla="*/ 300 h 2397"/>
                <a:gd name="T28" fmla="*/ 93 w 1921"/>
                <a:gd name="T29" fmla="*/ 300 h 2397"/>
                <a:gd name="T30" fmla="*/ 719 w 1921"/>
                <a:gd name="T31" fmla="*/ 88 h 2397"/>
                <a:gd name="T32" fmla="*/ 957 w 1921"/>
                <a:gd name="T33" fmla="*/ 88 h 2397"/>
                <a:gd name="T34" fmla="*/ 1196 w 1921"/>
                <a:gd name="T35" fmla="*/ 88 h 2397"/>
                <a:gd name="T36" fmla="*/ 1821 w 1921"/>
                <a:gd name="T37" fmla="*/ 300 h 2397"/>
                <a:gd name="T38" fmla="*/ 1666 w 1921"/>
                <a:gd name="T39" fmla="*/ 621 h 2397"/>
                <a:gd name="T40" fmla="*/ 1231 w 1921"/>
                <a:gd name="T41" fmla="*/ 1838 h 2397"/>
                <a:gd name="T42" fmla="*/ 1206 w 1921"/>
                <a:gd name="T43" fmla="*/ 1397 h 2397"/>
                <a:gd name="T44" fmla="*/ 947 w 1921"/>
                <a:gd name="T45" fmla="*/ 590 h 2397"/>
                <a:gd name="T46" fmla="*/ 694 w 1921"/>
                <a:gd name="T47" fmla="*/ 1382 h 2397"/>
                <a:gd name="T48" fmla="*/ 673 w 1921"/>
                <a:gd name="T49" fmla="*/ 1842 h 2397"/>
                <a:gd name="T50" fmla="*/ 207 w 1921"/>
                <a:gd name="T51" fmla="*/ 580 h 2397"/>
                <a:gd name="T52" fmla="*/ 93 w 1921"/>
                <a:gd name="T53" fmla="*/ 300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1" h="2397">
                  <a:moveTo>
                    <a:pt x="709" y="2396"/>
                  </a:moveTo>
                  <a:lnTo>
                    <a:pt x="709" y="2396"/>
                  </a:lnTo>
                  <a:cubicBezTo>
                    <a:pt x="1196" y="2396"/>
                    <a:pt x="1196" y="2396"/>
                    <a:pt x="1196" y="2396"/>
                  </a:cubicBezTo>
                  <a:cubicBezTo>
                    <a:pt x="1273" y="1977"/>
                    <a:pt x="1273" y="1977"/>
                    <a:pt x="1273" y="1977"/>
                  </a:cubicBezTo>
                  <a:cubicBezTo>
                    <a:pt x="1314" y="1672"/>
                    <a:pt x="1418" y="962"/>
                    <a:pt x="1718" y="668"/>
                  </a:cubicBezTo>
                  <a:cubicBezTo>
                    <a:pt x="1858" y="529"/>
                    <a:pt x="1920" y="404"/>
                    <a:pt x="1904" y="280"/>
                  </a:cubicBezTo>
                  <a:cubicBezTo>
                    <a:pt x="1868" y="21"/>
                    <a:pt x="1547" y="0"/>
                    <a:pt x="1200" y="0"/>
                  </a:cubicBezTo>
                  <a:cubicBezTo>
                    <a:pt x="957" y="6"/>
                    <a:pt x="957" y="6"/>
                    <a:pt x="957" y="6"/>
                  </a:cubicBezTo>
                  <a:cubicBezTo>
                    <a:pt x="719" y="0"/>
                    <a:pt x="719" y="0"/>
                    <a:pt x="719" y="0"/>
                  </a:cubicBezTo>
                  <a:cubicBezTo>
                    <a:pt x="367" y="0"/>
                    <a:pt x="52" y="21"/>
                    <a:pt x="16" y="280"/>
                  </a:cubicBezTo>
                  <a:cubicBezTo>
                    <a:pt x="0" y="399"/>
                    <a:pt x="47" y="523"/>
                    <a:pt x="155" y="627"/>
                  </a:cubicBezTo>
                  <a:cubicBezTo>
                    <a:pt x="461" y="932"/>
                    <a:pt x="580" y="1641"/>
                    <a:pt x="632" y="1956"/>
                  </a:cubicBezTo>
                  <a:lnTo>
                    <a:pt x="709" y="2396"/>
                  </a:lnTo>
                  <a:close/>
                  <a:moveTo>
                    <a:pt x="93" y="300"/>
                  </a:moveTo>
                  <a:lnTo>
                    <a:pt x="93" y="300"/>
                  </a:lnTo>
                  <a:cubicBezTo>
                    <a:pt x="124" y="125"/>
                    <a:pt x="336" y="88"/>
                    <a:pt x="719" y="88"/>
                  </a:cubicBezTo>
                  <a:cubicBezTo>
                    <a:pt x="957" y="88"/>
                    <a:pt x="957" y="88"/>
                    <a:pt x="957" y="88"/>
                  </a:cubicBezTo>
                  <a:cubicBezTo>
                    <a:pt x="1196" y="88"/>
                    <a:pt x="1196" y="88"/>
                    <a:pt x="1196" y="88"/>
                  </a:cubicBezTo>
                  <a:cubicBezTo>
                    <a:pt x="1583" y="88"/>
                    <a:pt x="1795" y="125"/>
                    <a:pt x="1821" y="300"/>
                  </a:cubicBezTo>
                  <a:cubicBezTo>
                    <a:pt x="1837" y="399"/>
                    <a:pt x="1785" y="502"/>
                    <a:pt x="1666" y="621"/>
                  </a:cubicBezTo>
                  <a:cubicBezTo>
                    <a:pt x="1392" y="895"/>
                    <a:pt x="1283" y="1486"/>
                    <a:pt x="1231" y="1838"/>
                  </a:cubicBezTo>
                  <a:cubicBezTo>
                    <a:pt x="1216" y="1744"/>
                    <a:pt x="1196" y="1599"/>
                    <a:pt x="1206" y="1397"/>
                  </a:cubicBezTo>
                  <a:cubicBezTo>
                    <a:pt x="1242" y="694"/>
                    <a:pt x="1087" y="590"/>
                    <a:pt x="947" y="590"/>
                  </a:cubicBezTo>
                  <a:cubicBezTo>
                    <a:pt x="797" y="590"/>
                    <a:pt x="663" y="699"/>
                    <a:pt x="694" y="1382"/>
                  </a:cubicBezTo>
                  <a:cubicBezTo>
                    <a:pt x="704" y="1599"/>
                    <a:pt x="688" y="1749"/>
                    <a:pt x="673" y="1842"/>
                  </a:cubicBezTo>
                  <a:cubicBezTo>
                    <a:pt x="616" y="1480"/>
                    <a:pt x="497" y="875"/>
                    <a:pt x="207" y="580"/>
                  </a:cubicBezTo>
                  <a:cubicBezTo>
                    <a:pt x="119" y="492"/>
                    <a:pt x="78" y="399"/>
                    <a:pt x="93" y="300"/>
                  </a:cubicBezTo>
                  <a:close/>
                </a:path>
              </a:pathLst>
            </a:custGeom>
            <a:solidFill>
              <a:srgbClr val="F78D1E"/>
            </a:solidFill>
            <a:ln>
              <a:noFill/>
            </a:ln>
            <a:effectLst/>
          </p:spPr>
          <p:txBody>
            <a:bodyPr wrap="none" anchor="ctr"/>
            <a:lstStyle/>
            <a:p>
              <a:pPr>
                <a:defRPr/>
              </a:pPr>
              <a:endParaRPr lang="en-US" sz="800" dirty="0">
                <a:latin typeface="Calibri Light" panose="020F0302020204030204"/>
              </a:endParaRPr>
            </a:p>
          </p:txBody>
        </p:sp>
        <p:sp>
          <p:nvSpPr>
            <p:cNvPr id="105" name="Freeform 65"/>
            <p:cNvSpPr>
              <a:spLocks noChangeArrowheads="1"/>
            </p:cNvSpPr>
            <p:nvPr/>
          </p:nvSpPr>
          <p:spPr bwMode="auto">
            <a:xfrm>
              <a:off x="11034156" y="6519074"/>
              <a:ext cx="1793981" cy="2186718"/>
            </a:xfrm>
            <a:custGeom>
              <a:avLst/>
              <a:gdLst>
                <a:gd name="T0" fmla="*/ 1568 w 3142"/>
                <a:gd name="T1" fmla="*/ 0 h 3829"/>
                <a:gd name="T2" fmla="*/ 1568 w 3142"/>
                <a:gd name="T3" fmla="*/ 0 h 3829"/>
                <a:gd name="T4" fmla="*/ 192 w 3142"/>
                <a:gd name="T5" fmla="*/ 1748 h 3829"/>
                <a:gd name="T6" fmla="*/ 560 w 3142"/>
                <a:gd name="T7" fmla="*/ 2437 h 3829"/>
                <a:gd name="T8" fmla="*/ 1191 w 3142"/>
                <a:gd name="T9" fmla="*/ 3818 h 3829"/>
                <a:gd name="T10" fmla="*/ 1951 w 3142"/>
                <a:gd name="T11" fmla="*/ 3828 h 3829"/>
                <a:gd name="T12" fmla="*/ 2531 w 3142"/>
                <a:gd name="T13" fmla="*/ 2488 h 3829"/>
                <a:gd name="T14" fmla="*/ 2950 w 3142"/>
                <a:gd name="T15" fmla="*/ 1748 h 3829"/>
                <a:gd name="T16" fmla="*/ 1568 w 3142"/>
                <a:gd name="T17" fmla="*/ 0 h 3829"/>
                <a:gd name="T18" fmla="*/ 2877 w 3142"/>
                <a:gd name="T19" fmla="*/ 1733 h 3829"/>
                <a:gd name="T20" fmla="*/ 2877 w 3142"/>
                <a:gd name="T21" fmla="*/ 1733 h 3829"/>
                <a:gd name="T22" fmla="*/ 2479 w 3142"/>
                <a:gd name="T23" fmla="*/ 2437 h 3829"/>
                <a:gd name="T24" fmla="*/ 1894 w 3142"/>
                <a:gd name="T25" fmla="*/ 3771 h 3829"/>
                <a:gd name="T26" fmla="*/ 1243 w 3142"/>
                <a:gd name="T27" fmla="*/ 3766 h 3829"/>
                <a:gd name="T28" fmla="*/ 611 w 3142"/>
                <a:gd name="T29" fmla="*/ 2389 h 3829"/>
                <a:gd name="T30" fmla="*/ 259 w 3142"/>
                <a:gd name="T31" fmla="*/ 1733 h 3829"/>
                <a:gd name="T32" fmla="*/ 529 w 3142"/>
                <a:gd name="T33" fmla="*/ 558 h 3829"/>
                <a:gd name="T34" fmla="*/ 1568 w 3142"/>
                <a:gd name="T35" fmla="*/ 72 h 3829"/>
                <a:gd name="T36" fmla="*/ 2608 w 3142"/>
                <a:gd name="T37" fmla="*/ 558 h 3829"/>
                <a:gd name="T38" fmla="*/ 2877 w 3142"/>
                <a:gd name="T39" fmla="*/ 1733 h 3829"/>
                <a:gd name="T40" fmla="*/ 1568 w 3142"/>
                <a:gd name="T41" fmla="*/ 0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42" h="3829">
                  <a:moveTo>
                    <a:pt x="1568" y="0"/>
                  </a:moveTo>
                  <a:lnTo>
                    <a:pt x="1568" y="0"/>
                  </a:lnTo>
                  <a:cubicBezTo>
                    <a:pt x="596" y="0"/>
                    <a:pt x="0" y="890"/>
                    <a:pt x="192" y="1748"/>
                  </a:cubicBezTo>
                  <a:cubicBezTo>
                    <a:pt x="249" y="2023"/>
                    <a:pt x="389" y="2256"/>
                    <a:pt x="560" y="2437"/>
                  </a:cubicBezTo>
                  <a:cubicBezTo>
                    <a:pt x="1082" y="2980"/>
                    <a:pt x="1191" y="3818"/>
                    <a:pt x="1191" y="3818"/>
                  </a:cubicBezTo>
                  <a:cubicBezTo>
                    <a:pt x="1951" y="3828"/>
                    <a:pt x="1951" y="3828"/>
                    <a:pt x="1951" y="3828"/>
                  </a:cubicBezTo>
                  <a:cubicBezTo>
                    <a:pt x="1951" y="3828"/>
                    <a:pt x="1982" y="3057"/>
                    <a:pt x="2531" y="2488"/>
                  </a:cubicBezTo>
                  <a:cubicBezTo>
                    <a:pt x="2717" y="2291"/>
                    <a:pt x="2883" y="2048"/>
                    <a:pt x="2950" y="1748"/>
                  </a:cubicBezTo>
                  <a:cubicBezTo>
                    <a:pt x="3141" y="890"/>
                    <a:pt x="2546" y="0"/>
                    <a:pt x="1568" y="0"/>
                  </a:cubicBezTo>
                  <a:lnTo>
                    <a:pt x="2877" y="1733"/>
                  </a:lnTo>
                  <a:lnTo>
                    <a:pt x="2877" y="1733"/>
                  </a:lnTo>
                  <a:cubicBezTo>
                    <a:pt x="2825" y="1987"/>
                    <a:pt x="2691" y="2214"/>
                    <a:pt x="2479" y="2437"/>
                  </a:cubicBezTo>
                  <a:cubicBezTo>
                    <a:pt x="2003" y="2928"/>
                    <a:pt x="1884" y="3590"/>
                    <a:pt x="1894" y="3771"/>
                  </a:cubicBezTo>
                  <a:cubicBezTo>
                    <a:pt x="1243" y="3766"/>
                    <a:pt x="1243" y="3766"/>
                    <a:pt x="1243" y="3766"/>
                  </a:cubicBezTo>
                  <a:cubicBezTo>
                    <a:pt x="1237" y="3585"/>
                    <a:pt x="1066" y="2861"/>
                    <a:pt x="611" y="2389"/>
                  </a:cubicBezTo>
                  <a:cubicBezTo>
                    <a:pt x="435" y="2204"/>
                    <a:pt x="316" y="1981"/>
                    <a:pt x="259" y="1733"/>
                  </a:cubicBezTo>
                  <a:cubicBezTo>
                    <a:pt x="171" y="1319"/>
                    <a:pt x="269" y="884"/>
                    <a:pt x="529" y="558"/>
                  </a:cubicBezTo>
                  <a:cubicBezTo>
                    <a:pt x="782" y="248"/>
                    <a:pt x="1149" y="72"/>
                    <a:pt x="1568" y="72"/>
                  </a:cubicBezTo>
                  <a:cubicBezTo>
                    <a:pt x="1988" y="72"/>
                    <a:pt x="2360" y="248"/>
                    <a:pt x="2608" y="558"/>
                  </a:cubicBezTo>
                  <a:cubicBezTo>
                    <a:pt x="2867" y="884"/>
                    <a:pt x="2970" y="1319"/>
                    <a:pt x="2877" y="1733"/>
                  </a:cubicBezTo>
                  <a:lnTo>
                    <a:pt x="1568" y="0"/>
                  </a:lnTo>
                </a:path>
              </a:pathLst>
            </a:custGeom>
            <a:solidFill>
              <a:srgbClr val="F0F0F2"/>
            </a:solidFill>
            <a:ln>
              <a:noFill/>
            </a:ln>
            <a:effectLst/>
          </p:spPr>
          <p:txBody>
            <a:bodyPr wrap="none" anchor="ctr"/>
            <a:lstStyle/>
            <a:p>
              <a:pPr>
                <a:defRPr/>
              </a:pPr>
              <a:endParaRPr lang="en-US" sz="800" dirty="0">
                <a:latin typeface="Calibri Light" panose="020F0302020204030204"/>
              </a:endParaRPr>
            </a:p>
          </p:txBody>
        </p:sp>
        <p:sp>
          <p:nvSpPr>
            <p:cNvPr id="106" name="Freeform 66"/>
            <p:cNvSpPr>
              <a:spLocks noChangeArrowheads="1"/>
            </p:cNvSpPr>
            <p:nvPr/>
          </p:nvSpPr>
          <p:spPr bwMode="auto">
            <a:xfrm>
              <a:off x="11692165" y="8663238"/>
              <a:ext cx="471411" cy="389549"/>
            </a:xfrm>
            <a:custGeom>
              <a:avLst/>
              <a:gdLst>
                <a:gd name="T0" fmla="*/ 823 w 824"/>
                <a:gd name="T1" fmla="*/ 249 h 684"/>
                <a:gd name="T2" fmla="*/ 823 w 824"/>
                <a:gd name="T3" fmla="*/ 249 h 684"/>
                <a:gd name="T4" fmla="*/ 792 w 824"/>
                <a:gd name="T5" fmla="*/ 171 h 684"/>
                <a:gd name="T6" fmla="*/ 823 w 824"/>
                <a:gd name="T7" fmla="*/ 104 h 684"/>
                <a:gd name="T8" fmla="*/ 725 w 824"/>
                <a:gd name="T9" fmla="*/ 0 h 684"/>
                <a:gd name="T10" fmla="*/ 104 w 824"/>
                <a:gd name="T11" fmla="*/ 0 h 684"/>
                <a:gd name="T12" fmla="*/ 0 w 824"/>
                <a:gd name="T13" fmla="*/ 104 h 684"/>
                <a:gd name="T14" fmla="*/ 31 w 824"/>
                <a:gd name="T15" fmla="*/ 171 h 684"/>
                <a:gd name="T16" fmla="*/ 0 w 824"/>
                <a:gd name="T17" fmla="*/ 249 h 684"/>
                <a:gd name="T18" fmla="*/ 31 w 824"/>
                <a:gd name="T19" fmla="*/ 321 h 684"/>
                <a:gd name="T20" fmla="*/ 0 w 824"/>
                <a:gd name="T21" fmla="*/ 394 h 684"/>
                <a:gd name="T22" fmla="*/ 104 w 824"/>
                <a:gd name="T23" fmla="*/ 492 h 684"/>
                <a:gd name="T24" fmla="*/ 120 w 824"/>
                <a:gd name="T25" fmla="*/ 492 h 684"/>
                <a:gd name="T26" fmla="*/ 414 w 824"/>
                <a:gd name="T27" fmla="*/ 683 h 684"/>
                <a:gd name="T28" fmla="*/ 704 w 824"/>
                <a:gd name="T29" fmla="*/ 492 h 684"/>
                <a:gd name="T30" fmla="*/ 725 w 824"/>
                <a:gd name="T31" fmla="*/ 492 h 684"/>
                <a:gd name="T32" fmla="*/ 823 w 824"/>
                <a:gd name="T33" fmla="*/ 394 h 684"/>
                <a:gd name="T34" fmla="*/ 792 w 824"/>
                <a:gd name="T35" fmla="*/ 321 h 684"/>
                <a:gd name="T36" fmla="*/ 823 w 824"/>
                <a:gd name="T37" fmla="*/ 24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4" h="684">
                  <a:moveTo>
                    <a:pt x="823" y="249"/>
                  </a:moveTo>
                  <a:lnTo>
                    <a:pt x="823" y="249"/>
                  </a:lnTo>
                  <a:cubicBezTo>
                    <a:pt x="823" y="218"/>
                    <a:pt x="813" y="192"/>
                    <a:pt x="792" y="171"/>
                  </a:cubicBezTo>
                  <a:cubicBezTo>
                    <a:pt x="813" y="156"/>
                    <a:pt x="823" y="129"/>
                    <a:pt x="823" y="104"/>
                  </a:cubicBezTo>
                  <a:cubicBezTo>
                    <a:pt x="823" y="47"/>
                    <a:pt x="782" y="0"/>
                    <a:pt x="725" y="0"/>
                  </a:cubicBezTo>
                  <a:cubicBezTo>
                    <a:pt x="104" y="0"/>
                    <a:pt x="104" y="0"/>
                    <a:pt x="104" y="0"/>
                  </a:cubicBezTo>
                  <a:cubicBezTo>
                    <a:pt x="47" y="0"/>
                    <a:pt x="0" y="47"/>
                    <a:pt x="0" y="104"/>
                  </a:cubicBezTo>
                  <a:cubicBezTo>
                    <a:pt x="0" y="129"/>
                    <a:pt x="10" y="156"/>
                    <a:pt x="31" y="171"/>
                  </a:cubicBezTo>
                  <a:cubicBezTo>
                    <a:pt x="10" y="192"/>
                    <a:pt x="0" y="218"/>
                    <a:pt x="0" y="249"/>
                  </a:cubicBezTo>
                  <a:cubicBezTo>
                    <a:pt x="0" y="275"/>
                    <a:pt x="10" y="300"/>
                    <a:pt x="31" y="321"/>
                  </a:cubicBezTo>
                  <a:cubicBezTo>
                    <a:pt x="10" y="337"/>
                    <a:pt x="0" y="363"/>
                    <a:pt x="0" y="394"/>
                  </a:cubicBezTo>
                  <a:cubicBezTo>
                    <a:pt x="0" y="446"/>
                    <a:pt x="47" y="492"/>
                    <a:pt x="104" y="492"/>
                  </a:cubicBezTo>
                  <a:cubicBezTo>
                    <a:pt x="120" y="492"/>
                    <a:pt x="120" y="492"/>
                    <a:pt x="120" y="492"/>
                  </a:cubicBezTo>
                  <a:cubicBezTo>
                    <a:pt x="171" y="606"/>
                    <a:pt x="280" y="683"/>
                    <a:pt x="414" y="683"/>
                  </a:cubicBezTo>
                  <a:cubicBezTo>
                    <a:pt x="544" y="683"/>
                    <a:pt x="653" y="606"/>
                    <a:pt x="704" y="492"/>
                  </a:cubicBezTo>
                  <a:cubicBezTo>
                    <a:pt x="725" y="492"/>
                    <a:pt x="725" y="492"/>
                    <a:pt x="725" y="492"/>
                  </a:cubicBezTo>
                  <a:cubicBezTo>
                    <a:pt x="782" y="492"/>
                    <a:pt x="823" y="446"/>
                    <a:pt x="823" y="394"/>
                  </a:cubicBezTo>
                  <a:cubicBezTo>
                    <a:pt x="823" y="363"/>
                    <a:pt x="813" y="337"/>
                    <a:pt x="792" y="321"/>
                  </a:cubicBezTo>
                  <a:cubicBezTo>
                    <a:pt x="813" y="300"/>
                    <a:pt x="823" y="275"/>
                    <a:pt x="823" y="249"/>
                  </a:cubicBezTo>
                </a:path>
              </a:pathLst>
            </a:custGeom>
            <a:solidFill>
              <a:srgbClr val="DEEBF2"/>
            </a:solidFill>
            <a:ln>
              <a:noFill/>
            </a:ln>
            <a:effectLst/>
          </p:spPr>
          <p:txBody>
            <a:bodyPr wrap="none" anchor="ctr"/>
            <a:lstStyle/>
            <a:p>
              <a:pPr>
                <a:defRPr/>
              </a:pPr>
              <a:endParaRPr lang="en-US" sz="800" dirty="0">
                <a:latin typeface="Calibri Light" panose="020F0302020204030204"/>
              </a:endParaRPr>
            </a:p>
          </p:txBody>
        </p:sp>
        <p:sp>
          <p:nvSpPr>
            <p:cNvPr id="107" name="Freeform 67"/>
            <p:cNvSpPr>
              <a:spLocks noChangeArrowheads="1"/>
            </p:cNvSpPr>
            <p:nvPr/>
          </p:nvSpPr>
          <p:spPr bwMode="auto">
            <a:xfrm>
              <a:off x="11724903" y="8673057"/>
              <a:ext cx="405938" cy="91658"/>
            </a:xfrm>
            <a:custGeom>
              <a:avLst/>
              <a:gdLst>
                <a:gd name="T0" fmla="*/ 709 w 715"/>
                <a:gd name="T1" fmla="*/ 37 h 157"/>
                <a:gd name="T2" fmla="*/ 709 w 715"/>
                <a:gd name="T3" fmla="*/ 37 h 157"/>
                <a:gd name="T4" fmla="*/ 678 w 715"/>
                <a:gd name="T5" fmla="*/ 73 h 157"/>
                <a:gd name="T6" fmla="*/ 41 w 715"/>
                <a:gd name="T7" fmla="*/ 156 h 157"/>
                <a:gd name="T8" fmla="*/ 5 w 715"/>
                <a:gd name="T9" fmla="*/ 125 h 157"/>
                <a:gd name="T10" fmla="*/ 37 w 715"/>
                <a:gd name="T11" fmla="*/ 83 h 157"/>
                <a:gd name="T12" fmla="*/ 673 w 715"/>
                <a:gd name="T13" fmla="*/ 6 h 157"/>
                <a:gd name="T14" fmla="*/ 709 w 715"/>
                <a:gd name="T15" fmla="*/ 3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7">
                  <a:moveTo>
                    <a:pt x="709" y="37"/>
                  </a:moveTo>
                  <a:lnTo>
                    <a:pt x="709" y="37"/>
                  </a:lnTo>
                  <a:cubicBezTo>
                    <a:pt x="714" y="52"/>
                    <a:pt x="699" y="73"/>
                    <a:pt x="678" y="73"/>
                  </a:cubicBezTo>
                  <a:cubicBezTo>
                    <a:pt x="41" y="156"/>
                    <a:pt x="41" y="156"/>
                    <a:pt x="41" y="156"/>
                  </a:cubicBezTo>
                  <a:cubicBezTo>
                    <a:pt x="26" y="156"/>
                    <a:pt x="5" y="145"/>
                    <a:pt x="5" y="125"/>
                  </a:cubicBezTo>
                  <a:cubicBezTo>
                    <a:pt x="0" y="104"/>
                    <a:pt x="16" y="88"/>
                    <a:pt x="37" y="83"/>
                  </a:cubicBezTo>
                  <a:cubicBezTo>
                    <a:pt x="673" y="6"/>
                    <a:pt x="673" y="6"/>
                    <a:pt x="673" y="6"/>
                  </a:cubicBezTo>
                  <a:cubicBezTo>
                    <a:pt x="688" y="0"/>
                    <a:pt x="709" y="16"/>
                    <a:pt x="709" y="37"/>
                  </a:cubicBezTo>
                </a:path>
              </a:pathLst>
            </a:custGeom>
            <a:solidFill>
              <a:srgbClr val="58717D"/>
            </a:solidFill>
            <a:ln>
              <a:noFill/>
            </a:ln>
            <a:effectLst/>
          </p:spPr>
          <p:txBody>
            <a:bodyPr wrap="none" anchor="ctr"/>
            <a:lstStyle/>
            <a:p>
              <a:pPr>
                <a:defRPr/>
              </a:pPr>
              <a:endParaRPr lang="en-US" sz="800" dirty="0">
                <a:latin typeface="Calibri Light" panose="020F0302020204030204"/>
              </a:endParaRPr>
            </a:p>
          </p:txBody>
        </p:sp>
        <p:sp>
          <p:nvSpPr>
            <p:cNvPr id="108" name="Freeform 68"/>
            <p:cNvSpPr>
              <a:spLocks noChangeArrowheads="1"/>
            </p:cNvSpPr>
            <p:nvPr/>
          </p:nvSpPr>
          <p:spPr bwMode="auto">
            <a:xfrm>
              <a:off x="11724903" y="8758169"/>
              <a:ext cx="405938" cy="88386"/>
            </a:xfrm>
            <a:custGeom>
              <a:avLst/>
              <a:gdLst>
                <a:gd name="T0" fmla="*/ 709 w 715"/>
                <a:gd name="T1" fmla="*/ 32 h 156"/>
                <a:gd name="T2" fmla="*/ 709 w 715"/>
                <a:gd name="T3" fmla="*/ 32 h 156"/>
                <a:gd name="T4" fmla="*/ 678 w 715"/>
                <a:gd name="T5" fmla="*/ 73 h 156"/>
                <a:gd name="T6" fmla="*/ 41 w 715"/>
                <a:gd name="T7" fmla="*/ 155 h 156"/>
                <a:gd name="T8" fmla="*/ 5 w 715"/>
                <a:gd name="T9" fmla="*/ 124 h 156"/>
                <a:gd name="T10" fmla="*/ 37 w 715"/>
                <a:gd name="T11" fmla="*/ 88 h 156"/>
                <a:gd name="T12" fmla="*/ 673 w 715"/>
                <a:gd name="T13" fmla="*/ 0 h 156"/>
                <a:gd name="T14" fmla="*/ 709 w 715"/>
                <a:gd name="T15" fmla="*/ 32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2"/>
                  </a:moveTo>
                  <a:lnTo>
                    <a:pt x="709" y="32"/>
                  </a:lnTo>
                  <a:cubicBezTo>
                    <a:pt x="714" y="52"/>
                    <a:pt x="699" y="73"/>
                    <a:pt x="678" y="73"/>
                  </a:cubicBezTo>
                  <a:cubicBezTo>
                    <a:pt x="41" y="155"/>
                    <a:pt x="41" y="155"/>
                    <a:pt x="41" y="155"/>
                  </a:cubicBezTo>
                  <a:cubicBezTo>
                    <a:pt x="26" y="155"/>
                    <a:pt x="5" y="145"/>
                    <a:pt x="5" y="124"/>
                  </a:cubicBezTo>
                  <a:cubicBezTo>
                    <a:pt x="0" y="109"/>
                    <a:pt x="16" y="88"/>
                    <a:pt x="37" y="88"/>
                  </a:cubicBezTo>
                  <a:cubicBezTo>
                    <a:pt x="673" y="0"/>
                    <a:pt x="673" y="0"/>
                    <a:pt x="673" y="0"/>
                  </a:cubicBezTo>
                  <a:cubicBezTo>
                    <a:pt x="688" y="0"/>
                    <a:pt x="709" y="15"/>
                    <a:pt x="709" y="32"/>
                  </a:cubicBezTo>
                </a:path>
              </a:pathLst>
            </a:custGeom>
            <a:solidFill>
              <a:srgbClr val="58717D"/>
            </a:solidFill>
            <a:ln>
              <a:noFill/>
            </a:ln>
            <a:effectLst/>
          </p:spPr>
          <p:txBody>
            <a:bodyPr wrap="none" anchor="ctr"/>
            <a:lstStyle/>
            <a:p>
              <a:pPr>
                <a:defRPr/>
              </a:pPr>
              <a:endParaRPr lang="en-US" sz="800" dirty="0">
                <a:latin typeface="Calibri Light" panose="020F0302020204030204"/>
              </a:endParaRPr>
            </a:p>
          </p:txBody>
        </p:sp>
        <p:sp>
          <p:nvSpPr>
            <p:cNvPr id="109" name="Freeform 69"/>
            <p:cNvSpPr>
              <a:spLocks noChangeArrowheads="1"/>
            </p:cNvSpPr>
            <p:nvPr/>
          </p:nvSpPr>
          <p:spPr bwMode="auto">
            <a:xfrm>
              <a:off x="11724903" y="8836733"/>
              <a:ext cx="405938" cy="88386"/>
            </a:xfrm>
            <a:custGeom>
              <a:avLst/>
              <a:gdLst>
                <a:gd name="T0" fmla="*/ 709 w 715"/>
                <a:gd name="T1" fmla="*/ 36 h 156"/>
                <a:gd name="T2" fmla="*/ 709 w 715"/>
                <a:gd name="T3" fmla="*/ 36 h 156"/>
                <a:gd name="T4" fmla="*/ 678 w 715"/>
                <a:gd name="T5" fmla="*/ 72 h 156"/>
                <a:gd name="T6" fmla="*/ 41 w 715"/>
                <a:gd name="T7" fmla="*/ 155 h 156"/>
                <a:gd name="T8" fmla="*/ 5 w 715"/>
                <a:gd name="T9" fmla="*/ 124 h 156"/>
                <a:gd name="T10" fmla="*/ 37 w 715"/>
                <a:gd name="T11" fmla="*/ 83 h 156"/>
                <a:gd name="T12" fmla="*/ 673 w 715"/>
                <a:gd name="T13" fmla="*/ 5 h 156"/>
                <a:gd name="T14" fmla="*/ 709 w 715"/>
                <a:gd name="T15" fmla="*/ 36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6"/>
                  </a:moveTo>
                  <a:lnTo>
                    <a:pt x="709" y="36"/>
                  </a:lnTo>
                  <a:cubicBezTo>
                    <a:pt x="714" y="52"/>
                    <a:pt x="699" y="72"/>
                    <a:pt x="678" y="72"/>
                  </a:cubicBezTo>
                  <a:cubicBezTo>
                    <a:pt x="41" y="155"/>
                    <a:pt x="41" y="155"/>
                    <a:pt x="41" y="155"/>
                  </a:cubicBezTo>
                  <a:cubicBezTo>
                    <a:pt x="26" y="155"/>
                    <a:pt x="5" y="145"/>
                    <a:pt x="5" y="124"/>
                  </a:cubicBezTo>
                  <a:cubicBezTo>
                    <a:pt x="0" y="103"/>
                    <a:pt x="16" y="88"/>
                    <a:pt x="37" y="83"/>
                  </a:cubicBezTo>
                  <a:cubicBezTo>
                    <a:pt x="673" y="5"/>
                    <a:pt x="673" y="5"/>
                    <a:pt x="673" y="5"/>
                  </a:cubicBezTo>
                  <a:cubicBezTo>
                    <a:pt x="688" y="0"/>
                    <a:pt x="709" y="16"/>
                    <a:pt x="709" y="36"/>
                  </a:cubicBezTo>
                </a:path>
              </a:pathLst>
            </a:custGeom>
            <a:solidFill>
              <a:srgbClr val="58717D"/>
            </a:solidFill>
            <a:ln>
              <a:noFill/>
            </a:ln>
            <a:effectLst/>
          </p:spPr>
          <p:txBody>
            <a:bodyPr wrap="none" anchor="ctr"/>
            <a:lstStyle/>
            <a:p>
              <a:pPr>
                <a:defRPr/>
              </a:pPr>
              <a:endParaRPr lang="en-US" sz="800" dirty="0">
                <a:latin typeface="Calibri Light" panose="020F0302020204030204"/>
              </a:endParaRPr>
            </a:p>
          </p:txBody>
        </p:sp>
        <p:sp>
          <p:nvSpPr>
            <p:cNvPr id="110" name="Freeform 70"/>
            <p:cNvSpPr>
              <a:spLocks noChangeArrowheads="1"/>
            </p:cNvSpPr>
            <p:nvPr/>
          </p:nvSpPr>
          <p:spPr bwMode="auto">
            <a:xfrm>
              <a:off x="10307397" y="5726880"/>
              <a:ext cx="3273689" cy="2998554"/>
            </a:xfrm>
            <a:custGeom>
              <a:avLst/>
              <a:gdLst>
                <a:gd name="T0" fmla="*/ 5728 w 5729"/>
                <a:gd name="T1" fmla="*/ 2856 h 5247"/>
                <a:gd name="T2" fmla="*/ 5728 w 5729"/>
                <a:gd name="T3" fmla="*/ 2856 h 5247"/>
                <a:gd name="T4" fmla="*/ 5138 w 5729"/>
                <a:gd name="T5" fmla="*/ 2256 h 5247"/>
                <a:gd name="T6" fmla="*/ 5376 w 5729"/>
                <a:gd name="T7" fmla="*/ 1453 h 5247"/>
                <a:gd name="T8" fmla="*/ 4558 w 5729"/>
                <a:gd name="T9" fmla="*/ 1216 h 5247"/>
                <a:gd name="T10" fmla="*/ 4351 w 5729"/>
                <a:gd name="T11" fmla="*/ 404 h 5247"/>
                <a:gd name="T12" fmla="*/ 3523 w 5729"/>
                <a:gd name="T13" fmla="*/ 600 h 5247"/>
                <a:gd name="T14" fmla="*/ 2929 w 5729"/>
                <a:gd name="T15" fmla="*/ 0 h 5247"/>
                <a:gd name="T16" fmla="*/ 2313 w 5729"/>
                <a:gd name="T17" fmla="*/ 575 h 5247"/>
                <a:gd name="T18" fmla="*/ 1490 w 5729"/>
                <a:gd name="T19" fmla="*/ 341 h 5247"/>
                <a:gd name="T20" fmla="*/ 1247 w 5729"/>
                <a:gd name="T21" fmla="*/ 1139 h 5247"/>
                <a:gd name="T22" fmla="*/ 413 w 5729"/>
                <a:gd name="T23" fmla="*/ 1340 h 5247"/>
                <a:gd name="T24" fmla="*/ 615 w 5729"/>
                <a:gd name="T25" fmla="*/ 2152 h 5247"/>
                <a:gd name="T26" fmla="*/ 0 w 5729"/>
                <a:gd name="T27" fmla="*/ 2731 h 5247"/>
                <a:gd name="T28" fmla="*/ 590 w 5729"/>
                <a:gd name="T29" fmla="*/ 3332 h 5247"/>
                <a:gd name="T30" fmla="*/ 352 w 5729"/>
                <a:gd name="T31" fmla="*/ 4139 h 5247"/>
                <a:gd name="T32" fmla="*/ 1169 w 5729"/>
                <a:gd name="T33" fmla="*/ 4372 h 5247"/>
                <a:gd name="T34" fmla="*/ 1376 w 5729"/>
                <a:gd name="T35" fmla="*/ 5184 h 5247"/>
                <a:gd name="T36" fmla="*/ 2204 w 5729"/>
                <a:gd name="T37" fmla="*/ 4987 h 5247"/>
                <a:gd name="T38" fmla="*/ 2204 w 5729"/>
                <a:gd name="T39" fmla="*/ 4993 h 5247"/>
                <a:gd name="T40" fmla="*/ 1759 w 5729"/>
                <a:gd name="T41" fmla="*/ 3859 h 5247"/>
                <a:gd name="T42" fmla="*/ 1360 w 5729"/>
                <a:gd name="T43" fmla="*/ 3141 h 5247"/>
                <a:gd name="T44" fmla="*/ 1661 w 5729"/>
                <a:gd name="T45" fmla="*/ 1852 h 5247"/>
                <a:gd name="T46" fmla="*/ 2840 w 5729"/>
                <a:gd name="T47" fmla="*/ 1309 h 5247"/>
                <a:gd name="T48" fmla="*/ 4015 w 5729"/>
                <a:gd name="T49" fmla="*/ 1852 h 5247"/>
                <a:gd name="T50" fmla="*/ 4320 w 5729"/>
                <a:gd name="T51" fmla="*/ 3141 h 5247"/>
                <a:gd name="T52" fmla="*/ 3876 w 5729"/>
                <a:gd name="T53" fmla="*/ 3907 h 5247"/>
                <a:gd name="T54" fmla="*/ 3456 w 5729"/>
                <a:gd name="T55" fmla="*/ 5008 h 5247"/>
                <a:gd name="T56" fmla="*/ 4238 w 5729"/>
                <a:gd name="T57" fmla="*/ 5246 h 5247"/>
                <a:gd name="T58" fmla="*/ 4480 w 5729"/>
                <a:gd name="T59" fmla="*/ 4450 h 5247"/>
                <a:gd name="T60" fmla="*/ 5308 w 5729"/>
                <a:gd name="T61" fmla="*/ 4248 h 5247"/>
                <a:gd name="T62" fmla="*/ 5112 w 5729"/>
                <a:gd name="T63" fmla="*/ 3441 h 5247"/>
                <a:gd name="T64" fmla="*/ 5728 w 5729"/>
                <a:gd name="T65" fmla="*/ 2856 h 5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9" h="5247">
                  <a:moveTo>
                    <a:pt x="5728" y="2856"/>
                  </a:moveTo>
                  <a:lnTo>
                    <a:pt x="5728" y="2856"/>
                  </a:lnTo>
                  <a:cubicBezTo>
                    <a:pt x="5448" y="2773"/>
                    <a:pt x="5215" y="2556"/>
                    <a:pt x="5138" y="2256"/>
                  </a:cubicBezTo>
                  <a:cubicBezTo>
                    <a:pt x="5065" y="1955"/>
                    <a:pt x="5164" y="1651"/>
                    <a:pt x="5376" y="1453"/>
                  </a:cubicBezTo>
                  <a:cubicBezTo>
                    <a:pt x="5091" y="1516"/>
                    <a:pt x="4775" y="1438"/>
                    <a:pt x="4558" y="1216"/>
                  </a:cubicBezTo>
                  <a:cubicBezTo>
                    <a:pt x="4336" y="993"/>
                    <a:pt x="4268" y="683"/>
                    <a:pt x="4351" y="404"/>
                  </a:cubicBezTo>
                  <a:cubicBezTo>
                    <a:pt x="4139" y="600"/>
                    <a:pt x="3824" y="688"/>
                    <a:pt x="3523" y="600"/>
                  </a:cubicBezTo>
                  <a:cubicBezTo>
                    <a:pt x="3218" y="517"/>
                    <a:pt x="3000" y="279"/>
                    <a:pt x="2929" y="0"/>
                  </a:cubicBezTo>
                  <a:cubicBezTo>
                    <a:pt x="2846" y="274"/>
                    <a:pt x="2617" y="502"/>
                    <a:pt x="2313" y="575"/>
                  </a:cubicBezTo>
                  <a:cubicBezTo>
                    <a:pt x="2002" y="647"/>
                    <a:pt x="1691" y="548"/>
                    <a:pt x="1490" y="341"/>
                  </a:cubicBezTo>
                  <a:cubicBezTo>
                    <a:pt x="1557" y="621"/>
                    <a:pt x="1474" y="926"/>
                    <a:pt x="1247" y="1139"/>
                  </a:cubicBezTo>
                  <a:cubicBezTo>
                    <a:pt x="1019" y="1355"/>
                    <a:pt x="698" y="1422"/>
                    <a:pt x="413" y="1340"/>
                  </a:cubicBezTo>
                  <a:cubicBezTo>
                    <a:pt x="615" y="1552"/>
                    <a:pt x="704" y="1857"/>
                    <a:pt x="615" y="2152"/>
                  </a:cubicBezTo>
                  <a:cubicBezTo>
                    <a:pt x="527" y="2448"/>
                    <a:pt x="284" y="2659"/>
                    <a:pt x="0" y="2731"/>
                  </a:cubicBezTo>
                  <a:cubicBezTo>
                    <a:pt x="279" y="2814"/>
                    <a:pt x="512" y="3037"/>
                    <a:pt x="590" y="3332"/>
                  </a:cubicBezTo>
                  <a:cubicBezTo>
                    <a:pt x="662" y="3632"/>
                    <a:pt x="564" y="3937"/>
                    <a:pt x="352" y="4139"/>
                  </a:cubicBezTo>
                  <a:cubicBezTo>
                    <a:pt x="636" y="4072"/>
                    <a:pt x="952" y="4149"/>
                    <a:pt x="1169" y="4372"/>
                  </a:cubicBezTo>
                  <a:cubicBezTo>
                    <a:pt x="1387" y="4594"/>
                    <a:pt x="1454" y="4910"/>
                    <a:pt x="1376" y="5184"/>
                  </a:cubicBezTo>
                  <a:cubicBezTo>
                    <a:pt x="1588" y="4987"/>
                    <a:pt x="1899" y="4904"/>
                    <a:pt x="2204" y="4987"/>
                  </a:cubicBezTo>
                  <a:lnTo>
                    <a:pt x="2204" y="4993"/>
                  </a:lnTo>
                  <a:cubicBezTo>
                    <a:pt x="2178" y="4713"/>
                    <a:pt x="2084" y="4196"/>
                    <a:pt x="1759" y="3859"/>
                  </a:cubicBezTo>
                  <a:cubicBezTo>
                    <a:pt x="1557" y="3658"/>
                    <a:pt x="1422" y="3410"/>
                    <a:pt x="1360" y="3141"/>
                  </a:cubicBezTo>
                  <a:cubicBezTo>
                    <a:pt x="1257" y="2685"/>
                    <a:pt x="1371" y="2204"/>
                    <a:pt x="1661" y="1852"/>
                  </a:cubicBezTo>
                  <a:cubicBezTo>
                    <a:pt x="1951" y="1505"/>
                    <a:pt x="2365" y="1309"/>
                    <a:pt x="2840" y="1309"/>
                  </a:cubicBezTo>
                  <a:cubicBezTo>
                    <a:pt x="3311" y="1309"/>
                    <a:pt x="3730" y="1505"/>
                    <a:pt x="4015" y="1852"/>
                  </a:cubicBezTo>
                  <a:cubicBezTo>
                    <a:pt x="4309" y="2204"/>
                    <a:pt x="4423" y="2685"/>
                    <a:pt x="4320" y="3141"/>
                  </a:cubicBezTo>
                  <a:cubicBezTo>
                    <a:pt x="4258" y="3410"/>
                    <a:pt x="4108" y="3668"/>
                    <a:pt x="3876" y="3907"/>
                  </a:cubicBezTo>
                  <a:cubicBezTo>
                    <a:pt x="3523" y="4258"/>
                    <a:pt x="3466" y="4755"/>
                    <a:pt x="3456" y="5008"/>
                  </a:cubicBezTo>
                  <a:cubicBezTo>
                    <a:pt x="3751" y="4952"/>
                    <a:pt x="4041" y="5050"/>
                    <a:pt x="4238" y="5246"/>
                  </a:cubicBezTo>
                  <a:cubicBezTo>
                    <a:pt x="4170" y="4972"/>
                    <a:pt x="4253" y="4662"/>
                    <a:pt x="4480" y="4450"/>
                  </a:cubicBezTo>
                  <a:cubicBezTo>
                    <a:pt x="4708" y="4238"/>
                    <a:pt x="5023" y="4170"/>
                    <a:pt x="5308" y="4248"/>
                  </a:cubicBezTo>
                  <a:cubicBezTo>
                    <a:pt x="5106" y="4040"/>
                    <a:pt x="5023" y="3736"/>
                    <a:pt x="5112" y="3441"/>
                  </a:cubicBezTo>
                  <a:cubicBezTo>
                    <a:pt x="5200" y="3141"/>
                    <a:pt x="5437" y="2928"/>
                    <a:pt x="5728" y="2856"/>
                  </a:cubicBezTo>
                </a:path>
              </a:pathLst>
            </a:custGeom>
            <a:solidFill>
              <a:schemeClr val="accent4"/>
            </a:solidFill>
            <a:ln>
              <a:noFill/>
            </a:ln>
            <a:effectLst/>
          </p:spPr>
          <p:txBody>
            <a:bodyPr wrap="none" anchor="ctr"/>
            <a:lstStyle/>
            <a:p>
              <a:pPr>
                <a:defRPr/>
              </a:pPr>
              <a:endParaRPr lang="en-US" sz="800" dirty="0">
                <a:latin typeface="Calibri Light" panose="020F0302020204030204"/>
              </a:endParaRPr>
            </a:p>
          </p:txBody>
        </p:sp>
        <p:sp>
          <p:nvSpPr>
            <p:cNvPr id="111" name="Freeform 71"/>
            <p:cNvSpPr>
              <a:spLocks noChangeArrowheads="1"/>
            </p:cNvSpPr>
            <p:nvPr/>
          </p:nvSpPr>
          <p:spPr bwMode="auto">
            <a:xfrm>
              <a:off x="10307397" y="5723608"/>
              <a:ext cx="3273689" cy="3005101"/>
            </a:xfrm>
            <a:custGeom>
              <a:avLst/>
              <a:gdLst>
                <a:gd name="T0" fmla="*/ 5728 w 5729"/>
                <a:gd name="T1" fmla="*/ 2862 h 5259"/>
                <a:gd name="T2" fmla="*/ 5376 w 5729"/>
                <a:gd name="T3" fmla="*/ 1459 h 5259"/>
                <a:gd name="T4" fmla="*/ 5179 w 5729"/>
                <a:gd name="T5" fmla="*/ 1480 h 5259"/>
                <a:gd name="T6" fmla="*/ 4351 w 5729"/>
                <a:gd name="T7" fmla="*/ 410 h 5259"/>
                <a:gd name="T8" fmla="*/ 3761 w 5729"/>
                <a:gd name="T9" fmla="*/ 637 h 5259"/>
                <a:gd name="T10" fmla="*/ 2929 w 5729"/>
                <a:gd name="T11" fmla="*/ 0 h 5259"/>
                <a:gd name="T12" fmla="*/ 2105 w 5729"/>
                <a:gd name="T13" fmla="*/ 601 h 5259"/>
                <a:gd name="T14" fmla="*/ 1485 w 5729"/>
                <a:gd name="T15" fmla="*/ 347 h 5259"/>
                <a:gd name="T16" fmla="*/ 652 w 5729"/>
                <a:gd name="T17" fmla="*/ 1377 h 5259"/>
                <a:gd name="T18" fmla="*/ 413 w 5729"/>
                <a:gd name="T19" fmla="*/ 1346 h 5259"/>
                <a:gd name="T20" fmla="*/ 0 w 5729"/>
                <a:gd name="T21" fmla="*/ 2737 h 5259"/>
                <a:gd name="T22" fmla="*/ 590 w 5729"/>
                <a:gd name="T23" fmla="*/ 3338 h 5259"/>
                <a:gd name="T24" fmla="*/ 346 w 5729"/>
                <a:gd name="T25" fmla="*/ 4145 h 5259"/>
                <a:gd name="T26" fmla="*/ 1169 w 5729"/>
                <a:gd name="T27" fmla="*/ 4378 h 5259"/>
                <a:gd name="T28" fmla="*/ 1376 w 5729"/>
                <a:gd name="T29" fmla="*/ 5190 h 5259"/>
                <a:gd name="T30" fmla="*/ 2204 w 5729"/>
                <a:gd name="T31" fmla="*/ 4993 h 5259"/>
                <a:gd name="T32" fmla="*/ 2204 w 5729"/>
                <a:gd name="T33" fmla="*/ 4999 h 5259"/>
                <a:gd name="T34" fmla="*/ 2209 w 5729"/>
                <a:gd name="T35" fmla="*/ 4999 h 5259"/>
                <a:gd name="T36" fmla="*/ 1324 w 5729"/>
                <a:gd name="T37" fmla="*/ 2810 h 5259"/>
                <a:gd name="T38" fmla="*/ 4015 w 5729"/>
                <a:gd name="T39" fmla="*/ 1858 h 5259"/>
                <a:gd name="T40" fmla="*/ 3876 w 5729"/>
                <a:gd name="T41" fmla="*/ 3913 h 5259"/>
                <a:gd name="T42" fmla="*/ 3456 w 5729"/>
                <a:gd name="T43" fmla="*/ 5014 h 5259"/>
                <a:gd name="T44" fmla="*/ 4238 w 5729"/>
                <a:gd name="T45" fmla="*/ 5258 h 5259"/>
                <a:gd name="T46" fmla="*/ 4480 w 5729"/>
                <a:gd name="T47" fmla="*/ 4456 h 5259"/>
                <a:gd name="T48" fmla="*/ 5314 w 5729"/>
                <a:gd name="T49" fmla="*/ 4254 h 5259"/>
                <a:gd name="T50" fmla="*/ 5112 w 5729"/>
                <a:gd name="T51" fmla="*/ 3447 h 5259"/>
                <a:gd name="T52" fmla="*/ 5728 w 5729"/>
                <a:gd name="T53" fmla="*/ 2862 h 5259"/>
                <a:gd name="T54" fmla="*/ 5112 w 5729"/>
                <a:gd name="T55" fmla="*/ 3447 h 5259"/>
                <a:gd name="T56" fmla="*/ 5308 w 5729"/>
                <a:gd name="T57" fmla="*/ 4254 h 5259"/>
                <a:gd name="T58" fmla="*/ 4480 w 5729"/>
                <a:gd name="T59" fmla="*/ 4456 h 5259"/>
                <a:gd name="T60" fmla="*/ 4238 w 5729"/>
                <a:gd name="T61" fmla="*/ 5252 h 5259"/>
                <a:gd name="T62" fmla="*/ 3456 w 5729"/>
                <a:gd name="T63" fmla="*/ 5014 h 5259"/>
                <a:gd name="T64" fmla="*/ 3876 w 5729"/>
                <a:gd name="T65" fmla="*/ 3913 h 5259"/>
                <a:gd name="T66" fmla="*/ 4015 w 5729"/>
                <a:gd name="T67" fmla="*/ 1858 h 5259"/>
                <a:gd name="T68" fmla="*/ 1324 w 5729"/>
                <a:gd name="T69" fmla="*/ 2810 h 5259"/>
                <a:gd name="T70" fmla="*/ 2204 w 5729"/>
                <a:gd name="T71" fmla="*/ 4999 h 5259"/>
                <a:gd name="T72" fmla="*/ 2204 w 5729"/>
                <a:gd name="T73" fmla="*/ 4993 h 5259"/>
                <a:gd name="T74" fmla="*/ 2204 w 5729"/>
                <a:gd name="T75" fmla="*/ 4993 h 5259"/>
                <a:gd name="T76" fmla="*/ 1376 w 5729"/>
                <a:gd name="T77" fmla="*/ 5190 h 5259"/>
                <a:gd name="T78" fmla="*/ 1169 w 5729"/>
                <a:gd name="T79" fmla="*/ 4378 h 5259"/>
                <a:gd name="T80" fmla="*/ 352 w 5729"/>
                <a:gd name="T81" fmla="*/ 4145 h 5259"/>
                <a:gd name="T82" fmla="*/ 590 w 5729"/>
                <a:gd name="T83" fmla="*/ 3338 h 5259"/>
                <a:gd name="T84" fmla="*/ 0 w 5729"/>
                <a:gd name="T85" fmla="*/ 2737 h 5259"/>
                <a:gd name="T86" fmla="*/ 419 w 5729"/>
                <a:gd name="T87" fmla="*/ 1346 h 5259"/>
                <a:gd name="T88" fmla="*/ 652 w 5729"/>
                <a:gd name="T89" fmla="*/ 1382 h 5259"/>
                <a:gd name="T90" fmla="*/ 1490 w 5729"/>
                <a:gd name="T91" fmla="*/ 347 h 5259"/>
                <a:gd name="T92" fmla="*/ 2105 w 5729"/>
                <a:gd name="T93" fmla="*/ 606 h 5259"/>
                <a:gd name="T94" fmla="*/ 2929 w 5729"/>
                <a:gd name="T95" fmla="*/ 6 h 5259"/>
                <a:gd name="T96" fmla="*/ 3761 w 5729"/>
                <a:gd name="T97" fmla="*/ 643 h 5259"/>
                <a:gd name="T98" fmla="*/ 4351 w 5729"/>
                <a:gd name="T99" fmla="*/ 410 h 5259"/>
                <a:gd name="T100" fmla="*/ 5179 w 5729"/>
                <a:gd name="T101" fmla="*/ 1480 h 5259"/>
                <a:gd name="T102" fmla="*/ 5376 w 5729"/>
                <a:gd name="T103" fmla="*/ 1455 h 5259"/>
                <a:gd name="T104" fmla="*/ 5728 w 5729"/>
                <a:gd name="T105" fmla="*/ 2867 h 5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729" h="5259">
                  <a:moveTo>
                    <a:pt x="5728" y="2862"/>
                  </a:moveTo>
                  <a:lnTo>
                    <a:pt x="5728" y="2862"/>
                  </a:lnTo>
                  <a:lnTo>
                    <a:pt x="5728" y="2862"/>
                  </a:lnTo>
                  <a:cubicBezTo>
                    <a:pt x="5448" y="2779"/>
                    <a:pt x="5215" y="2562"/>
                    <a:pt x="5138" y="2262"/>
                  </a:cubicBezTo>
                  <a:cubicBezTo>
                    <a:pt x="5122" y="2194"/>
                    <a:pt x="5112" y="2127"/>
                    <a:pt x="5112" y="2060"/>
                  </a:cubicBezTo>
                  <a:cubicBezTo>
                    <a:pt x="5112" y="1832"/>
                    <a:pt x="5210" y="1615"/>
                    <a:pt x="5376" y="1459"/>
                  </a:cubicBezTo>
                  <a:cubicBezTo>
                    <a:pt x="5376" y="1455"/>
                    <a:pt x="5376" y="1455"/>
                    <a:pt x="5376" y="1455"/>
                  </a:cubicBezTo>
                  <a:lnTo>
                    <a:pt x="5376" y="1455"/>
                  </a:lnTo>
                  <a:cubicBezTo>
                    <a:pt x="5308" y="1470"/>
                    <a:pt x="5241" y="1480"/>
                    <a:pt x="5179" y="1480"/>
                  </a:cubicBezTo>
                  <a:cubicBezTo>
                    <a:pt x="4952" y="1480"/>
                    <a:pt x="4729" y="1393"/>
                    <a:pt x="4558" y="1222"/>
                  </a:cubicBezTo>
                  <a:cubicBezTo>
                    <a:pt x="4398" y="1062"/>
                    <a:pt x="4320" y="849"/>
                    <a:pt x="4320" y="643"/>
                  </a:cubicBezTo>
                  <a:cubicBezTo>
                    <a:pt x="4320" y="564"/>
                    <a:pt x="4330" y="487"/>
                    <a:pt x="4351" y="410"/>
                  </a:cubicBezTo>
                  <a:lnTo>
                    <a:pt x="4351" y="410"/>
                  </a:lnTo>
                  <a:lnTo>
                    <a:pt x="4351" y="410"/>
                  </a:lnTo>
                  <a:cubicBezTo>
                    <a:pt x="4191" y="554"/>
                    <a:pt x="3984" y="637"/>
                    <a:pt x="3761" y="637"/>
                  </a:cubicBezTo>
                  <a:cubicBezTo>
                    <a:pt x="3684" y="637"/>
                    <a:pt x="3601" y="627"/>
                    <a:pt x="3523" y="606"/>
                  </a:cubicBezTo>
                  <a:cubicBezTo>
                    <a:pt x="3218" y="523"/>
                    <a:pt x="3000" y="285"/>
                    <a:pt x="2929" y="6"/>
                  </a:cubicBezTo>
                  <a:cubicBezTo>
                    <a:pt x="2929" y="0"/>
                    <a:pt x="2929" y="0"/>
                    <a:pt x="2929" y="0"/>
                  </a:cubicBezTo>
                  <a:cubicBezTo>
                    <a:pt x="2929" y="6"/>
                    <a:pt x="2929" y="6"/>
                    <a:pt x="2929" y="6"/>
                  </a:cubicBezTo>
                  <a:cubicBezTo>
                    <a:pt x="2840" y="280"/>
                    <a:pt x="2617" y="502"/>
                    <a:pt x="2313" y="581"/>
                  </a:cubicBezTo>
                  <a:cubicBezTo>
                    <a:pt x="2240" y="595"/>
                    <a:pt x="2173" y="601"/>
                    <a:pt x="2105" y="601"/>
                  </a:cubicBezTo>
                  <a:cubicBezTo>
                    <a:pt x="1868" y="601"/>
                    <a:pt x="1651" y="508"/>
                    <a:pt x="1490" y="347"/>
                  </a:cubicBezTo>
                  <a:cubicBezTo>
                    <a:pt x="1485" y="342"/>
                    <a:pt x="1485" y="342"/>
                    <a:pt x="1485" y="342"/>
                  </a:cubicBezTo>
                  <a:cubicBezTo>
                    <a:pt x="1485" y="347"/>
                    <a:pt x="1485" y="347"/>
                    <a:pt x="1485" y="347"/>
                  </a:cubicBezTo>
                  <a:cubicBezTo>
                    <a:pt x="1500" y="410"/>
                    <a:pt x="1510" y="477"/>
                    <a:pt x="1510" y="539"/>
                  </a:cubicBezTo>
                  <a:cubicBezTo>
                    <a:pt x="1510" y="762"/>
                    <a:pt x="1422" y="978"/>
                    <a:pt x="1247" y="1145"/>
                  </a:cubicBezTo>
                  <a:cubicBezTo>
                    <a:pt x="1081" y="1299"/>
                    <a:pt x="869" y="1377"/>
                    <a:pt x="652" y="1377"/>
                  </a:cubicBezTo>
                  <a:cubicBezTo>
                    <a:pt x="574" y="1377"/>
                    <a:pt x="496" y="1367"/>
                    <a:pt x="419" y="1346"/>
                  </a:cubicBezTo>
                  <a:cubicBezTo>
                    <a:pt x="413" y="1346"/>
                    <a:pt x="413" y="1346"/>
                    <a:pt x="413" y="1346"/>
                  </a:cubicBezTo>
                  <a:lnTo>
                    <a:pt x="413" y="1346"/>
                  </a:lnTo>
                  <a:cubicBezTo>
                    <a:pt x="564" y="1501"/>
                    <a:pt x="652" y="1708"/>
                    <a:pt x="652" y="1925"/>
                  </a:cubicBezTo>
                  <a:cubicBezTo>
                    <a:pt x="652" y="1998"/>
                    <a:pt x="641" y="2081"/>
                    <a:pt x="615" y="2158"/>
                  </a:cubicBezTo>
                  <a:cubicBezTo>
                    <a:pt x="527" y="2454"/>
                    <a:pt x="284" y="2665"/>
                    <a:pt x="0" y="2737"/>
                  </a:cubicBezTo>
                  <a:lnTo>
                    <a:pt x="0" y="2737"/>
                  </a:lnTo>
                  <a:lnTo>
                    <a:pt x="0" y="2737"/>
                  </a:lnTo>
                  <a:cubicBezTo>
                    <a:pt x="279" y="2820"/>
                    <a:pt x="512" y="3043"/>
                    <a:pt x="590" y="3338"/>
                  </a:cubicBezTo>
                  <a:cubicBezTo>
                    <a:pt x="605" y="3405"/>
                    <a:pt x="610" y="3472"/>
                    <a:pt x="610" y="3540"/>
                  </a:cubicBezTo>
                  <a:cubicBezTo>
                    <a:pt x="610" y="3772"/>
                    <a:pt x="517" y="3990"/>
                    <a:pt x="352" y="4145"/>
                  </a:cubicBezTo>
                  <a:cubicBezTo>
                    <a:pt x="346" y="4145"/>
                    <a:pt x="346" y="4145"/>
                    <a:pt x="346" y="4145"/>
                  </a:cubicBezTo>
                  <a:cubicBezTo>
                    <a:pt x="352" y="4145"/>
                    <a:pt x="352" y="4145"/>
                    <a:pt x="352" y="4145"/>
                  </a:cubicBezTo>
                  <a:cubicBezTo>
                    <a:pt x="419" y="4129"/>
                    <a:pt x="486" y="4125"/>
                    <a:pt x="554" y="4125"/>
                  </a:cubicBezTo>
                  <a:cubicBezTo>
                    <a:pt x="775" y="4125"/>
                    <a:pt x="998" y="4207"/>
                    <a:pt x="1169" y="4378"/>
                  </a:cubicBezTo>
                  <a:cubicBezTo>
                    <a:pt x="1329" y="4544"/>
                    <a:pt x="1407" y="4750"/>
                    <a:pt x="1407" y="4962"/>
                  </a:cubicBezTo>
                  <a:cubicBezTo>
                    <a:pt x="1407" y="5040"/>
                    <a:pt x="1397" y="5118"/>
                    <a:pt x="1376" y="5190"/>
                  </a:cubicBezTo>
                  <a:lnTo>
                    <a:pt x="1376" y="5190"/>
                  </a:lnTo>
                  <a:lnTo>
                    <a:pt x="1376" y="5190"/>
                  </a:lnTo>
                  <a:cubicBezTo>
                    <a:pt x="1531" y="5045"/>
                    <a:pt x="1743" y="4962"/>
                    <a:pt x="1966" y="4962"/>
                  </a:cubicBezTo>
                  <a:cubicBezTo>
                    <a:pt x="2043" y="4962"/>
                    <a:pt x="2126" y="4973"/>
                    <a:pt x="2204" y="4993"/>
                  </a:cubicBezTo>
                  <a:lnTo>
                    <a:pt x="2204" y="4993"/>
                  </a:lnTo>
                  <a:lnTo>
                    <a:pt x="2204" y="4993"/>
                  </a:lnTo>
                  <a:cubicBezTo>
                    <a:pt x="2204" y="4999"/>
                    <a:pt x="2204" y="4999"/>
                    <a:pt x="2204" y="4999"/>
                  </a:cubicBezTo>
                  <a:lnTo>
                    <a:pt x="2204" y="4999"/>
                  </a:lnTo>
                  <a:cubicBezTo>
                    <a:pt x="2209" y="4999"/>
                    <a:pt x="2209" y="4999"/>
                    <a:pt x="2209" y="4999"/>
                  </a:cubicBezTo>
                  <a:lnTo>
                    <a:pt x="2209" y="4999"/>
                  </a:lnTo>
                  <a:cubicBezTo>
                    <a:pt x="2178" y="4719"/>
                    <a:pt x="2084" y="4202"/>
                    <a:pt x="1759" y="3865"/>
                  </a:cubicBezTo>
                  <a:cubicBezTo>
                    <a:pt x="1557" y="3664"/>
                    <a:pt x="1422" y="3416"/>
                    <a:pt x="1360" y="3147"/>
                  </a:cubicBezTo>
                  <a:cubicBezTo>
                    <a:pt x="1335" y="3033"/>
                    <a:pt x="1324" y="2924"/>
                    <a:pt x="1324" y="2810"/>
                  </a:cubicBezTo>
                  <a:cubicBezTo>
                    <a:pt x="1324" y="2469"/>
                    <a:pt x="1443" y="2127"/>
                    <a:pt x="1661" y="1858"/>
                  </a:cubicBezTo>
                  <a:cubicBezTo>
                    <a:pt x="1951" y="1511"/>
                    <a:pt x="2365" y="1320"/>
                    <a:pt x="2840" y="1320"/>
                  </a:cubicBezTo>
                  <a:cubicBezTo>
                    <a:pt x="3311" y="1320"/>
                    <a:pt x="3730" y="1511"/>
                    <a:pt x="4015" y="1858"/>
                  </a:cubicBezTo>
                  <a:cubicBezTo>
                    <a:pt x="4238" y="2127"/>
                    <a:pt x="4357" y="2469"/>
                    <a:pt x="4357" y="2810"/>
                  </a:cubicBezTo>
                  <a:cubicBezTo>
                    <a:pt x="4357" y="2924"/>
                    <a:pt x="4340" y="3033"/>
                    <a:pt x="4320" y="3147"/>
                  </a:cubicBezTo>
                  <a:cubicBezTo>
                    <a:pt x="4258" y="3416"/>
                    <a:pt x="4108" y="3674"/>
                    <a:pt x="3876" y="3913"/>
                  </a:cubicBezTo>
                  <a:cubicBezTo>
                    <a:pt x="3523" y="4264"/>
                    <a:pt x="3466" y="4761"/>
                    <a:pt x="3456" y="5014"/>
                  </a:cubicBezTo>
                  <a:lnTo>
                    <a:pt x="3456" y="5014"/>
                  </a:lnTo>
                  <a:lnTo>
                    <a:pt x="3456" y="5014"/>
                  </a:lnTo>
                  <a:cubicBezTo>
                    <a:pt x="3513" y="5004"/>
                    <a:pt x="3570" y="4999"/>
                    <a:pt x="3627" y="4999"/>
                  </a:cubicBezTo>
                  <a:cubicBezTo>
                    <a:pt x="3860" y="4999"/>
                    <a:pt x="4077" y="5097"/>
                    <a:pt x="4238" y="5252"/>
                  </a:cubicBezTo>
                  <a:cubicBezTo>
                    <a:pt x="4238" y="5258"/>
                    <a:pt x="4238" y="5258"/>
                    <a:pt x="4238" y="5258"/>
                  </a:cubicBezTo>
                  <a:cubicBezTo>
                    <a:pt x="4238" y="5252"/>
                    <a:pt x="4238" y="5252"/>
                    <a:pt x="4238" y="5252"/>
                  </a:cubicBezTo>
                  <a:cubicBezTo>
                    <a:pt x="4222" y="5190"/>
                    <a:pt x="4217" y="5123"/>
                    <a:pt x="4217" y="5056"/>
                  </a:cubicBezTo>
                  <a:cubicBezTo>
                    <a:pt x="4217" y="4839"/>
                    <a:pt x="4305" y="4621"/>
                    <a:pt x="4480" y="4456"/>
                  </a:cubicBezTo>
                  <a:cubicBezTo>
                    <a:pt x="4646" y="4300"/>
                    <a:pt x="4858" y="4223"/>
                    <a:pt x="5075" y="4223"/>
                  </a:cubicBezTo>
                  <a:cubicBezTo>
                    <a:pt x="5153" y="4223"/>
                    <a:pt x="5231" y="4233"/>
                    <a:pt x="5308" y="4254"/>
                  </a:cubicBezTo>
                  <a:cubicBezTo>
                    <a:pt x="5314" y="4254"/>
                    <a:pt x="5314" y="4254"/>
                    <a:pt x="5314" y="4254"/>
                  </a:cubicBezTo>
                  <a:cubicBezTo>
                    <a:pt x="5308" y="4254"/>
                    <a:pt x="5308" y="4254"/>
                    <a:pt x="5308" y="4254"/>
                  </a:cubicBezTo>
                  <a:cubicBezTo>
                    <a:pt x="5164" y="4098"/>
                    <a:pt x="5075" y="3897"/>
                    <a:pt x="5075" y="3680"/>
                  </a:cubicBezTo>
                  <a:cubicBezTo>
                    <a:pt x="5075" y="3601"/>
                    <a:pt x="5086" y="3524"/>
                    <a:pt x="5112" y="3447"/>
                  </a:cubicBezTo>
                  <a:cubicBezTo>
                    <a:pt x="5200" y="3147"/>
                    <a:pt x="5437" y="2934"/>
                    <a:pt x="5728" y="2867"/>
                  </a:cubicBezTo>
                  <a:cubicBezTo>
                    <a:pt x="5728" y="2862"/>
                    <a:pt x="5728" y="2862"/>
                    <a:pt x="5728" y="2862"/>
                  </a:cubicBezTo>
                  <a:lnTo>
                    <a:pt x="5728" y="2862"/>
                  </a:lnTo>
                  <a:lnTo>
                    <a:pt x="5728" y="2862"/>
                  </a:lnTo>
                  <a:lnTo>
                    <a:pt x="5728" y="2862"/>
                  </a:lnTo>
                  <a:cubicBezTo>
                    <a:pt x="5437" y="2934"/>
                    <a:pt x="5200" y="3147"/>
                    <a:pt x="5112" y="3447"/>
                  </a:cubicBezTo>
                  <a:cubicBezTo>
                    <a:pt x="5086" y="3524"/>
                    <a:pt x="5075" y="3601"/>
                    <a:pt x="5075" y="3680"/>
                  </a:cubicBezTo>
                  <a:cubicBezTo>
                    <a:pt x="5075" y="3897"/>
                    <a:pt x="5164" y="4098"/>
                    <a:pt x="5308" y="4254"/>
                  </a:cubicBezTo>
                  <a:lnTo>
                    <a:pt x="5308" y="4254"/>
                  </a:lnTo>
                  <a:lnTo>
                    <a:pt x="5308" y="4254"/>
                  </a:lnTo>
                  <a:cubicBezTo>
                    <a:pt x="5235" y="4233"/>
                    <a:pt x="5153" y="4223"/>
                    <a:pt x="5075" y="4223"/>
                  </a:cubicBezTo>
                  <a:cubicBezTo>
                    <a:pt x="4858" y="4223"/>
                    <a:pt x="4646" y="4300"/>
                    <a:pt x="4480" y="4456"/>
                  </a:cubicBezTo>
                  <a:cubicBezTo>
                    <a:pt x="4305" y="4621"/>
                    <a:pt x="4217" y="4839"/>
                    <a:pt x="4217" y="5056"/>
                  </a:cubicBezTo>
                  <a:cubicBezTo>
                    <a:pt x="4217" y="5123"/>
                    <a:pt x="4222" y="5190"/>
                    <a:pt x="4238" y="5252"/>
                  </a:cubicBezTo>
                  <a:lnTo>
                    <a:pt x="4238" y="5252"/>
                  </a:lnTo>
                  <a:lnTo>
                    <a:pt x="4238" y="5252"/>
                  </a:lnTo>
                  <a:cubicBezTo>
                    <a:pt x="4082" y="5092"/>
                    <a:pt x="3860" y="4999"/>
                    <a:pt x="3627" y="4999"/>
                  </a:cubicBezTo>
                  <a:cubicBezTo>
                    <a:pt x="3570" y="4999"/>
                    <a:pt x="3513" y="5004"/>
                    <a:pt x="3456" y="5014"/>
                  </a:cubicBezTo>
                  <a:lnTo>
                    <a:pt x="3456" y="5014"/>
                  </a:lnTo>
                  <a:cubicBezTo>
                    <a:pt x="3462" y="5014"/>
                    <a:pt x="3462" y="5014"/>
                    <a:pt x="3462" y="5014"/>
                  </a:cubicBezTo>
                  <a:cubicBezTo>
                    <a:pt x="3466" y="4761"/>
                    <a:pt x="3523" y="4264"/>
                    <a:pt x="3876" y="3913"/>
                  </a:cubicBezTo>
                  <a:cubicBezTo>
                    <a:pt x="4108" y="3674"/>
                    <a:pt x="4258" y="3416"/>
                    <a:pt x="4320" y="3147"/>
                  </a:cubicBezTo>
                  <a:cubicBezTo>
                    <a:pt x="4346" y="3033"/>
                    <a:pt x="4357" y="2924"/>
                    <a:pt x="4357" y="2810"/>
                  </a:cubicBezTo>
                  <a:cubicBezTo>
                    <a:pt x="4357" y="2469"/>
                    <a:pt x="4238" y="2127"/>
                    <a:pt x="4015" y="1858"/>
                  </a:cubicBezTo>
                  <a:cubicBezTo>
                    <a:pt x="3730" y="1511"/>
                    <a:pt x="3311" y="1315"/>
                    <a:pt x="2840" y="1315"/>
                  </a:cubicBezTo>
                  <a:cubicBezTo>
                    <a:pt x="2365" y="1315"/>
                    <a:pt x="1951" y="1511"/>
                    <a:pt x="1661" y="1858"/>
                  </a:cubicBezTo>
                  <a:cubicBezTo>
                    <a:pt x="1443" y="2127"/>
                    <a:pt x="1324" y="2469"/>
                    <a:pt x="1324" y="2810"/>
                  </a:cubicBezTo>
                  <a:cubicBezTo>
                    <a:pt x="1324" y="2924"/>
                    <a:pt x="1335" y="3033"/>
                    <a:pt x="1360" y="3147"/>
                  </a:cubicBezTo>
                  <a:cubicBezTo>
                    <a:pt x="1422" y="3416"/>
                    <a:pt x="1557" y="3664"/>
                    <a:pt x="1753" y="3865"/>
                  </a:cubicBezTo>
                  <a:cubicBezTo>
                    <a:pt x="2084" y="4202"/>
                    <a:pt x="2178" y="4719"/>
                    <a:pt x="2204" y="4999"/>
                  </a:cubicBezTo>
                  <a:lnTo>
                    <a:pt x="2204" y="4999"/>
                  </a:lnTo>
                  <a:lnTo>
                    <a:pt x="2204" y="4999"/>
                  </a:lnTo>
                  <a:cubicBezTo>
                    <a:pt x="2204" y="4993"/>
                    <a:pt x="2204" y="4993"/>
                    <a:pt x="2204" y="4993"/>
                  </a:cubicBezTo>
                  <a:lnTo>
                    <a:pt x="2204" y="4993"/>
                  </a:lnTo>
                  <a:lnTo>
                    <a:pt x="2204" y="4993"/>
                  </a:lnTo>
                  <a:lnTo>
                    <a:pt x="2204" y="4993"/>
                  </a:lnTo>
                  <a:cubicBezTo>
                    <a:pt x="2126" y="4973"/>
                    <a:pt x="2043" y="4962"/>
                    <a:pt x="1966" y="4962"/>
                  </a:cubicBezTo>
                  <a:cubicBezTo>
                    <a:pt x="1743" y="4962"/>
                    <a:pt x="1531" y="5045"/>
                    <a:pt x="1376" y="5190"/>
                  </a:cubicBezTo>
                  <a:lnTo>
                    <a:pt x="1376" y="5190"/>
                  </a:lnTo>
                  <a:lnTo>
                    <a:pt x="1376" y="5190"/>
                  </a:lnTo>
                  <a:cubicBezTo>
                    <a:pt x="1397" y="5118"/>
                    <a:pt x="1407" y="5040"/>
                    <a:pt x="1407" y="4962"/>
                  </a:cubicBezTo>
                  <a:cubicBezTo>
                    <a:pt x="1407" y="4750"/>
                    <a:pt x="1329" y="4544"/>
                    <a:pt x="1169" y="4378"/>
                  </a:cubicBezTo>
                  <a:cubicBezTo>
                    <a:pt x="998" y="4207"/>
                    <a:pt x="775" y="4119"/>
                    <a:pt x="554" y="4119"/>
                  </a:cubicBezTo>
                  <a:cubicBezTo>
                    <a:pt x="486" y="4119"/>
                    <a:pt x="419" y="4129"/>
                    <a:pt x="352" y="4145"/>
                  </a:cubicBezTo>
                  <a:lnTo>
                    <a:pt x="352" y="4145"/>
                  </a:lnTo>
                  <a:lnTo>
                    <a:pt x="352" y="4145"/>
                  </a:lnTo>
                  <a:cubicBezTo>
                    <a:pt x="517" y="3990"/>
                    <a:pt x="615" y="3772"/>
                    <a:pt x="615" y="3540"/>
                  </a:cubicBezTo>
                  <a:cubicBezTo>
                    <a:pt x="615" y="3472"/>
                    <a:pt x="605" y="3405"/>
                    <a:pt x="590" y="3338"/>
                  </a:cubicBezTo>
                  <a:cubicBezTo>
                    <a:pt x="512" y="3043"/>
                    <a:pt x="279" y="2820"/>
                    <a:pt x="0" y="2737"/>
                  </a:cubicBezTo>
                  <a:lnTo>
                    <a:pt x="0" y="2737"/>
                  </a:lnTo>
                  <a:lnTo>
                    <a:pt x="0" y="2737"/>
                  </a:lnTo>
                  <a:cubicBezTo>
                    <a:pt x="290" y="2665"/>
                    <a:pt x="527" y="2454"/>
                    <a:pt x="615" y="2158"/>
                  </a:cubicBezTo>
                  <a:cubicBezTo>
                    <a:pt x="641" y="2081"/>
                    <a:pt x="652" y="1998"/>
                    <a:pt x="652" y="1925"/>
                  </a:cubicBezTo>
                  <a:cubicBezTo>
                    <a:pt x="652" y="1708"/>
                    <a:pt x="564" y="1501"/>
                    <a:pt x="419" y="1346"/>
                  </a:cubicBezTo>
                  <a:cubicBezTo>
                    <a:pt x="413" y="1346"/>
                    <a:pt x="413" y="1346"/>
                    <a:pt x="413" y="1346"/>
                  </a:cubicBezTo>
                  <a:lnTo>
                    <a:pt x="413" y="1346"/>
                  </a:lnTo>
                  <a:cubicBezTo>
                    <a:pt x="492" y="1367"/>
                    <a:pt x="574" y="1382"/>
                    <a:pt x="652" y="1382"/>
                  </a:cubicBezTo>
                  <a:cubicBezTo>
                    <a:pt x="869" y="1382"/>
                    <a:pt x="1081" y="1305"/>
                    <a:pt x="1247" y="1145"/>
                  </a:cubicBezTo>
                  <a:cubicBezTo>
                    <a:pt x="1422" y="978"/>
                    <a:pt x="1510" y="762"/>
                    <a:pt x="1510" y="539"/>
                  </a:cubicBezTo>
                  <a:cubicBezTo>
                    <a:pt x="1510" y="477"/>
                    <a:pt x="1505" y="410"/>
                    <a:pt x="1490" y="347"/>
                  </a:cubicBezTo>
                  <a:lnTo>
                    <a:pt x="1490" y="347"/>
                  </a:lnTo>
                  <a:cubicBezTo>
                    <a:pt x="1485" y="347"/>
                    <a:pt x="1485" y="347"/>
                    <a:pt x="1485" y="347"/>
                  </a:cubicBezTo>
                  <a:cubicBezTo>
                    <a:pt x="1645" y="508"/>
                    <a:pt x="1868" y="606"/>
                    <a:pt x="2105" y="606"/>
                  </a:cubicBezTo>
                  <a:cubicBezTo>
                    <a:pt x="2173" y="606"/>
                    <a:pt x="2240" y="595"/>
                    <a:pt x="2313" y="581"/>
                  </a:cubicBezTo>
                  <a:cubicBezTo>
                    <a:pt x="2617" y="508"/>
                    <a:pt x="2846" y="280"/>
                    <a:pt x="2929" y="6"/>
                  </a:cubicBezTo>
                  <a:lnTo>
                    <a:pt x="2929" y="6"/>
                  </a:lnTo>
                  <a:lnTo>
                    <a:pt x="2929" y="6"/>
                  </a:lnTo>
                  <a:cubicBezTo>
                    <a:pt x="3000" y="285"/>
                    <a:pt x="3218" y="523"/>
                    <a:pt x="3523" y="606"/>
                  </a:cubicBezTo>
                  <a:cubicBezTo>
                    <a:pt x="3601" y="627"/>
                    <a:pt x="3684" y="643"/>
                    <a:pt x="3761" y="643"/>
                  </a:cubicBezTo>
                  <a:cubicBezTo>
                    <a:pt x="3984" y="643"/>
                    <a:pt x="4196" y="554"/>
                    <a:pt x="4351" y="410"/>
                  </a:cubicBezTo>
                  <a:lnTo>
                    <a:pt x="4351" y="410"/>
                  </a:lnTo>
                  <a:lnTo>
                    <a:pt x="4351" y="410"/>
                  </a:lnTo>
                  <a:cubicBezTo>
                    <a:pt x="4330" y="487"/>
                    <a:pt x="4320" y="564"/>
                    <a:pt x="4320" y="643"/>
                  </a:cubicBezTo>
                  <a:cubicBezTo>
                    <a:pt x="4320" y="849"/>
                    <a:pt x="4398" y="1062"/>
                    <a:pt x="4558" y="1222"/>
                  </a:cubicBezTo>
                  <a:cubicBezTo>
                    <a:pt x="4729" y="1393"/>
                    <a:pt x="4952" y="1480"/>
                    <a:pt x="5179" y="1480"/>
                  </a:cubicBezTo>
                  <a:cubicBezTo>
                    <a:pt x="5241" y="1480"/>
                    <a:pt x="5308" y="1476"/>
                    <a:pt x="5376" y="1459"/>
                  </a:cubicBezTo>
                  <a:lnTo>
                    <a:pt x="5376" y="1459"/>
                  </a:lnTo>
                  <a:cubicBezTo>
                    <a:pt x="5376" y="1455"/>
                    <a:pt x="5376" y="1455"/>
                    <a:pt x="5376" y="1455"/>
                  </a:cubicBezTo>
                  <a:cubicBezTo>
                    <a:pt x="5210" y="1615"/>
                    <a:pt x="5112" y="1827"/>
                    <a:pt x="5112" y="2060"/>
                  </a:cubicBezTo>
                  <a:cubicBezTo>
                    <a:pt x="5112" y="2127"/>
                    <a:pt x="5122" y="2194"/>
                    <a:pt x="5138" y="2262"/>
                  </a:cubicBezTo>
                  <a:cubicBezTo>
                    <a:pt x="5215" y="2562"/>
                    <a:pt x="5443" y="2785"/>
                    <a:pt x="5728" y="2867"/>
                  </a:cubicBezTo>
                  <a:cubicBezTo>
                    <a:pt x="5728" y="2862"/>
                    <a:pt x="5728" y="2862"/>
                    <a:pt x="5728" y="2862"/>
                  </a:cubicBezTo>
                </a:path>
              </a:pathLst>
            </a:custGeom>
            <a:solidFill>
              <a:srgbClr val="FFFFFF"/>
            </a:solidFill>
            <a:ln>
              <a:noFill/>
            </a:ln>
            <a:effectLst/>
          </p:spPr>
          <p:txBody>
            <a:bodyPr wrap="none" anchor="ctr"/>
            <a:lstStyle/>
            <a:p>
              <a:pPr>
                <a:defRPr/>
              </a:pPr>
              <a:endParaRPr lang="en-US" sz="800" dirty="0">
                <a:latin typeface="Calibri Light" panose="020F0302020204030204"/>
              </a:endParaRPr>
            </a:p>
          </p:txBody>
        </p:sp>
        <p:sp>
          <p:nvSpPr>
            <p:cNvPr id="112" name="Freeform 72"/>
            <p:cNvSpPr>
              <a:spLocks noChangeArrowheads="1"/>
            </p:cNvSpPr>
            <p:nvPr/>
          </p:nvSpPr>
          <p:spPr bwMode="auto">
            <a:xfrm>
              <a:off x="10768986" y="10535697"/>
              <a:ext cx="595811" cy="419012"/>
            </a:xfrm>
            <a:custGeom>
              <a:avLst/>
              <a:gdLst>
                <a:gd name="T0" fmla="*/ 943 w 1042"/>
                <a:gd name="T1" fmla="*/ 0 h 731"/>
                <a:gd name="T2" fmla="*/ 943 w 1042"/>
                <a:gd name="T3" fmla="*/ 0 h 731"/>
                <a:gd name="T4" fmla="*/ 100 w 1042"/>
                <a:gd name="T5" fmla="*/ 0 h 731"/>
                <a:gd name="T6" fmla="*/ 0 w 1042"/>
                <a:gd name="T7" fmla="*/ 98 h 731"/>
                <a:gd name="T8" fmla="*/ 0 w 1042"/>
                <a:gd name="T9" fmla="*/ 631 h 731"/>
                <a:gd name="T10" fmla="*/ 100 w 1042"/>
                <a:gd name="T11" fmla="*/ 730 h 731"/>
                <a:gd name="T12" fmla="*/ 943 w 1042"/>
                <a:gd name="T13" fmla="*/ 730 h 731"/>
                <a:gd name="T14" fmla="*/ 1041 w 1042"/>
                <a:gd name="T15" fmla="*/ 631 h 731"/>
                <a:gd name="T16" fmla="*/ 1041 w 1042"/>
                <a:gd name="T17" fmla="*/ 98 h 731"/>
                <a:gd name="T18" fmla="*/ 943 w 1042"/>
                <a:gd name="T19" fmla="*/ 0 h 731"/>
                <a:gd name="T20" fmla="*/ 622 w 1042"/>
                <a:gd name="T21" fmla="*/ 103 h 731"/>
                <a:gd name="T22" fmla="*/ 622 w 1042"/>
                <a:gd name="T23" fmla="*/ 103 h 731"/>
                <a:gd name="T24" fmla="*/ 431 w 1042"/>
                <a:gd name="T25" fmla="*/ 103 h 731"/>
                <a:gd name="T26" fmla="*/ 394 w 1042"/>
                <a:gd name="T27" fmla="*/ 68 h 731"/>
                <a:gd name="T28" fmla="*/ 431 w 1042"/>
                <a:gd name="T29" fmla="*/ 26 h 731"/>
                <a:gd name="T30" fmla="*/ 622 w 1042"/>
                <a:gd name="T31" fmla="*/ 26 h 731"/>
                <a:gd name="T32" fmla="*/ 658 w 1042"/>
                <a:gd name="T33" fmla="*/ 68 h 731"/>
                <a:gd name="T34" fmla="*/ 622 w 1042"/>
                <a:gd name="T35" fmla="*/ 103 h 731"/>
                <a:gd name="T36" fmla="*/ 943 w 1042"/>
                <a:gd name="T37" fmla="*/ 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42" h="731">
                  <a:moveTo>
                    <a:pt x="943" y="0"/>
                  </a:moveTo>
                  <a:lnTo>
                    <a:pt x="943" y="0"/>
                  </a:lnTo>
                  <a:cubicBezTo>
                    <a:pt x="100" y="0"/>
                    <a:pt x="100" y="0"/>
                    <a:pt x="100" y="0"/>
                  </a:cubicBezTo>
                  <a:cubicBezTo>
                    <a:pt x="48" y="0"/>
                    <a:pt x="0" y="47"/>
                    <a:pt x="0" y="98"/>
                  </a:cubicBezTo>
                  <a:cubicBezTo>
                    <a:pt x="0" y="631"/>
                    <a:pt x="0" y="631"/>
                    <a:pt x="0" y="631"/>
                  </a:cubicBezTo>
                  <a:cubicBezTo>
                    <a:pt x="0" y="682"/>
                    <a:pt x="48" y="730"/>
                    <a:pt x="100" y="730"/>
                  </a:cubicBezTo>
                  <a:cubicBezTo>
                    <a:pt x="943" y="730"/>
                    <a:pt x="943" y="730"/>
                    <a:pt x="943" y="730"/>
                  </a:cubicBezTo>
                  <a:cubicBezTo>
                    <a:pt x="995" y="730"/>
                    <a:pt x="1041" y="682"/>
                    <a:pt x="1041" y="631"/>
                  </a:cubicBezTo>
                  <a:cubicBezTo>
                    <a:pt x="1041" y="98"/>
                    <a:pt x="1041" y="98"/>
                    <a:pt x="1041" y="98"/>
                  </a:cubicBezTo>
                  <a:cubicBezTo>
                    <a:pt x="1041" y="47"/>
                    <a:pt x="995" y="0"/>
                    <a:pt x="943" y="0"/>
                  </a:cubicBezTo>
                  <a:lnTo>
                    <a:pt x="622" y="103"/>
                  </a:lnTo>
                  <a:lnTo>
                    <a:pt x="622" y="103"/>
                  </a:lnTo>
                  <a:cubicBezTo>
                    <a:pt x="431" y="103"/>
                    <a:pt x="431" y="103"/>
                    <a:pt x="431" y="103"/>
                  </a:cubicBezTo>
                  <a:cubicBezTo>
                    <a:pt x="410" y="103"/>
                    <a:pt x="394" y="88"/>
                    <a:pt x="394" y="68"/>
                  </a:cubicBezTo>
                  <a:cubicBezTo>
                    <a:pt x="394" y="47"/>
                    <a:pt x="410" y="26"/>
                    <a:pt x="431" y="26"/>
                  </a:cubicBezTo>
                  <a:cubicBezTo>
                    <a:pt x="622" y="26"/>
                    <a:pt x="622" y="26"/>
                    <a:pt x="622" y="26"/>
                  </a:cubicBezTo>
                  <a:cubicBezTo>
                    <a:pt x="643" y="26"/>
                    <a:pt x="658" y="47"/>
                    <a:pt x="658" y="68"/>
                  </a:cubicBezTo>
                  <a:cubicBezTo>
                    <a:pt x="658" y="88"/>
                    <a:pt x="643" y="103"/>
                    <a:pt x="622" y="103"/>
                  </a:cubicBezTo>
                  <a:lnTo>
                    <a:pt x="943" y="0"/>
                  </a:lnTo>
                </a:path>
              </a:pathLst>
            </a:custGeom>
            <a:solidFill>
              <a:srgbClr val="5C678A"/>
            </a:solidFill>
            <a:ln>
              <a:noFill/>
            </a:ln>
            <a:effectLst/>
          </p:spPr>
          <p:txBody>
            <a:bodyPr wrap="none" anchor="ctr"/>
            <a:lstStyle/>
            <a:p>
              <a:pPr>
                <a:defRPr/>
              </a:pPr>
              <a:endParaRPr lang="en-US" sz="800" dirty="0">
                <a:latin typeface="Calibri Light" panose="020F0302020204030204"/>
              </a:endParaRPr>
            </a:p>
          </p:txBody>
        </p:sp>
        <p:sp>
          <p:nvSpPr>
            <p:cNvPr id="113" name="Freeform 73"/>
            <p:cNvSpPr>
              <a:spLocks noChangeArrowheads="1"/>
            </p:cNvSpPr>
            <p:nvPr/>
          </p:nvSpPr>
          <p:spPr bwMode="auto">
            <a:xfrm>
              <a:off x="10785357" y="10610987"/>
              <a:ext cx="563075" cy="327352"/>
            </a:xfrm>
            <a:custGeom>
              <a:avLst/>
              <a:gdLst>
                <a:gd name="T0" fmla="*/ 0 w 989"/>
                <a:gd name="T1" fmla="*/ 0 h 575"/>
                <a:gd name="T2" fmla="*/ 0 w 989"/>
                <a:gd name="T3" fmla="*/ 0 h 575"/>
                <a:gd name="T4" fmla="*/ 0 w 989"/>
                <a:gd name="T5" fmla="*/ 502 h 575"/>
                <a:gd name="T6" fmla="*/ 73 w 989"/>
                <a:gd name="T7" fmla="*/ 574 h 575"/>
                <a:gd name="T8" fmla="*/ 916 w 989"/>
                <a:gd name="T9" fmla="*/ 574 h 575"/>
                <a:gd name="T10" fmla="*/ 988 w 989"/>
                <a:gd name="T11" fmla="*/ 502 h 575"/>
                <a:gd name="T12" fmla="*/ 988 w 989"/>
                <a:gd name="T13" fmla="*/ 0 h 575"/>
                <a:gd name="T14" fmla="*/ 0 w 989"/>
                <a:gd name="T15" fmla="*/ 0 h 5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9" h="575">
                  <a:moveTo>
                    <a:pt x="0" y="0"/>
                  </a:moveTo>
                  <a:lnTo>
                    <a:pt x="0" y="0"/>
                  </a:lnTo>
                  <a:cubicBezTo>
                    <a:pt x="0" y="502"/>
                    <a:pt x="0" y="502"/>
                    <a:pt x="0" y="502"/>
                  </a:cubicBezTo>
                  <a:cubicBezTo>
                    <a:pt x="0" y="543"/>
                    <a:pt x="31" y="574"/>
                    <a:pt x="73" y="574"/>
                  </a:cubicBezTo>
                  <a:cubicBezTo>
                    <a:pt x="916" y="574"/>
                    <a:pt x="916" y="574"/>
                    <a:pt x="916" y="574"/>
                  </a:cubicBezTo>
                  <a:cubicBezTo>
                    <a:pt x="957" y="574"/>
                    <a:pt x="988" y="543"/>
                    <a:pt x="988" y="502"/>
                  </a:cubicBezTo>
                  <a:cubicBezTo>
                    <a:pt x="988" y="0"/>
                    <a:pt x="988" y="0"/>
                    <a:pt x="988" y="0"/>
                  </a:cubicBezTo>
                  <a:lnTo>
                    <a:pt x="0" y="0"/>
                  </a:lnTo>
                </a:path>
              </a:pathLst>
            </a:custGeom>
            <a:solidFill>
              <a:srgbClr val="FDFEFF"/>
            </a:solidFill>
            <a:ln>
              <a:noFill/>
            </a:ln>
            <a:effectLst/>
          </p:spPr>
          <p:txBody>
            <a:bodyPr wrap="none" anchor="ctr"/>
            <a:lstStyle/>
            <a:p>
              <a:pPr>
                <a:defRPr/>
              </a:pPr>
              <a:endParaRPr lang="en-US" sz="800" dirty="0">
                <a:latin typeface="Calibri Light" panose="020F0302020204030204"/>
              </a:endParaRPr>
            </a:p>
          </p:txBody>
        </p:sp>
        <p:sp>
          <p:nvSpPr>
            <p:cNvPr id="114" name="Freeform 74"/>
            <p:cNvSpPr>
              <a:spLocks noChangeArrowheads="1"/>
            </p:cNvSpPr>
            <p:nvPr/>
          </p:nvSpPr>
          <p:spPr bwMode="auto">
            <a:xfrm>
              <a:off x="10804998" y="10660091"/>
              <a:ext cx="186600" cy="219326"/>
            </a:xfrm>
            <a:custGeom>
              <a:avLst/>
              <a:gdLst>
                <a:gd name="T0" fmla="*/ 331 w 332"/>
                <a:gd name="T1" fmla="*/ 383 h 384"/>
                <a:gd name="T2" fmla="*/ 0 w 332"/>
                <a:gd name="T3" fmla="*/ 383 h 384"/>
                <a:gd name="T4" fmla="*/ 0 w 332"/>
                <a:gd name="T5" fmla="*/ 0 h 384"/>
                <a:gd name="T6" fmla="*/ 331 w 332"/>
                <a:gd name="T7" fmla="*/ 0 h 384"/>
                <a:gd name="T8" fmla="*/ 331 w 332"/>
                <a:gd name="T9" fmla="*/ 383 h 384"/>
              </a:gdLst>
              <a:ahLst/>
              <a:cxnLst>
                <a:cxn ang="0">
                  <a:pos x="T0" y="T1"/>
                </a:cxn>
                <a:cxn ang="0">
                  <a:pos x="T2" y="T3"/>
                </a:cxn>
                <a:cxn ang="0">
                  <a:pos x="T4" y="T5"/>
                </a:cxn>
                <a:cxn ang="0">
                  <a:pos x="T6" y="T7"/>
                </a:cxn>
                <a:cxn ang="0">
                  <a:pos x="T8" y="T9"/>
                </a:cxn>
              </a:cxnLst>
              <a:rect l="0" t="0" r="r" b="b"/>
              <a:pathLst>
                <a:path w="332" h="384">
                  <a:moveTo>
                    <a:pt x="331" y="383"/>
                  </a:moveTo>
                  <a:lnTo>
                    <a:pt x="0" y="383"/>
                  </a:lnTo>
                  <a:lnTo>
                    <a:pt x="0" y="0"/>
                  </a:lnTo>
                  <a:lnTo>
                    <a:pt x="331" y="0"/>
                  </a:lnTo>
                  <a:lnTo>
                    <a:pt x="331" y="383"/>
                  </a:lnTo>
                </a:path>
              </a:pathLst>
            </a:custGeom>
            <a:solidFill>
              <a:srgbClr val="131313"/>
            </a:solidFill>
            <a:ln>
              <a:noFill/>
            </a:ln>
            <a:effectLst/>
          </p:spPr>
          <p:txBody>
            <a:bodyPr wrap="none" anchor="ctr"/>
            <a:lstStyle/>
            <a:p>
              <a:pPr>
                <a:defRPr/>
              </a:pPr>
              <a:endParaRPr lang="en-US" sz="800" dirty="0">
                <a:latin typeface="Calibri Light" panose="020F0302020204030204"/>
              </a:endParaRPr>
            </a:p>
          </p:txBody>
        </p:sp>
        <p:sp>
          <p:nvSpPr>
            <p:cNvPr id="115" name="Freeform 75"/>
            <p:cNvSpPr>
              <a:spLocks noChangeArrowheads="1"/>
            </p:cNvSpPr>
            <p:nvPr/>
          </p:nvSpPr>
          <p:spPr bwMode="auto">
            <a:xfrm>
              <a:off x="11024334" y="10663364"/>
              <a:ext cx="297907" cy="58924"/>
            </a:xfrm>
            <a:custGeom>
              <a:avLst/>
              <a:gdLst>
                <a:gd name="T0" fmla="*/ 522 w 523"/>
                <a:gd name="T1" fmla="*/ 104 h 105"/>
                <a:gd name="T2" fmla="*/ 0 w 523"/>
                <a:gd name="T3" fmla="*/ 104 h 105"/>
                <a:gd name="T4" fmla="*/ 0 w 523"/>
                <a:gd name="T5" fmla="*/ 0 h 105"/>
                <a:gd name="T6" fmla="*/ 522 w 523"/>
                <a:gd name="T7" fmla="*/ 0 h 105"/>
                <a:gd name="T8" fmla="*/ 522 w 523"/>
                <a:gd name="T9" fmla="*/ 104 h 105"/>
              </a:gdLst>
              <a:ahLst/>
              <a:cxnLst>
                <a:cxn ang="0">
                  <a:pos x="T0" y="T1"/>
                </a:cxn>
                <a:cxn ang="0">
                  <a:pos x="T2" y="T3"/>
                </a:cxn>
                <a:cxn ang="0">
                  <a:pos x="T4" y="T5"/>
                </a:cxn>
                <a:cxn ang="0">
                  <a:pos x="T6" y="T7"/>
                </a:cxn>
                <a:cxn ang="0">
                  <a:pos x="T8" y="T9"/>
                </a:cxn>
              </a:cxnLst>
              <a:rect l="0" t="0" r="r" b="b"/>
              <a:pathLst>
                <a:path w="523" h="105">
                  <a:moveTo>
                    <a:pt x="522" y="104"/>
                  </a:moveTo>
                  <a:lnTo>
                    <a:pt x="0" y="104"/>
                  </a:lnTo>
                  <a:lnTo>
                    <a:pt x="0" y="0"/>
                  </a:lnTo>
                  <a:lnTo>
                    <a:pt x="522" y="0"/>
                  </a:lnTo>
                  <a:lnTo>
                    <a:pt x="522" y="104"/>
                  </a:lnTo>
                </a:path>
              </a:pathLst>
            </a:custGeom>
            <a:solidFill>
              <a:srgbClr val="2E354E"/>
            </a:solidFill>
            <a:ln>
              <a:noFill/>
            </a:ln>
            <a:effectLst/>
          </p:spPr>
          <p:txBody>
            <a:bodyPr wrap="none" anchor="ctr"/>
            <a:lstStyle/>
            <a:p>
              <a:pPr>
                <a:defRPr/>
              </a:pPr>
              <a:endParaRPr lang="en-US" sz="800" dirty="0">
                <a:latin typeface="Calibri Light" panose="020F0302020204030204"/>
              </a:endParaRPr>
            </a:p>
          </p:txBody>
        </p:sp>
        <p:sp>
          <p:nvSpPr>
            <p:cNvPr id="116" name="Freeform 76"/>
            <p:cNvSpPr>
              <a:spLocks noChangeArrowheads="1"/>
            </p:cNvSpPr>
            <p:nvPr/>
          </p:nvSpPr>
          <p:spPr bwMode="auto">
            <a:xfrm>
              <a:off x="11057071" y="10735380"/>
              <a:ext cx="229159" cy="39282"/>
            </a:xfrm>
            <a:custGeom>
              <a:avLst/>
              <a:gdLst>
                <a:gd name="T0" fmla="*/ 398 w 399"/>
                <a:gd name="T1" fmla="*/ 67 h 68"/>
                <a:gd name="T2" fmla="*/ 0 w 399"/>
                <a:gd name="T3" fmla="*/ 67 h 68"/>
                <a:gd name="T4" fmla="*/ 0 w 399"/>
                <a:gd name="T5" fmla="*/ 0 h 68"/>
                <a:gd name="T6" fmla="*/ 398 w 399"/>
                <a:gd name="T7" fmla="*/ 0 h 68"/>
                <a:gd name="T8" fmla="*/ 398 w 399"/>
                <a:gd name="T9" fmla="*/ 67 h 68"/>
              </a:gdLst>
              <a:ahLst/>
              <a:cxnLst>
                <a:cxn ang="0">
                  <a:pos x="T0" y="T1"/>
                </a:cxn>
                <a:cxn ang="0">
                  <a:pos x="T2" y="T3"/>
                </a:cxn>
                <a:cxn ang="0">
                  <a:pos x="T4" y="T5"/>
                </a:cxn>
                <a:cxn ang="0">
                  <a:pos x="T6" y="T7"/>
                </a:cxn>
                <a:cxn ang="0">
                  <a:pos x="T8" y="T9"/>
                </a:cxn>
              </a:cxnLst>
              <a:rect l="0" t="0" r="r" b="b"/>
              <a:pathLst>
                <a:path w="399" h="68">
                  <a:moveTo>
                    <a:pt x="398" y="67"/>
                  </a:moveTo>
                  <a:lnTo>
                    <a:pt x="0" y="67"/>
                  </a:lnTo>
                  <a:lnTo>
                    <a:pt x="0" y="0"/>
                  </a:lnTo>
                  <a:lnTo>
                    <a:pt x="398" y="0"/>
                  </a:lnTo>
                  <a:lnTo>
                    <a:pt x="398" y="67"/>
                  </a:lnTo>
                </a:path>
              </a:pathLst>
            </a:custGeom>
            <a:solidFill>
              <a:srgbClr val="2E354E"/>
            </a:solidFill>
            <a:ln>
              <a:noFill/>
            </a:ln>
            <a:effectLst/>
          </p:spPr>
          <p:txBody>
            <a:bodyPr wrap="none" anchor="ctr"/>
            <a:lstStyle/>
            <a:p>
              <a:pPr>
                <a:defRPr/>
              </a:pPr>
              <a:endParaRPr lang="en-US" sz="800" dirty="0">
                <a:latin typeface="Calibri Light" panose="020F0302020204030204"/>
              </a:endParaRPr>
            </a:p>
          </p:txBody>
        </p:sp>
        <p:sp>
          <p:nvSpPr>
            <p:cNvPr id="117" name="Freeform 77"/>
            <p:cNvSpPr>
              <a:spLocks noChangeArrowheads="1"/>
            </p:cNvSpPr>
            <p:nvPr/>
          </p:nvSpPr>
          <p:spPr bwMode="auto">
            <a:xfrm>
              <a:off x="11024334" y="10892510"/>
              <a:ext cx="297907" cy="32736"/>
            </a:xfrm>
            <a:custGeom>
              <a:avLst/>
              <a:gdLst>
                <a:gd name="T0" fmla="*/ 522 w 523"/>
                <a:gd name="T1" fmla="*/ 61 h 62"/>
                <a:gd name="T2" fmla="*/ 0 w 523"/>
                <a:gd name="T3" fmla="*/ 61 h 62"/>
                <a:gd name="T4" fmla="*/ 0 w 523"/>
                <a:gd name="T5" fmla="*/ 0 h 62"/>
                <a:gd name="T6" fmla="*/ 522 w 523"/>
                <a:gd name="T7" fmla="*/ 0 h 62"/>
                <a:gd name="T8" fmla="*/ 522 w 523"/>
                <a:gd name="T9" fmla="*/ 61 h 62"/>
              </a:gdLst>
              <a:ahLst/>
              <a:cxnLst>
                <a:cxn ang="0">
                  <a:pos x="T0" y="T1"/>
                </a:cxn>
                <a:cxn ang="0">
                  <a:pos x="T2" y="T3"/>
                </a:cxn>
                <a:cxn ang="0">
                  <a:pos x="T4" y="T5"/>
                </a:cxn>
                <a:cxn ang="0">
                  <a:pos x="T6" y="T7"/>
                </a:cxn>
                <a:cxn ang="0">
                  <a:pos x="T8" y="T9"/>
                </a:cxn>
              </a:cxnLst>
              <a:rect l="0" t="0" r="r" b="b"/>
              <a:pathLst>
                <a:path w="523" h="62">
                  <a:moveTo>
                    <a:pt x="522" y="61"/>
                  </a:moveTo>
                  <a:lnTo>
                    <a:pt x="0" y="61"/>
                  </a:lnTo>
                  <a:lnTo>
                    <a:pt x="0" y="0"/>
                  </a:lnTo>
                  <a:lnTo>
                    <a:pt x="522" y="0"/>
                  </a:lnTo>
                  <a:lnTo>
                    <a:pt x="522" y="61"/>
                  </a:lnTo>
                </a:path>
              </a:pathLst>
            </a:custGeom>
            <a:solidFill>
              <a:srgbClr val="2E354E"/>
            </a:solidFill>
            <a:ln>
              <a:noFill/>
            </a:ln>
            <a:effectLst/>
          </p:spPr>
          <p:txBody>
            <a:bodyPr wrap="none" anchor="ctr"/>
            <a:lstStyle/>
            <a:p>
              <a:pPr>
                <a:defRPr/>
              </a:pPr>
              <a:endParaRPr lang="en-US" sz="800" dirty="0">
                <a:latin typeface="Calibri Light" panose="020F0302020204030204"/>
              </a:endParaRPr>
            </a:p>
          </p:txBody>
        </p:sp>
        <p:sp>
          <p:nvSpPr>
            <p:cNvPr id="118" name="Freeform 78"/>
            <p:cNvSpPr>
              <a:spLocks noChangeArrowheads="1"/>
            </p:cNvSpPr>
            <p:nvPr/>
          </p:nvSpPr>
          <p:spPr bwMode="auto">
            <a:xfrm>
              <a:off x="11034156" y="10476773"/>
              <a:ext cx="65474" cy="111300"/>
            </a:xfrm>
            <a:custGeom>
              <a:avLst/>
              <a:gdLst>
                <a:gd name="T0" fmla="*/ 115 w 116"/>
                <a:gd name="T1" fmla="*/ 191 h 192"/>
                <a:gd name="T2" fmla="*/ 0 w 116"/>
                <a:gd name="T3" fmla="*/ 191 h 192"/>
                <a:gd name="T4" fmla="*/ 0 w 116"/>
                <a:gd name="T5" fmla="*/ 0 h 192"/>
                <a:gd name="T6" fmla="*/ 115 w 116"/>
                <a:gd name="T7" fmla="*/ 0 h 192"/>
                <a:gd name="T8" fmla="*/ 115 w 116"/>
                <a:gd name="T9" fmla="*/ 191 h 192"/>
              </a:gdLst>
              <a:ahLst/>
              <a:cxnLst>
                <a:cxn ang="0">
                  <a:pos x="T0" y="T1"/>
                </a:cxn>
                <a:cxn ang="0">
                  <a:pos x="T2" y="T3"/>
                </a:cxn>
                <a:cxn ang="0">
                  <a:pos x="T4" y="T5"/>
                </a:cxn>
                <a:cxn ang="0">
                  <a:pos x="T6" y="T7"/>
                </a:cxn>
                <a:cxn ang="0">
                  <a:pos x="T8" y="T9"/>
                </a:cxn>
              </a:cxnLst>
              <a:rect l="0" t="0" r="r" b="b"/>
              <a:pathLst>
                <a:path w="116" h="192">
                  <a:moveTo>
                    <a:pt x="115" y="191"/>
                  </a:moveTo>
                  <a:lnTo>
                    <a:pt x="0" y="191"/>
                  </a:lnTo>
                  <a:lnTo>
                    <a:pt x="0" y="0"/>
                  </a:lnTo>
                  <a:lnTo>
                    <a:pt x="115" y="0"/>
                  </a:lnTo>
                  <a:lnTo>
                    <a:pt x="115" y="191"/>
                  </a:lnTo>
                </a:path>
              </a:pathLst>
            </a:custGeom>
            <a:solidFill>
              <a:srgbClr val="7B7B79"/>
            </a:solidFill>
            <a:ln>
              <a:noFill/>
            </a:ln>
            <a:effectLst/>
          </p:spPr>
          <p:txBody>
            <a:bodyPr wrap="none" anchor="ctr"/>
            <a:lstStyle/>
            <a:p>
              <a:pPr>
                <a:defRPr/>
              </a:pPr>
              <a:endParaRPr lang="en-US" sz="800" dirty="0">
                <a:latin typeface="Calibri Light" panose="020F0302020204030204"/>
              </a:endParaRPr>
            </a:p>
          </p:txBody>
        </p:sp>
        <p:sp>
          <p:nvSpPr>
            <p:cNvPr id="119" name="Freeform 79"/>
            <p:cNvSpPr>
              <a:spLocks noChangeArrowheads="1"/>
            </p:cNvSpPr>
            <p:nvPr/>
          </p:nvSpPr>
          <p:spPr bwMode="auto">
            <a:xfrm>
              <a:off x="11034156" y="10476773"/>
              <a:ext cx="65474" cy="55649"/>
            </a:xfrm>
            <a:custGeom>
              <a:avLst/>
              <a:gdLst>
                <a:gd name="T0" fmla="*/ 115 w 116"/>
                <a:gd name="T1" fmla="*/ 92 h 93"/>
                <a:gd name="T2" fmla="*/ 0 w 116"/>
                <a:gd name="T3" fmla="*/ 92 h 93"/>
                <a:gd name="T4" fmla="*/ 0 w 116"/>
                <a:gd name="T5" fmla="*/ 0 h 93"/>
                <a:gd name="T6" fmla="*/ 115 w 116"/>
                <a:gd name="T7" fmla="*/ 0 h 93"/>
                <a:gd name="T8" fmla="*/ 115 w 116"/>
                <a:gd name="T9" fmla="*/ 92 h 93"/>
              </a:gdLst>
              <a:ahLst/>
              <a:cxnLst>
                <a:cxn ang="0">
                  <a:pos x="T0" y="T1"/>
                </a:cxn>
                <a:cxn ang="0">
                  <a:pos x="T2" y="T3"/>
                </a:cxn>
                <a:cxn ang="0">
                  <a:pos x="T4" y="T5"/>
                </a:cxn>
                <a:cxn ang="0">
                  <a:pos x="T6" y="T7"/>
                </a:cxn>
                <a:cxn ang="0">
                  <a:pos x="T8" y="T9"/>
                </a:cxn>
              </a:cxnLst>
              <a:rect l="0" t="0" r="r" b="b"/>
              <a:pathLst>
                <a:path w="116" h="93">
                  <a:moveTo>
                    <a:pt x="115" y="92"/>
                  </a:moveTo>
                  <a:lnTo>
                    <a:pt x="0" y="92"/>
                  </a:lnTo>
                  <a:lnTo>
                    <a:pt x="0" y="0"/>
                  </a:lnTo>
                  <a:lnTo>
                    <a:pt x="115" y="0"/>
                  </a:lnTo>
                  <a:lnTo>
                    <a:pt x="115" y="92"/>
                  </a:lnTo>
                </a:path>
              </a:pathLst>
            </a:custGeom>
            <a:solidFill>
              <a:srgbClr val="676766"/>
            </a:solidFill>
            <a:ln>
              <a:noFill/>
            </a:ln>
            <a:effectLst/>
          </p:spPr>
          <p:txBody>
            <a:bodyPr wrap="none" anchor="ctr"/>
            <a:lstStyle/>
            <a:p>
              <a:pPr>
                <a:defRPr/>
              </a:pPr>
              <a:endParaRPr lang="en-US" sz="800" dirty="0">
                <a:latin typeface="Calibri Light" panose="020F0302020204030204"/>
              </a:endParaRPr>
            </a:p>
          </p:txBody>
        </p:sp>
      </p:grpSp>
      <p:sp>
        <p:nvSpPr>
          <p:cNvPr id="122" name="Freeform 70"/>
          <p:cNvSpPr>
            <a:spLocks noEditPoints="1"/>
          </p:cNvSpPr>
          <p:nvPr/>
        </p:nvSpPr>
        <p:spPr bwMode="auto">
          <a:xfrm rot="21347663">
            <a:off x="3164327" y="4971336"/>
            <a:ext cx="2818813" cy="809848"/>
          </a:xfrm>
          <a:custGeom>
            <a:avLst/>
            <a:gdLst>
              <a:gd name="T0" fmla="*/ 1771 w 1771"/>
              <a:gd name="T1" fmla="*/ 141 h 517"/>
              <a:gd name="T2" fmla="*/ 1725 w 1771"/>
              <a:gd name="T3" fmla="*/ 162 h 517"/>
              <a:gd name="T4" fmla="*/ 1670 w 1771"/>
              <a:gd name="T5" fmla="*/ 242 h 517"/>
              <a:gd name="T6" fmla="*/ 1691 w 1771"/>
              <a:gd name="T7" fmla="*/ 195 h 517"/>
              <a:gd name="T8" fmla="*/ 1670 w 1771"/>
              <a:gd name="T9" fmla="*/ 242 h 517"/>
              <a:gd name="T10" fmla="*/ 1633 w 1771"/>
              <a:gd name="T11" fmla="*/ 272 h 517"/>
              <a:gd name="T12" fmla="*/ 1583 w 1771"/>
              <a:gd name="T13" fmla="*/ 285 h 517"/>
              <a:gd name="T14" fmla="*/ 1516 w 1771"/>
              <a:gd name="T15" fmla="*/ 354 h 517"/>
              <a:gd name="T16" fmla="*/ 1545 w 1771"/>
              <a:gd name="T17" fmla="*/ 312 h 517"/>
              <a:gd name="T18" fmla="*/ 1516 w 1771"/>
              <a:gd name="T19" fmla="*/ 354 h 517"/>
              <a:gd name="T20" fmla="*/ 1474 w 1771"/>
              <a:gd name="T21" fmla="*/ 378 h 517"/>
              <a:gd name="T22" fmla="*/ 1423 w 1771"/>
              <a:gd name="T23" fmla="*/ 382 h 517"/>
              <a:gd name="T24" fmla="*/ 1345 w 1771"/>
              <a:gd name="T25" fmla="*/ 439 h 517"/>
              <a:gd name="T26" fmla="*/ 1381 w 1771"/>
              <a:gd name="T27" fmla="*/ 402 h 517"/>
              <a:gd name="T28" fmla="*/ 1345 w 1771"/>
              <a:gd name="T29" fmla="*/ 439 h 517"/>
              <a:gd name="T30" fmla="*/ 1300 w 1771"/>
              <a:gd name="T31" fmla="*/ 455 h 517"/>
              <a:gd name="T32" fmla="*/ 1249 w 1771"/>
              <a:gd name="T33" fmla="*/ 451 h 517"/>
              <a:gd name="T34" fmla="*/ 1162 w 1771"/>
              <a:gd name="T35" fmla="*/ 493 h 517"/>
              <a:gd name="T36" fmla="*/ 1204 w 1771"/>
              <a:gd name="T37" fmla="*/ 463 h 517"/>
              <a:gd name="T38" fmla="*/ 1162 w 1771"/>
              <a:gd name="T39" fmla="*/ 493 h 517"/>
              <a:gd name="T40" fmla="*/ 1115 w 1771"/>
              <a:gd name="T41" fmla="*/ 502 h 517"/>
              <a:gd name="T42" fmla="*/ 1066 w 1771"/>
              <a:gd name="T43" fmla="*/ 489 h 517"/>
              <a:gd name="T44" fmla="*/ 973 w 1771"/>
              <a:gd name="T45" fmla="*/ 516 h 517"/>
              <a:gd name="T46" fmla="*/ 1019 w 1771"/>
              <a:gd name="T47" fmla="*/ 494 h 517"/>
              <a:gd name="T48" fmla="*/ 973 w 1771"/>
              <a:gd name="T49" fmla="*/ 516 h 517"/>
              <a:gd name="T50" fmla="*/ 925 w 1771"/>
              <a:gd name="T51" fmla="*/ 517 h 517"/>
              <a:gd name="T52" fmla="*/ 878 w 1771"/>
              <a:gd name="T53" fmla="*/ 495 h 517"/>
              <a:gd name="T54" fmla="*/ 782 w 1771"/>
              <a:gd name="T55" fmla="*/ 506 h 517"/>
              <a:gd name="T56" fmla="*/ 832 w 1771"/>
              <a:gd name="T57" fmla="*/ 492 h 517"/>
              <a:gd name="T58" fmla="*/ 782 w 1771"/>
              <a:gd name="T59" fmla="*/ 506 h 517"/>
              <a:gd name="T60" fmla="*/ 735 w 1771"/>
              <a:gd name="T61" fmla="*/ 499 h 517"/>
              <a:gd name="T62" fmla="*/ 693 w 1771"/>
              <a:gd name="T63" fmla="*/ 470 h 517"/>
              <a:gd name="T64" fmla="*/ 596 w 1771"/>
              <a:gd name="T65" fmla="*/ 464 h 517"/>
              <a:gd name="T66" fmla="*/ 647 w 1771"/>
              <a:gd name="T67" fmla="*/ 458 h 517"/>
              <a:gd name="T68" fmla="*/ 596 w 1771"/>
              <a:gd name="T69" fmla="*/ 464 h 517"/>
              <a:gd name="T70" fmla="*/ 551 w 1771"/>
              <a:gd name="T71" fmla="*/ 448 h 517"/>
              <a:gd name="T72" fmla="*/ 514 w 1771"/>
              <a:gd name="T73" fmla="*/ 413 h 517"/>
              <a:gd name="T74" fmla="*/ 420 w 1771"/>
              <a:gd name="T75" fmla="*/ 391 h 517"/>
              <a:gd name="T76" fmla="*/ 463 w 1771"/>
              <a:gd name="T77" fmla="*/ 412 h 517"/>
              <a:gd name="T78" fmla="*/ 433 w 1771"/>
              <a:gd name="T79" fmla="*/ 375 h 517"/>
              <a:gd name="T80" fmla="*/ 420 w 1771"/>
              <a:gd name="T81" fmla="*/ 391 h 517"/>
              <a:gd name="T82" fmla="*/ 378 w 1771"/>
              <a:gd name="T83" fmla="*/ 368 h 517"/>
              <a:gd name="T84" fmla="*/ 348 w 1771"/>
              <a:gd name="T85" fmla="*/ 326 h 517"/>
              <a:gd name="T86" fmla="*/ 259 w 1771"/>
              <a:gd name="T87" fmla="*/ 289 h 517"/>
              <a:gd name="T88" fmla="*/ 309 w 1771"/>
              <a:gd name="T89" fmla="*/ 300 h 517"/>
              <a:gd name="T90" fmla="*/ 259 w 1771"/>
              <a:gd name="T91" fmla="*/ 289 h 517"/>
              <a:gd name="T92" fmla="*/ 222 w 1771"/>
              <a:gd name="T93" fmla="*/ 259 h 517"/>
              <a:gd name="T94" fmla="*/ 199 w 1771"/>
              <a:gd name="T95" fmla="*/ 213 h 517"/>
              <a:gd name="T96" fmla="*/ 118 w 1771"/>
              <a:gd name="T97" fmla="*/ 161 h 517"/>
              <a:gd name="T98" fmla="*/ 165 w 1771"/>
              <a:gd name="T99" fmla="*/ 181 h 517"/>
              <a:gd name="T100" fmla="*/ 118 w 1771"/>
              <a:gd name="T101" fmla="*/ 161 h 517"/>
              <a:gd name="T102" fmla="*/ 86 w 1771"/>
              <a:gd name="T103" fmla="*/ 125 h 517"/>
              <a:gd name="T104" fmla="*/ 71 w 1771"/>
              <a:gd name="T105" fmla="*/ 76 h 517"/>
              <a:gd name="T106" fmla="*/ 0 w 1771"/>
              <a:gd name="T107" fmla="*/ 11 h 517"/>
              <a:gd name="T108" fmla="*/ 43 w 1771"/>
              <a:gd name="T109" fmla="*/ 38 h 517"/>
              <a:gd name="T110" fmla="*/ 0 w 1771"/>
              <a:gd name="T111" fmla="*/ 11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1" h="517">
                <a:moveTo>
                  <a:pt x="1739" y="176"/>
                </a:moveTo>
                <a:cubicBezTo>
                  <a:pt x="1750" y="165"/>
                  <a:pt x="1761" y="153"/>
                  <a:pt x="1771" y="141"/>
                </a:cubicBezTo>
                <a:cubicBezTo>
                  <a:pt x="1756" y="128"/>
                  <a:pt x="1756" y="128"/>
                  <a:pt x="1756" y="128"/>
                </a:cubicBezTo>
                <a:cubicBezTo>
                  <a:pt x="1746" y="140"/>
                  <a:pt x="1735" y="151"/>
                  <a:pt x="1725" y="162"/>
                </a:cubicBezTo>
                <a:lnTo>
                  <a:pt x="1739" y="176"/>
                </a:lnTo>
                <a:close/>
                <a:moveTo>
                  <a:pt x="1670" y="242"/>
                </a:moveTo>
                <a:cubicBezTo>
                  <a:pt x="1682" y="231"/>
                  <a:pt x="1693" y="221"/>
                  <a:pt x="1705" y="210"/>
                </a:cubicBezTo>
                <a:cubicBezTo>
                  <a:pt x="1691" y="195"/>
                  <a:pt x="1691" y="195"/>
                  <a:pt x="1691" y="195"/>
                </a:cubicBezTo>
                <a:cubicBezTo>
                  <a:pt x="1680" y="206"/>
                  <a:pt x="1668" y="216"/>
                  <a:pt x="1657" y="227"/>
                </a:cubicBezTo>
                <a:lnTo>
                  <a:pt x="1670" y="242"/>
                </a:lnTo>
                <a:close/>
                <a:moveTo>
                  <a:pt x="1595" y="301"/>
                </a:moveTo>
                <a:cubicBezTo>
                  <a:pt x="1608" y="292"/>
                  <a:pt x="1621" y="282"/>
                  <a:pt x="1633" y="272"/>
                </a:cubicBezTo>
                <a:cubicBezTo>
                  <a:pt x="1621" y="257"/>
                  <a:pt x="1621" y="257"/>
                  <a:pt x="1621" y="257"/>
                </a:cubicBezTo>
                <a:cubicBezTo>
                  <a:pt x="1608" y="266"/>
                  <a:pt x="1596" y="276"/>
                  <a:pt x="1583" y="285"/>
                </a:cubicBezTo>
                <a:lnTo>
                  <a:pt x="1595" y="301"/>
                </a:lnTo>
                <a:close/>
                <a:moveTo>
                  <a:pt x="1516" y="354"/>
                </a:moveTo>
                <a:cubicBezTo>
                  <a:pt x="1529" y="346"/>
                  <a:pt x="1543" y="337"/>
                  <a:pt x="1556" y="329"/>
                </a:cubicBezTo>
                <a:cubicBezTo>
                  <a:pt x="1545" y="312"/>
                  <a:pt x="1545" y="312"/>
                  <a:pt x="1545" y="312"/>
                </a:cubicBezTo>
                <a:cubicBezTo>
                  <a:pt x="1532" y="321"/>
                  <a:pt x="1519" y="329"/>
                  <a:pt x="1505" y="337"/>
                </a:cubicBezTo>
                <a:lnTo>
                  <a:pt x="1516" y="354"/>
                </a:lnTo>
                <a:close/>
                <a:moveTo>
                  <a:pt x="1432" y="400"/>
                </a:moveTo>
                <a:cubicBezTo>
                  <a:pt x="1446" y="393"/>
                  <a:pt x="1461" y="386"/>
                  <a:pt x="1474" y="378"/>
                </a:cubicBezTo>
                <a:cubicBezTo>
                  <a:pt x="1465" y="361"/>
                  <a:pt x="1465" y="361"/>
                  <a:pt x="1465" y="361"/>
                </a:cubicBezTo>
                <a:cubicBezTo>
                  <a:pt x="1451" y="368"/>
                  <a:pt x="1437" y="375"/>
                  <a:pt x="1423" y="382"/>
                </a:cubicBezTo>
                <a:lnTo>
                  <a:pt x="1432" y="400"/>
                </a:lnTo>
                <a:close/>
                <a:moveTo>
                  <a:pt x="1345" y="439"/>
                </a:moveTo>
                <a:cubicBezTo>
                  <a:pt x="1360" y="433"/>
                  <a:pt x="1374" y="427"/>
                  <a:pt x="1389" y="420"/>
                </a:cubicBezTo>
                <a:cubicBezTo>
                  <a:pt x="1381" y="402"/>
                  <a:pt x="1381" y="402"/>
                  <a:pt x="1381" y="402"/>
                </a:cubicBezTo>
                <a:cubicBezTo>
                  <a:pt x="1367" y="409"/>
                  <a:pt x="1352" y="415"/>
                  <a:pt x="1338" y="420"/>
                </a:cubicBezTo>
                <a:lnTo>
                  <a:pt x="1345" y="439"/>
                </a:lnTo>
                <a:close/>
                <a:moveTo>
                  <a:pt x="1255" y="470"/>
                </a:moveTo>
                <a:cubicBezTo>
                  <a:pt x="1270" y="465"/>
                  <a:pt x="1285" y="461"/>
                  <a:pt x="1300" y="455"/>
                </a:cubicBezTo>
                <a:cubicBezTo>
                  <a:pt x="1294" y="436"/>
                  <a:pt x="1294" y="436"/>
                  <a:pt x="1294" y="436"/>
                </a:cubicBezTo>
                <a:cubicBezTo>
                  <a:pt x="1279" y="442"/>
                  <a:pt x="1264" y="446"/>
                  <a:pt x="1249" y="451"/>
                </a:cubicBezTo>
                <a:lnTo>
                  <a:pt x="1255" y="470"/>
                </a:lnTo>
                <a:close/>
                <a:moveTo>
                  <a:pt x="1162" y="493"/>
                </a:moveTo>
                <a:cubicBezTo>
                  <a:pt x="1178" y="490"/>
                  <a:pt x="1193" y="487"/>
                  <a:pt x="1209" y="483"/>
                </a:cubicBezTo>
                <a:cubicBezTo>
                  <a:pt x="1204" y="463"/>
                  <a:pt x="1204" y="463"/>
                  <a:pt x="1204" y="463"/>
                </a:cubicBezTo>
                <a:cubicBezTo>
                  <a:pt x="1189" y="467"/>
                  <a:pt x="1173" y="471"/>
                  <a:pt x="1158" y="474"/>
                </a:cubicBezTo>
                <a:lnTo>
                  <a:pt x="1162" y="493"/>
                </a:lnTo>
                <a:close/>
                <a:moveTo>
                  <a:pt x="1068" y="509"/>
                </a:moveTo>
                <a:cubicBezTo>
                  <a:pt x="1084" y="507"/>
                  <a:pt x="1100" y="505"/>
                  <a:pt x="1115" y="502"/>
                </a:cubicBezTo>
                <a:cubicBezTo>
                  <a:pt x="1112" y="482"/>
                  <a:pt x="1112" y="482"/>
                  <a:pt x="1112" y="482"/>
                </a:cubicBezTo>
                <a:cubicBezTo>
                  <a:pt x="1097" y="485"/>
                  <a:pt x="1081" y="487"/>
                  <a:pt x="1066" y="489"/>
                </a:cubicBezTo>
                <a:lnTo>
                  <a:pt x="1068" y="509"/>
                </a:lnTo>
                <a:close/>
                <a:moveTo>
                  <a:pt x="973" y="516"/>
                </a:moveTo>
                <a:cubicBezTo>
                  <a:pt x="989" y="516"/>
                  <a:pt x="1005" y="515"/>
                  <a:pt x="1020" y="513"/>
                </a:cubicBezTo>
                <a:cubicBezTo>
                  <a:pt x="1019" y="494"/>
                  <a:pt x="1019" y="494"/>
                  <a:pt x="1019" y="494"/>
                </a:cubicBezTo>
                <a:cubicBezTo>
                  <a:pt x="1003" y="495"/>
                  <a:pt x="988" y="496"/>
                  <a:pt x="972" y="496"/>
                </a:cubicBezTo>
                <a:lnTo>
                  <a:pt x="973" y="516"/>
                </a:lnTo>
                <a:close/>
                <a:moveTo>
                  <a:pt x="877" y="515"/>
                </a:moveTo>
                <a:cubicBezTo>
                  <a:pt x="893" y="516"/>
                  <a:pt x="909" y="517"/>
                  <a:pt x="925" y="517"/>
                </a:cubicBezTo>
                <a:cubicBezTo>
                  <a:pt x="925" y="497"/>
                  <a:pt x="925" y="497"/>
                  <a:pt x="925" y="497"/>
                </a:cubicBezTo>
                <a:cubicBezTo>
                  <a:pt x="910" y="497"/>
                  <a:pt x="894" y="496"/>
                  <a:pt x="878" y="495"/>
                </a:cubicBezTo>
                <a:lnTo>
                  <a:pt x="877" y="515"/>
                </a:lnTo>
                <a:close/>
                <a:moveTo>
                  <a:pt x="782" y="506"/>
                </a:moveTo>
                <a:cubicBezTo>
                  <a:pt x="798" y="508"/>
                  <a:pt x="814" y="510"/>
                  <a:pt x="830" y="512"/>
                </a:cubicBezTo>
                <a:cubicBezTo>
                  <a:pt x="832" y="492"/>
                  <a:pt x="832" y="492"/>
                  <a:pt x="832" y="492"/>
                </a:cubicBezTo>
                <a:cubicBezTo>
                  <a:pt x="816" y="490"/>
                  <a:pt x="801" y="489"/>
                  <a:pt x="785" y="486"/>
                </a:cubicBezTo>
                <a:lnTo>
                  <a:pt x="782" y="506"/>
                </a:lnTo>
                <a:close/>
                <a:moveTo>
                  <a:pt x="688" y="489"/>
                </a:moveTo>
                <a:cubicBezTo>
                  <a:pt x="704" y="493"/>
                  <a:pt x="720" y="496"/>
                  <a:pt x="735" y="499"/>
                </a:cubicBezTo>
                <a:cubicBezTo>
                  <a:pt x="739" y="479"/>
                  <a:pt x="739" y="479"/>
                  <a:pt x="739" y="479"/>
                </a:cubicBezTo>
                <a:cubicBezTo>
                  <a:pt x="723" y="476"/>
                  <a:pt x="708" y="473"/>
                  <a:pt x="693" y="470"/>
                </a:cubicBezTo>
                <a:lnTo>
                  <a:pt x="688" y="489"/>
                </a:lnTo>
                <a:close/>
                <a:moveTo>
                  <a:pt x="596" y="464"/>
                </a:moveTo>
                <a:cubicBezTo>
                  <a:pt x="611" y="469"/>
                  <a:pt x="627" y="473"/>
                  <a:pt x="642" y="478"/>
                </a:cubicBezTo>
                <a:cubicBezTo>
                  <a:pt x="647" y="458"/>
                  <a:pt x="647" y="458"/>
                  <a:pt x="647" y="458"/>
                </a:cubicBezTo>
                <a:cubicBezTo>
                  <a:pt x="632" y="454"/>
                  <a:pt x="617" y="450"/>
                  <a:pt x="602" y="445"/>
                </a:cubicBezTo>
                <a:lnTo>
                  <a:pt x="596" y="464"/>
                </a:lnTo>
                <a:close/>
                <a:moveTo>
                  <a:pt x="507" y="431"/>
                </a:moveTo>
                <a:cubicBezTo>
                  <a:pt x="521" y="437"/>
                  <a:pt x="536" y="443"/>
                  <a:pt x="551" y="448"/>
                </a:cubicBezTo>
                <a:cubicBezTo>
                  <a:pt x="558" y="430"/>
                  <a:pt x="558" y="430"/>
                  <a:pt x="558" y="430"/>
                </a:cubicBezTo>
                <a:cubicBezTo>
                  <a:pt x="543" y="424"/>
                  <a:pt x="529" y="419"/>
                  <a:pt x="514" y="413"/>
                </a:cubicBezTo>
                <a:lnTo>
                  <a:pt x="507" y="431"/>
                </a:lnTo>
                <a:close/>
                <a:moveTo>
                  <a:pt x="420" y="391"/>
                </a:moveTo>
                <a:cubicBezTo>
                  <a:pt x="421" y="391"/>
                  <a:pt x="423" y="392"/>
                  <a:pt x="424" y="393"/>
                </a:cubicBezTo>
                <a:cubicBezTo>
                  <a:pt x="437" y="399"/>
                  <a:pt x="450" y="406"/>
                  <a:pt x="463" y="412"/>
                </a:cubicBezTo>
                <a:cubicBezTo>
                  <a:pt x="471" y="394"/>
                  <a:pt x="471" y="394"/>
                  <a:pt x="471" y="394"/>
                </a:cubicBezTo>
                <a:cubicBezTo>
                  <a:pt x="459" y="388"/>
                  <a:pt x="446" y="381"/>
                  <a:pt x="433" y="375"/>
                </a:cubicBezTo>
                <a:cubicBezTo>
                  <a:pt x="432" y="374"/>
                  <a:pt x="431" y="373"/>
                  <a:pt x="429" y="373"/>
                </a:cubicBezTo>
                <a:lnTo>
                  <a:pt x="420" y="391"/>
                </a:lnTo>
                <a:close/>
                <a:moveTo>
                  <a:pt x="337" y="343"/>
                </a:moveTo>
                <a:cubicBezTo>
                  <a:pt x="351" y="351"/>
                  <a:pt x="364" y="360"/>
                  <a:pt x="378" y="368"/>
                </a:cubicBezTo>
                <a:cubicBezTo>
                  <a:pt x="388" y="350"/>
                  <a:pt x="388" y="350"/>
                  <a:pt x="388" y="350"/>
                </a:cubicBezTo>
                <a:cubicBezTo>
                  <a:pt x="375" y="343"/>
                  <a:pt x="361" y="334"/>
                  <a:pt x="348" y="326"/>
                </a:cubicBezTo>
                <a:lnTo>
                  <a:pt x="337" y="343"/>
                </a:lnTo>
                <a:close/>
                <a:moveTo>
                  <a:pt x="259" y="289"/>
                </a:moveTo>
                <a:cubicBezTo>
                  <a:pt x="272" y="298"/>
                  <a:pt x="285" y="308"/>
                  <a:pt x="298" y="317"/>
                </a:cubicBezTo>
                <a:cubicBezTo>
                  <a:pt x="309" y="300"/>
                  <a:pt x="309" y="300"/>
                  <a:pt x="309" y="300"/>
                </a:cubicBezTo>
                <a:cubicBezTo>
                  <a:pt x="296" y="291"/>
                  <a:pt x="284" y="282"/>
                  <a:pt x="271" y="273"/>
                </a:cubicBezTo>
                <a:lnTo>
                  <a:pt x="259" y="289"/>
                </a:lnTo>
                <a:close/>
                <a:moveTo>
                  <a:pt x="186" y="228"/>
                </a:moveTo>
                <a:cubicBezTo>
                  <a:pt x="197" y="238"/>
                  <a:pt x="209" y="249"/>
                  <a:pt x="222" y="259"/>
                </a:cubicBezTo>
                <a:cubicBezTo>
                  <a:pt x="234" y="244"/>
                  <a:pt x="234" y="244"/>
                  <a:pt x="234" y="244"/>
                </a:cubicBezTo>
                <a:cubicBezTo>
                  <a:pt x="222" y="234"/>
                  <a:pt x="211" y="223"/>
                  <a:pt x="199" y="213"/>
                </a:cubicBezTo>
                <a:lnTo>
                  <a:pt x="186" y="228"/>
                </a:lnTo>
                <a:close/>
                <a:moveTo>
                  <a:pt x="118" y="161"/>
                </a:moveTo>
                <a:cubicBezTo>
                  <a:pt x="128" y="172"/>
                  <a:pt x="140" y="184"/>
                  <a:pt x="151" y="195"/>
                </a:cubicBezTo>
                <a:cubicBezTo>
                  <a:pt x="165" y="181"/>
                  <a:pt x="165" y="181"/>
                  <a:pt x="165" y="181"/>
                </a:cubicBezTo>
                <a:cubicBezTo>
                  <a:pt x="154" y="170"/>
                  <a:pt x="143" y="159"/>
                  <a:pt x="132" y="147"/>
                </a:cubicBezTo>
                <a:lnTo>
                  <a:pt x="118" y="161"/>
                </a:lnTo>
                <a:close/>
                <a:moveTo>
                  <a:pt x="56" y="88"/>
                </a:moveTo>
                <a:cubicBezTo>
                  <a:pt x="65" y="101"/>
                  <a:pt x="76" y="113"/>
                  <a:pt x="86" y="125"/>
                </a:cubicBezTo>
                <a:cubicBezTo>
                  <a:pt x="101" y="112"/>
                  <a:pt x="101" y="112"/>
                  <a:pt x="101" y="112"/>
                </a:cubicBezTo>
                <a:cubicBezTo>
                  <a:pt x="91" y="100"/>
                  <a:pt x="81" y="88"/>
                  <a:pt x="71" y="76"/>
                </a:cubicBezTo>
                <a:lnTo>
                  <a:pt x="56" y="88"/>
                </a:lnTo>
                <a:close/>
                <a:moveTo>
                  <a:pt x="0" y="11"/>
                </a:moveTo>
                <a:cubicBezTo>
                  <a:pt x="9" y="24"/>
                  <a:pt x="18" y="37"/>
                  <a:pt x="27" y="50"/>
                </a:cubicBezTo>
                <a:cubicBezTo>
                  <a:pt x="43" y="38"/>
                  <a:pt x="43" y="38"/>
                  <a:pt x="43" y="38"/>
                </a:cubicBezTo>
                <a:cubicBezTo>
                  <a:pt x="34" y="26"/>
                  <a:pt x="25" y="13"/>
                  <a:pt x="17" y="0"/>
                </a:cubicBezTo>
                <a:lnTo>
                  <a:pt x="0" y="11"/>
                </a:lnTo>
                <a:close/>
              </a:path>
            </a:pathLst>
          </a:custGeom>
          <a:solidFill>
            <a:schemeClr val="tx2"/>
          </a:solidFill>
          <a:ln>
            <a:noFill/>
          </a:ln>
        </p:spPr>
        <p:txBody>
          <a:bodyPr vert="horz" wrap="square" lIns="45732" tIns="22866" rIns="45732" bIns="22866" numCol="1" anchor="t" anchorCtr="0" compatLnSpc="1"/>
          <a:lstStyle/>
          <a:p>
            <a:endParaRPr lang="en-US" sz="2800" dirty="0">
              <a:solidFill>
                <a:schemeClr val="tx2"/>
              </a:solidFill>
              <a:latin typeface="Calibri Light" panose="020F0302020204030204"/>
            </a:endParaRPr>
          </a:p>
        </p:txBody>
      </p:sp>
      <p:sp>
        <p:nvSpPr>
          <p:cNvPr id="123" name="Freeform 74"/>
          <p:cNvSpPr>
            <a:spLocks noEditPoints="1"/>
          </p:cNvSpPr>
          <p:nvPr/>
        </p:nvSpPr>
        <p:spPr bwMode="auto">
          <a:xfrm>
            <a:off x="5634568" y="2960195"/>
            <a:ext cx="655638" cy="1192523"/>
          </a:xfrm>
          <a:custGeom>
            <a:avLst/>
            <a:gdLst>
              <a:gd name="T0" fmla="*/ 50 w 467"/>
              <a:gd name="T1" fmla="*/ 29 h 849"/>
              <a:gd name="T2" fmla="*/ 12 w 467"/>
              <a:gd name="T3" fmla="*/ 0 h 849"/>
              <a:gd name="T4" fmla="*/ 0 w 467"/>
              <a:gd name="T5" fmla="*/ 16 h 849"/>
              <a:gd name="T6" fmla="*/ 37 w 467"/>
              <a:gd name="T7" fmla="*/ 45 h 849"/>
              <a:gd name="T8" fmla="*/ 50 w 467"/>
              <a:gd name="T9" fmla="*/ 29 h 849"/>
              <a:gd name="T10" fmla="*/ 50 w 467"/>
              <a:gd name="T11" fmla="*/ 29 h 849"/>
              <a:gd name="T12" fmla="*/ 121 w 467"/>
              <a:gd name="T13" fmla="*/ 91 h 849"/>
              <a:gd name="T14" fmla="*/ 86 w 467"/>
              <a:gd name="T15" fmla="*/ 59 h 849"/>
              <a:gd name="T16" fmla="*/ 73 w 467"/>
              <a:gd name="T17" fmla="*/ 74 h 849"/>
              <a:gd name="T18" fmla="*/ 107 w 467"/>
              <a:gd name="T19" fmla="*/ 106 h 849"/>
              <a:gd name="T20" fmla="*/ 121 w 467"/>
              <a:gd name="T21" fmla="*/ 91 h 849"/>
              <a:gd name="T22" fmla="*/ 187 w 467"/>
              <a:gd name="T23" fmla="*/ 159 h 849"/>
              <a:gd name="T24" fmla="*/ 155 w 467"/>
              <a:gd name="T25" fmla="*/ 124 h 849"/>
              <a:gd name="T26" fmla="*/ 140 w 467"/>
              <a:gd name="T27" fmla="*/ 138 h 849"/>
              <a:gd name="T28" fmla="*/ 172 w 467"/>
              <a:gd name="T29" fmla="*/ 172 h 849"/>
              <a:gd name="T30" fmla="*/ 187 w 467"/>
              <a:gd name="T31" fmla="*/ 159 h 849"/>
              <a:gd name="T32" fmla="*/ 187 w 467"/>
              <a:gd name="T33" fmla="*/ 159 h 849"/>
              <a:gd name="T34" fmla="*/ 246 w 467"/>
              <a:gd name="T35" fmla="*/ 233 h 849"/>
              <a:gd name="T36" fmla="*/ 217 w 467"/>
              <a:gd name="T37" fmla="*/ 195 h 849"/>
              <a:gd name="T38" fmla="*/ 202 w 467"/>
              <a:gd name="T39" fmla="*/ 208 h 849"/>
              <a:gd name="T40" fmla="*/ 230 w 467"/>
              <a:gd name="T41" fmla="*/ 245 h 849"/>
              <a:gd name="T42" fmla="*/ 246 w 467"/>
              <a:gd name="T43" fmla="*/ 233 h 849"/>
              <a:gd name="T44" fmla="*/ 300 w 467"/>
              <a:gd name="T45" fmla="*/ 311 h 849"/>
              <a:gd name="T46" fmla="*/ 274 w 467"/>
              <a:gd name="T47" fmla="*/ 271 h 849"/>
              <a:gd name="T48" fmla="*/ 257 w 467"/>
              <a:gd name="T49" fmla="*/ 282 h 849"/>
              <a:gd name="T50" fmla="*/ 283 w 467"/>
              <a:gd name="T51" fmla="*/ 321 h 849"/>
              <a:gd name="T52" fmla="*/ 300 w 467"/>
              <a:gd name="T53" fmla="*/ 311 h 849"/>
              <a:gd name="T54" fmla="*/ 346 w 467"/>
              <a:gd name="T55" fmla="*/ 393 h 849"/>
              <a:gd name="T56" fmla="*/ 324 w 467"/>
              <a:gd name="T57" fmla="*/ 352 h 849"/>
              <a:gd name="T58" fmla="*/ 306 w 467"/>
              <a:gd name="T59" fmla="*/ 361 h 849"/>
              <a:gd name="T60" fmla="*/ 328 w 467"/>
              <a:gd name="T61" fmla="*/ 402 h 849"/>
              <a:gd name="T62" fmla="*/ 346 w 467"/>
              <a:gd name="T63" fmla="*/ 393 h 849"/>
              <a:gd name="T64" fmla="*/ 385 w 467"/>
              <a:gd name="T65" fmla="*/ 480 h 849"/>
              <a:gd name="T66" fmla="*/ 367 w 467"/>
              <a:gd name="T67" fmla="*/ 436 h 849"/>
              <a:gd name="T68" fmla="*/ 348 w 467"/>
              <a:gd name="T69" fmla="*/ 444 h 849"/>
              <a:gd name="T70" fmla="*/ 367 w 467"/>
              <a:gd name="T71" fmla="*/ 487 h 849"/>
              <a:gd name="T72" fmla="*/ 385 w 467"/>
              <a:gd name="T73" fmla="*/ 480 h 849"/>
              <a:gd name="T74" fmla="*/ 417 w 467"/>
              <a:gd name="T75" fmla="*/ 569 h 849"/>
              <a:gd name="T76" fmla="*/ 402 w 467"/>
              <a:gd name="T77" fmla="*/ 524 h 849"/>
              <a:gd name="T78" fmla="*/ 384 w 467"/>
              <a:gd name="T79" fmla="*/ 531 h 849"/>
              <a:gd name="T80" fmla="*/ 398 w 467"/>
              <a:gd name="T81" fmla="*/ 575 h 849"/>
              <a:gd name="T82" fmla="*/ 417 w 467"/>
              <a:gd name="T83" fmla="*/ 569 h 849"/>
              <a:gd name="T84" fmla="*/ 442 w 467"/>
              <a:gd name="T85" fmla="*/ 660 h 849"/>
              <a:gd name="T86" fmla="*/ 431 w 467"/>
              <a:gd name="T87" fmla="*/ 614 h 849"/>
              <a:gd name="T88" fmla="*/ 411 w 467"/>
              <a:gd name="T89" fmla="*/ 619 h 849"/>
              <a:gd name="T90" fmla="*/ 422 w 467"/>
              <a:gd name="T91" fmla="*/ 665 h 849"/>
              <a:gd name="T92" fmla="*/ 442 w 467"/>
              <a:gd name="T93" fmla="*/ 660 h 849"/>
              <a:gd name="T94" fmla="*/ 458 w 467"/>
              <a:gd name="T95" fmla="*/ 753 h 849"/>
              <a:gd name="T96" fmla="*/ 451 w 467"/>
              <a:gd name="T97" fmla="*/ 707 h 849"/>
              <a:gd name="T98" fmla="*/ 431 w 467"/>
              <a:gd name="T99" fmla="*/ 710 h 849"/>
              <a:gd name="T100" fmla="*/ 438 w 467"/>
              <a:gd name="T101" fmla="*/ 756 h 849"/>
              <a:gd name="T102" fmla="*/ 458 w 467"/>
              <a:gd name="T103" fmla="*/ 753 h 849"/>
              <a:gd name="T104" fmla="*/ 467 w 467"/>
              <a:gd name="T105" fmla="*/ 848 h 849"/>
              <a:gd name="T106" fmla="*/ 464 w 467"/>
              <a:gd name="T107" fmla="*/ 801 h 849"/>
              <a:gd name="T108" fmla="*/ 444 w 467"/>
              <a:gd name="T109" fmla="*/ 802 h 849"/>
              <a:gd name="T110" fmla="*/ 447 w 467"/>
              <a:gd name="T111" fmla="*/ 849 h 849"/>
              <a:gd name="T112" fmla="*/ 467 w 467"/>
              <a:gd name="T113" fmla="*/ 848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7" h="849">
                <a:moveTo>
                  <a:pt x="50" y="29"/>
                </a:moveTo>
                <a:cubicBezTo>
                  <a:pt x="37" y="19"/>
                  <a:pt x="25" y="10"/>
                  <a:pt x="12" y="0"/>
                </a:cubicBezTo>
                <a:cubicBezTo>
                  <a:pt x="0" y="16"/>
                  <a:pt x="0" y="16"/>
                  <a:pt x="0" y="16"/>
                </a:cubicBezTo>
                <a:cubicBezTo>
                  <a:pt x="13" y="25"/>
                  <a:pt x="25" y="35"/>
                  <a:pt x="37" y="45"/>
                </a:cubicBezTo>
                <a:cubicBezTo>
                  <a:pt x="50" y="29"/>
                  <a:pt x="50" y="29"/>
                  <a:pt x="50" y="29"/>
                </a:cubicBezTo>
                <a:cubicBezTo>
                  <a:pt x="50" y="29"/>
                  <a:pt x="50" y="29"/>
                  <a:pt x="50" y="29"/>
                </a:cubicBezTo>
                <a:moveTo>
                  <a:pt x="121" y="91"/>
                </a:moveTo>
                <a:cubicBezTo>
                  <a:pt x="110" y="80"/>
                  <a:pt x="98" y="70"/>
                  <a:pt x="86" y="59"/>
                </a:cubicBezTo>
                <a:cubicBezTo>
                  <a:pt x="73" y="74"/>
                  <a:pt x="73" y="74"/>
                  <a:pt x="73" y="74"/>
                </a:cubicBezTo>
                <a:cubicBezTo>
                  <a:pt x="84" y="85"/>
                  <a:pt x="96" y="95"/>
                  <a:pt x="107" y="106"/>
                </a:cubicBezTo>
                <a:cubicBezTo>
                  <a:pt x="121" y="91"/>
                  <a:pt x="121" y="91"/>
                  <a:pt x="121" y="91"/>
                </a:cubicBezTo>
                <a:moveTo>
                  <a:pt x="187" y="159"/>
                </a:moveTo>
                <a:cubicBezTo>
                  <a:pt x="176" y="147"/>
                  <a:pt x="166" y="136"/>
                  <a:pt x="155" y="124"/>
                </a:cubicBezTo>
                <a:cubicBezTo>
                  <a:pt x="140" y="138"/>
                  <a:pt x="140" y="138"/>
                  <a:pt x="140" y="138"/>
                </a:cubicBezTo>
                <a:cubicBezTo>
                  <a:pt x="151" y="150"/>
                  <a:pt x="161" y="161"/>
                  <a:pt x="172" y="172"/>
                </a:cubicBezTo>
                <a:cubicBezTo>
                  <a:pt x="187" y="159"/>
                  <a:pt x="187" y="159"/>
                  <a:pt x="187" y="159"/>
                </a:cubicBezTo>
                <a:cubicBezTo>
                  <a:pt x="187" y="159"/>
                  <a:pt x="187" y="159"/>
                  <a:pt x="187" y="159"/>
                </a:cubicBezTo>
                <a:moveTo>
                  <a:pt x="246" y="233"/>
                </a:moveTo>
                <a:cubicBezTo>
                  <a:pt x="237" y="220"/>
                  <a:pt x="227" y="208"/>
                  <a:pt x="217" y="195"/>
                </a:cubicBezTo>
                <a:cubicBezTo>
                  <a:pt x="202" y="208"/>
                  <a:pt x="202" y="208"/>
                  <a:pt x="202" y="208"/>
                </a:cubicBezTo>
                <a:cubicBezTo>
                  <a:pt x="212" y="220"/>
                  <a:pt x="221" y="232"/>
                  <a:pt x="230" y="245"/>
                </a:cubicBezTo>
                <a:cubicBezTo>
                  <a:pt x="246" y="233"/>
                  <a:pt x="246" y="233"/>
                  <a:pt x="246" y="233"/>
                </a:cubicBezTo>
                <a:moveTo>
                  <a:pt x="300" y="311"/>
                </a:moveTo>
                <a:cubicBezTo>
                  <a:pt x="291" y="297"/>
                  <a:pt x="283" y="284"/>
                  <a:pt x="274" y="271"/>
                </a:cubicBezTo>
                <a:cubicBezTo>
                  <a:pt x="257" y="282"/>
                  <a:pt x="257" y="282"/>
                  <a:pt x="257" y="282"/>
                </a:cubicBezTo>
                <a:cubicBezTo>
                  <a:pt x="266" y="295"/>
                  <a:pt x="275" y="308"/>
                  <a:pt x="283" y="321"/>
                </a:cubicBezTo>
                <a:cubicBezTo>
                  <a:pt x="300" y="311"/>
                  <a:pt x="300" y="311"/>
                  <a:pt x="300" y="311"/>
                </a:cubicBezTo>
                <a:moveTo>
                  <a:pt x="346" y="393"/>
                </a:moveTo>
                <a:cubicBezTo>
                  <a:pt x="339" y="379"/>
                  <a:pt x="332" y="365"/>
                  <a:pt x="324" y="352"/>
                </a:cubicBezTo>
                <a:cubicBezTo>
                  <a:pt x="306" y="361"/>
                  <a:pt x="306" y="361"/>
                  <a:pt x="306" y="361"/>
                </a:cubicBezTo>
                <a:cubicBezTo>
                  <a:pt x="314" y="375"/>
                  <a:pt x="321" y="389"/>
                  <a:pt x="328" y="402"/>
                </a:cubicBezTo>
                <a:cubicBezTo>
                  <a:pt x="346" y="393"/>
                  <a:pt x="346" y="393"/>
                  <a:pt x="346" y="393"/>
                </a:cubicBezTo>
                <a:moveTo>
                  <a:pt x="385" y="480"/>
                </a:moveTo>
                <a:cubicBezTo>
                  <a:pt x="380" y="465"/>
                  <a:pt x="373" y="450"/>
                  <a:pt x="367" y="436"/>
                </a:cubicBezTo>
                <a:cubicBezTo>
                  <a:pt x="348" y="444"/>
                  <a:pt x="348" y="444"/>
                  <a:pt x="348" y="444"/>
                </a:cubicBezTo>
                <a:cubicBezTo>
                  <a:pt x="355" y="458"/>
                  <a:pt x="361" y="473"/>
                  <a:pt x="367" y="487"/>
                </a:cubicBezTo>
                <a:cubicBezTo>
                  <a:pt x="385" y="480"/>
                  <a:pt x="385" y="480"/>
                  <a:pt x="385" y="480"/>
                </a:cubicBezTo>
                <a:moveTo>
                  <a:pt x="417" y="569"/>
                </a:moveTo>
                <a:cubicBezTo>
                  <a:pt x="413" y="554"/>
                  <a:pt x="408" y="539"/>
                  <a:pt x="402" y="524"/>
                </a:cubicBezTo>
                <a:cubicBezTo>
                  <a:pt x="384" y="531"/>
                  <a:pt x="384" y="531"/>
                  <a:pt x="384" y="531"/>
                </a:cubicBezTo>
                <a:cubicBezTo>
                  <a:pt x="389" y="545"/>
                  <a:pt x="394" y="560"/>
                  <a:pt x="398" y="575"/>
                </a:cubicBezTo>
                <a:cubicBezTo>
                  <a:pt x="417" y="569"/>
                  <a:pt x="417" y="569"/>
                  <a:pt x="417" y="569"/>
                </a:cubicBezTo>
                <a:moveTo>
                  <a:pt x="442" y="660"/>
                </a:moveTo>
                <a:cubicBezTo>
                  <a:pt x="438" y="645"/>
                  <a:pt x="435" y="629"/>
                  <a:pt x="431" y="614"/>
                </a:cubicBezTo>
                <a:cubicBezTo>
                  <a:pt x="411" y="619"/>
                  <a:pt x="411" y="619"/>
                  <a:pt x="411" y="619"/>
                </a:cubicBezTo>
                <a:cubicBezTo>
                  <a:pt x="415" y="634"/>
                  <a:pt x="419" y="649"/>
                  <a:pt x="422" y="665"/>
                </a:cubicBezTo>
                <a:cubicBezTo>
                  <a:pt x="442" y="660"/>
                  <a:pt x="442" y="660"/>
                  <a:pt x="442" y="660"/>
                </a:cubicBezTo>
                <a:moveTo>
                  <a:pt x="458" y="753"/>
                </a:moveTo>
                <a:cubicBezTo>
                  <a:pt x="456" y="738"/>
                  <a:pt x="454" y="722"/>
                  <a:pt x="451" y="707"/>
                </a:cubicBezTo>
                <a:cubicBezTo>
                  <a:pt x="431" y="710"/>
                  <a:pt x="431" y="710"/>
                  <a:pt x="431" y="710"/>
                </a:cubicBezTo>
                <a:cubicBezTo>
                  <a:pt x="434" y="725"/>
                  <a:pt x="436" y="741"/>
                  <a:pt x="438" y="756"/>
                </a:cubicBezTo>
                <a:cubicBezTo>
                  <a:pt x="458" y="753"/>
                  <a:pt x="458" y="753"/>
                  <a:pt x="458" y="753"/>
                </a:cubicBezTo>
                <a:moveTo>
                  <a:pt x="467" y="848"/>
                </a:moveTo>
                <a:cubicBezTo>
                  <a:pt x="466" y="832"/>
                  <a:pt x="465" y="816"/>
                  <a:pt x="464" y="801"/>
                </a:cubicBezTo>
                <a:cubicBezTo>
                  <a:pt x="444" y="802"/>
                  <a:pt x="444" y="802"/>
                  <a:pt x="444" y="802"/>
                </a:cubicBezTo>
                <a:cubicBezTo>
                  <a:pt x="445" y="818"/>
                  <a:pt x="446" y="833"/>
                  <a:pt x="447" y="849"/>
                </a:cubicBezTo>
                <a:cubicBezTo>
                  <a:pt x="467" y="848"/>
                  <a:pt x="467" y="848"/>
                  <a:pt x="467" y="848"/>
                </a:cubicBezTo>
              </a:path>
            </a:pathLst>
          </a:custGeom>
          <a:solidFill>
            <a:schemeClr val="tx2"/>
          </a:solidFill>
          <a:ln>
            <a:noFill/>
          </a:ln>
        </p:spPr>
        <p:txBody>
          <a:bodyPr vert="horz" wrap="square" lIns="45732" tIns="22866" rIns="45732" bIns="22866" numCol="1" anchor="t" anchorCtr="0" compatLnSpc="1"/>
          <a:lstStyle/>
          <a:p>
            <a:endParaRPr lang="en-US" sz="2800" dirty="0">
              <a:solidFill>
                <a:schemeClr val="tx2"/>
              </a:solidFill>
              <a:latin typeface="Calibri Light" panose="020F0302020204030204"/>
            </a:endParaRPr>
          </a:p>
        </p:txBody>
      </p:sp>
      <p:sp>
        <p:nvSpPr>
          <p:cNvPr id="124" name="Freeform 77"/>
          <p:cNvSpPr/>
          <p:nvPr/>
        </p:nvSpPr>
        <p:spPr bwMode="auto">
          <a:xfrm>
            <a:off x="2492847" y="4238505"/>
            <a:ext cx="1131888" cy="638341"/>
          </a:xfrm>
          <a:custGeom>
            <a:avLst/>
            <a:gdLst>
              <a:gd name="T0" fmla="*/ 451 w 806"/>
              <a:gd name="T1" fmla="*/ 0 h 454"/>
              <a:gd name="T2" fmla="*/ 294 w 806"/>
              <a:gd name="T3" fmla="*/ 119 h 454"/>
              <a:gd name="T4" fmla="*/ 235 w 806"/>
              <a:gd name="T5" fmla="*/ 103 h 454"/>
              <a:gd name="T6" fmla="*/ 118 w 806"/>
              <a:gd name="T7" fmla="*/ 220 h 454"/>
              <a:gd name="T8" fmla="*/ 0 w 806"/>
              <a:gd name="T9" fmla="*/ 337 h 454"/>
              <a:gd name="T10" fmla="*/ 118 w 806"/>
              <a:gd name="T11" fmla="*/ 454 h 454"/>
              <a:gd name="T12" fmla="*/ 665 w 806"/>
              <a:gd name="T13" fmla="*/ 454 h 454"/>
              <a:gd name="T14" fmla="*/ 806 w 806"/>
              <a:gd name="T15" fmla="*/ 313 h 454"/>
              <a:gd name="T16" fmla="*/ 744 w 806"/>
              <a:gd name="T17" fmla="*/ 196 h 454"/>
              <a:gd name="T18" fmla="*/ 744 w 806"/>
              <a:gd name="T19" fmla="*/ 194 h 454"/>
              <a:gd name="T20" fmla="*/ 636 w 806"/>
              <a:gd name="T21" fmla="*/ 86 h 454"/>
              <a:gd name="T22" fmla="*/ 598 w 806"/>
              <a:gd name="T23" fmla="*/ 93 h 454"/>
              <a:gd name="T24" fmla="*/ 451 w 806"/>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6" h="454">
                <a:moveTo>
                  <a:pt x="451" y="0"/>
                </a:moveTo>
                <a:cubicBezTo>
                  <a:pt x="376" y="0"/>
                  <a:pt x="313" y="50"/>
                  <a:pt x="294" y="119"/>
                </a:cubicBezTo>
                <a:cubicBezTo>
                  <a:pt x="277" y="109"/>
                  <a:pt x="257" y="103"/>
                  <a:pt x="235" y="103"/>
                </a:cubicBezTo>
                <a:cubicBezTo>
                  <a:pt x="170" y="103"/>
                  <a:pt x="118" y="155"/>
                  <a:pt x="118" y="220"/>
                </a:cubicBezTo>
                <a:cubicBezTo>
                  <a:pt x="53" y="220"/>
                  <a:pt x="0" y="272"/>
                  <a:pt x="0" y="337"/>
                </a:cubicBezTo>
                <a:cubicBezTo>
                  <a:pt x="0" y="402"/>
                  <a:pt x="53" y="454"/>
                  <a:pt x="118" y="454"/>
                </a:cubicBezTo>
                <a:cubicBezTo>
                  <a:pt x="665" y="454"/>
                  <a:pt x="665" y="454"/>
                  <a:pt x="665" y="454"/>
                </a:cubicBezTo>
                <a:cubicBezTo>
                  <a:pt x="743" y="454"/>
                  <a:pt x="806" y="391"/>
                  <a:pt x="806" y="313"/>
                </a:cubicBezTo>
                <a:cubicBezTo>
                  <a:pt x="806" y="265"/>
                  <a:pt x="782" y="222"/>
                  <a:pt x="744" y="196"/>
                </a:cubicBezTo>
                <a:cubicBezTo>
                  <a:pt x="744" y="196"/>
                  <a:pt x="744" y="195"/>
                  <a:pt x="744" y="194"/>
                </a:cubicBezTo>
                <a:cubicBezTo>
                  <a:pt x="744" y="135"/>
                  <a:pt x="696" y="86"/>
                  <a:pt x="636" y="86"/>
                </a:cubicBezTo>
                <a:cubicBezTo>
                  <a:pt x="623" y="86"/>
                  <a:pt x="610" y="89"/>
                  <a:pt x="598" y="93"/>
                </a:cubicBezTo>
                <a:cubicBezTo>
                  <a:pt x="572" y="38"/>
                  <a:pt x="516" y="0"/>
                  <a:pt x="451" y="0"/>
                </a:cubicBezTo>
              </a:path>
            </a:pathLst>
          </a:custGeom>
          <a:solidFill>
            <a:schemeClr val="accent4"/>
          </a:solidFill>
          <a:ln>
            <a:noFill/>
          </a:ln>
        </p:spPr>
        <p:txBody>
          <a:bodyPr vert="horz" wrap="square" lIns="45732" tIns="22866" rIns="45732" bIns="22866" numCol="1" anchor="t" anchorCtr="0" compatLnSpc="1"/>
          <a:lstStyle/>
          <a:p>
            <a:endParaRPr lang="en-US" sz="2800" dirty="0">
              <a:solidFill>
                <a:schemeClr val="tx2"/>
              </a:solidFill>
              <a:latin typeface="Calibri Light" panose="020F0302020204030204"/>
            </a:endParaRPr>
          </a:p>
        </p:txBody>
      </p:sp>
      <p:sp>
        <p:nvSpPr>
          <p:cNvPr id="125" name="Freeform 78"/>
          <p:cNvSpPr/>
          <p:nvPr/>
        </p:nvSpPr>
        <p:spPr bwMode="auto">
          <a:xfrm>
            <a:off x="3839159" y="2382751"/>
            <a:ext cx="1454150" cy="819363"/>
          </a:xfrm>
          <a:custGeom>
            <a:avLst/>
            <a:gdLst>
              <a:gd name="T0" fmla="*/ 954 w 1034"/>
              <a:gd name="T1" fmla="*/ 252 h 583"/>
              <a:gd name="T2" fmla="*/ 954 w 1034"/>
              <a:gd name="T3" fmla="*/ 249 h 583"/>
              <a:gd name="T4" fmla="*/ 815 w 1034"/>
              <a:gd name="T5" fmla="*/ 110 h 583"/>
              <a:gd name="T6" fmla="*/ 767 w 1034"/>
              <a:gd name="T7" fmla="*/ 119 h 583"/>
              <a:gd name="T8" fmla="*/ 578 w 1034"/>
              <a:gd name="T9" fmla="*/ 0 h 583"/>
              <a:gd name="T10" fmla="*/ 377 w 1034"/>
              <a:gd name="T11" fmla="*/ 152 h 583"/>
              <a:gd name="T12" fmla="*/ 301 w 1034"/>
              <a:gd name="T13" fmla="*/ 131 h 583"/>
              <a:gd name="T14" fmla="*/ 150 w 1034"/>
              <a:gd name="T15" fmla="*/ 282 h 583"/>
              <a:gd name="T16" fmla="*/ 0 w 1034"/>
              <a:gd name="T17" fmla="*/ 432 h 583"/>
              <a:gd name="T18" fmla="*/ 150 w 1034"/>
              <a:gd name="T19" fmla="*/ 583 h 583"/>
              <a:gd name="T20" fmla="*/ 853 w 1034"/>
              <a:gd name="T21" fmla="*/ 583 h 583"/>
              <a:gd name="T22" fmla="*/ 1034 w 1034"/>
              <a:gd name="T23" fmla="*/ 402 h 583"/>
              <a:gd name="T24" fmla="*/ 954 w 1034"/>
              <a:gd name="T25" fmla="*/ 252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4" h="583">
                <a:moveTo>
                  <a:pt x="954" y="252"/>
                </a:moveTo>
                <a:cubicBezTo>
                  <a:pt x="954" y="251"/>
                  <a:pt x="954" y="250"/>
                  <a:pt x="954" y="249"/>
                </a:cubicBezTo>
                <a:cubicBezTo>
                  <a:pt x="954" y="172"/>
                  <a:pt x="892" y="110"/>
                  <a:pt x="815" y="110"/>
                </a:cubicBezTo>
                <a:cubicBezTo>
                  <a:pt x="798" y="110"/>
                  <a:pt x="782" y="113"/>
                  <a:pt x="767" y="119"/>
                </a:cubicBezTo>
                <a:cubicBezTo>
                  <a:pt x="733" y="49"/>
                  <a:pt x="661" y="0"/>
                  <a:pt x="578" y="0"/>
                </a:cubicBezTo>
                <a:cubicBezTo>
                  <a:pt x="482" y="0"/>
                  <a:pt x="402" y="64"/>
                  <a:pt x="377" y="152"/>
                </a:cubicBezTo>
                <a:cubicBezTo>
                  <a:pt x="355" y="139"/>
                  <a:pt x="329" y="131"/>
                  <a:pt x="301" y="131"/>
                </a:cubicBezTo>
                <a:cubicBezTo>
                  <a:pt x="218" y="131"/>
                  <a:pt x="150" y="199"/>
                  <a:pt x="150" y="282"/>
                </a:cubicBezTo>
                <a:cubicBezTo>
                  <a:pt x="67" y="282"/>
                  <a:pt x="0" y="349"/>
                  <a:pt x="0" y="432"/>
                </a:cubicBezTo>
                <a:cubicBezTo>
                  <a:pt x="0" y="515"/>
                  <a:pt x="67" y="583"/>
                  <a:pt x="150" y="583"/>
                </a:cubicBezTo>
                <a:cubicBezTo>
                  <a:pt x="853" y="583"/>
                  <a:pt x="853" y="583"/>
                  <a:pt x="853" y="583"/>
                </a:cubicBezTo>
                <a:cubicBezTo>
                  <a:pt x="953" y="583"/>
                  <a:pt x="1034" y="502"/>
                  <a:pt x="1034" y="402"/>
                </a:cubicBezTo>
                <a:cubicBezTo>
                  <a:pt x="1034" y="339"/>
                  <a:pt x="1002" y="284"/>
                  <a:pt x="954" y="252"/>
                </a:cubicBezTo>
                <a:close/>
              </a:path>
            </a:pathLst>
          </a:custGeom>
          <a:solidFill>
            <a:schemeClr val="accent2"/>
          </a:solidFill>
          <a:ln>
            <a:noFill/>
          </a:ln>
        </p:spPr>
        <p:txBody>
          <a:bodyPr vert="horz" wrap="square" lIns="45732" tIns="22866" rIns="45732" bIns="22866" numCol="1" anchor="t" anchorCtr="0" compatLnSpc="1"/>
          <a:lstStyle/>
          <a:p>
            <a:endParaRPr lang="en-US" sz="2800" dirty="0">
              <a:solidFill>
                <a:schemeClr val="tx2"/>
              </a:solidFill>
              <a:latin typeface="Calibri Light" panose="020F0302020204030204"/>
            </a:endParaRPr>
          </a:p>
        </p:txBody>
      </p:sp>
      <p:sp>
        <p:nvSpPr>
          <p:cNvPr id="126" name="Freeform 77"/>
          <p:cNvSpPr/>
          <p:nvPr/>
        </p:nvSpPr>
        <p:spPr bwMode="auto">
          <a:xfrm>
            <a:off x="5595979" y="4252617"/>
            <a:ext cx="1131888" cy="638341"/>
          </a:xfrm>
          <a:custGeom>
            <a:avLst/>
            <a:gdLst>
              <a:gd name="T0" fmla="*/ 451 w 806"/>
              <a:gd name="T1" fmla="*/ 0 h 454"/>
              <a:gd name="T2" fmla="*/ 294 w 806"/>
              <a:gd name="T3" fmla="*/ 119 h 454"/>
              <a:gd name="T4" fmla="*/ 235 w 806"/>
              <a:gd name="T5" fmla="*/ 103 h 454"/>
              <a:gd name="T6" fmla="*/ 118 w 806"/>
              <a:gd name="T7" fmla="*/ 220 h 454"/>
              <a:gd name="T8" fmla="*/ 0 w 806"/>
              <a:gd name="T9" fmla="*/ 337 h 454"/>
              <a:gd name="T10" fmla="*/ 118 w 806"/>
              <a:gd name="T11" fmla="*/ 454 h 454"/>
              <a:gd name="T12" fmla="*/ 665 w 806"/>
              <a:gd name="T13" fmla="*/ 454 h 454"/>
              <a:gd name="T14" fmla="*/ 806 w 806"/>
              <a:gd name="T15" fmla="*/ 313 h 454"/>
              <a:gd name="T16" fmla="*/ 744 w 806"/>
              <a:gd name="T17" fmla="*/ 196 h 454"/>
              <a:gd name="T18" fmla="*/ 744 w 806"/>
              <a:gd name="T19" fmla="*/ 194 h 454"/>
              <a:gd name="T20" fmla="*/ 636 w 806"/>
              <a:gd name="T21" fmla="*/ 86 h 454"/>
              <a:gd name="T22" fmla="*/ 598 w 806"/>
              <a:gd name="T23" fmla="*/ 93 h 454"/>
              <a:gd name="T24" fmla="*/ 451 w 806"/>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6" h="454">
                <a:moveTo>
                  <a:pt x="451" y="0"/>
                </a:moveTo>
                <a:cubicBezTo>
                  <a:pt x="376" y="0"/>
                  <a:pt x="313" y="50"/>
                  <a:pt x="294" y="119"/>
                </a:cubicBezTo>
                <a:cubicBezTo>
                  <a:pt x="277" y="109"/>
                  <a:pt x="257" y="103"/>
                  <a:pt x="235" y="103"/>
                </a:cubicBezTo>
                <a:cubicBezTo>
                  <a:pt x="170" y="103"/>
                  <a:pt x="118" y="155"/>
                  <a:pt x="118" y="220"/>
                </a:cubicBezTo>
                <a:cubicBezTo>
                  <a:pt x="53" y="220"/>
                  <a:pt x="0" y="272"/>
                  <a:pt x="0" y="337"/>
                </a:cubicBezTo>
                <a:cubicBezTo>
                  <a:pt x="0" y="402"/>
                  <a:pt x="53" y="454"/>
                  <a:pt x="118" y="454"/>
                </a:cubicBezTo>
                <a:cubicBezTo>
                  <a:pt x="665" y="454"/>
                  <a:pt x="665" y="454"/>
                  <a:pt x="665" y="454"/>
                </a:cubicBezTo>
                <a:cubicBezTo>
                  <a:pt x="743" y="454"/>
                  <a:pt x="806" y="391"/>
                  <a:pt x="806" y="313"/>
                </a:cubicBezTo>
                <a:cubicBezTo>
                  <a:pt x="806" y="265"/>
                  <a:pt x="782" y="222"/>
                  <a:pt x="744" y="196"/>
                </a:cubicBezTo>
                <a:cubicBezTo>
                  <a:pt x="744" y="196"/>
                  <a:pt x="744" y="195"/>
                  <a:pt x="744" y="194"/>
                </a:cubicBezTo>
                <a:cubicBezTo>
                  <a:pt x="744" y="135"/>
                  <a:pt x="696" y="86"/>
                  <a:pt x="636" y="86"/>
                </a:cubicBezTo>
                <a:cubicBezTo>
                  <a:pt x="623" y="86"/>
                  <a:pt x="610" y="89"/>
                  <a:pt x="598" y="93"/>
                </a:cubicBezTo>
                <a:cubicBezTo>
                  <a:pt x="572" y="38"/>
                  <a:pt x="516" y="0"/>
                  <a:pt x="451" y="0"/>
                </a:cubicBezTo>
              </a:path>
            </a:pathLst>
          </a:custGeom>
          <a:solidFill>
            <a:schemeClr val="accent3"/>
          </a:solidFill>
          <a:ln>
            <a:noFill/>
          </a:ln>
        </p:spPr>
        <p:txBody>
          <a:bodyPr vert="horz" wrap="square" lIns="45732" tIns="22866" rIns="45732" bIns="22866" numCol="1" anchor="t" anchorCtr="0" compatLnSpc="1"/>
          <a:lstStyle/>
          <a:p>
            <a:endParaRPr lang="en-US" sz="2800" dirty="0">
              <a:solidFill>
                <a:schemeClr val="tx2"/>
              </a:solidFill>
              <a:latin typeface="Calibri Light" panose="020F0302020204030204"/>
            </a:endParaRPr>
          </a:p>
        </p:txBody>
      </p:sp>
      <p:grpSp>
        <p:nvGrpSpPr>
          <p:cNvPr id="127" name="Group 126"/>
          <p:cNvGrpSpPr/>
          <p:nvPr/>
        </p:nvGrpSpPr>
        <p:grpSpPr>
          <a:xfrm>
            <a:off x="3539646" y="3266089"/>
            <a:ext cx="2053137" cy="1211930"/>
            <a:chOff x="9436597" y="5579572"/>
            <a:chExt cx="5473605" cy="3230973"/>
          </a:xfrm>
          <a:solidFill>
            <a:schemeClr val="accent4"/>
          </a:solidFill>
        </p:grpSpPr>
        <p:sp>
          <p:nvSpPr>
            <p:cNvPr id="128" name="Freeform 5"/>
            <p:cNvSpPr>
              <a:spLocks noChangeArrowheads="1"/>
            </p:cNvSpPr>
            <p:nvPr/>
          </p:nvSpPr>
          <p:spPr bwMode="auto">
            <a:xfrm>
              <a:off x="9436597" y="6505981"/>
              <a:ext cx="713663" cy="713630"/>
            </a:xfrm>
            <a:custGeom>
              <a:avLst/>
              <a:gdLst>
                <a:gd name="T0" fmla="*/ 942 w 1248"/>
                <a:gd name="T1" fmla="*/ 0 h 1253"/>
                <a:gd name="T2" fmla="*/ 942 w 1248"/>
                <a:gd name="T3" fmla="*/ 0 h 1253"/>
                <a:gd name="T4" fmla="*/ 585 w 1248"/>
                <a:gd name="T5" fmla="*/ 506 h 1253"/>
                <a:gd name="T6" fmla="*/ 0 w 1248"/>
                <a:gd name="T7" fmla="*/ 305 h 1253"/>
                <a:gd name="T8" fmla="*/ 502 w 1248"/>
                <a:gd name="T9" fmla="*/ 662 h 1253"/>
                <a:gd name="T10" fmla="*/ 300 w 1248"/>
                <a:gd name="T11" fmla="*/ 1252 h 1253"/>
                <a:gd name="T12" fmla="*/ 662 w 1248"/>
                <a:gd name="T13" fmla="*/ 745 h 1253"/>
                <a:gd name="T14" fmla="*/ 1247 w 1248"/>
                <a:gd name="T15" fmla="*/ 946 h 1253"/>
                <a:gd name="T16" fmla="*/ 741 w 1248"/>
                <a:gd name="T17" fmla="*/ 589 h 1253"/>
                <a:gd name="T18" fmla="*/ 942 w 1248"/>
                <a:gd name="T19"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8" h="1253">
                  <a:moveTo>
                    <a:pt x="942" y="0"/>
                  </a:moveTo>
                  <a:lnTo>
                    <a:pt x="942" y="0"/>
                  </a:lnTo>
                  <a:lnTo>
                    <a:pt x="585" y="506"/>
                  </a:lnTo>
                  <a:lnTo>
                    <a:pt x="0" y="305"/>
                  </a:lnTo>
                  <a:lnTo>
                    <a:pt x="502" y="662"/>
                  </a:lnTo>
                  <a:lnTo>
                    <a:pt x="300" y="1252"/>
                  </a:lnTo>
                  <a:lnTo>
                    <a:pt x="662" y="745"/>
                  </a:lnTo>
                  <a:lnTo>
                    <a:pt x="1247" y="946"/>
                  </a:lnTo>
                  <a:lnTo>
                    <a:pt x="741" y="589"/>
                  </a:lnTo>
                  <a:lnTo>
                    <a:pt x="942" y="0"/>
                  </a:lnTo>
                </a:path>
              </a:pathLst>
            </a:custGeom>
            <a:grpFill/>
            <a:ln>
              <a:noFill/>
            </a:ln>
            <a:effectLst/>
          </p:spPr>
          <p:txBody>
            <a:bodyPr wrap="none" anchor="ctr"/>
            <a:lstStyle/>
            <a:p>
              <a:pPr>
                <a:defRPr/>
              </a:pPr>
              <a:endParaRPr lang="en-US" sz="800" dirty="0">
                <a:latin typeface="Calibri Light" panose="020F0302020204030204"/>
              </a:endParaRPr>
            </a:p>
          </p:txBody>
        </p:sp>
        <p:sp>
          <p:nvSpPr>
            <p:cNvPr id="129" name="Freeform 7"/>
            <p:cNvSpPr>
              <a:spLocks noChangeArrowheads="1"/>
            </p:cNvSpPr>
            <p:nvPr/>
          </p:nvSpPr>
          <p:spPr bwMode="auto">
            <a:xfrm>
              <a:off x="12952538" y="5579572"/>
              <a:ext cx="307727" cy="314258"/>
            </a:xfrm>
            <a:custGeom>
              <a:avLst/>
              <a:gdLst>
                <a:gd name="T0" fmla="*/ 496 w 539"/>
                <a:gd name="T1" fmla="*/ 0 h 545"/>
                <a:gd name="T2" fmla="*/ 496 w 539"/>
                <a:gd name="T3" fmla="*/ 0 h 545"/>
                <a:gd name="T4" fmla="*/ 263 w 539"/>
                <a:gd name="T5" fmla="*/ 213 h 545"/>
                <a:gd name="T6" fmla="*/ 0 w 539"/>
                <a:gd name="T7" fmla="*/ 42 h 545"/>
                <a:gd name="T8" fmla="*/ 207 w 539"/>
                <a:gd name="T9" fmla="*/ 280 h 545"/>
                <a:gd name="T10" fmla="*/ 41 w 539"/>
                <a:gd name="T11" fmla="*/ 544 h 545"/>
                <a:gd name="T12" fmla="*/ 273 w 539"/>
                <a:gd name="T13" fmla="*/ 337 h 545"/>
                <a:gd name="T14" fmla="*/ 538 w 539"/>
                <a:gd name="T15" fmla="*/ 502 h 545"/>
                <a:gd name="T16" fmla="*/ 331 w 539"/>
                <a:gd name="T17" fmla="*/ 269 h 545"/>
                <a:gd name="T18" fmla="*/ 496 w 539"/>
                <a:gd name="T19"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9" h="545">
                  <a:moveTo>
                    <a:pt x="496" y="0"/>
                  </a:moveTo>
                  <a:lnTo>
                    <a:pt x="496" y="0"/>
                  </a:lnTo>
                  <a:lnTo>
                    <a:pt x="263" y="213"/>
                  </a:lnTo>
                  <a:lnTo>
                    <a:pt x="0" y="42"/>
                  </a:lnTo>
                  <a:lnTo>
                    <a:pt x="207" y="280"/>
                  </a:lnTo>
                  <a:lnTo>
                    <a:pt x="41" y="544"/>
                  </a:lnTo>
                  <a:lnTo>
                    <a:pt x="273" y="337"/>
                  </a:lnTo>
                  <a:lnTo>
                    <a:pt x="538" y="502"/>
                  </a:lnTo>
                  <a:lnTo>
                    <a:pt x="331" y="269"/>
                  </a:lnTo>
                  <a:lnTo>
                    <a:pt x="496" y="0"/>
                  </a:lnTo>
                </a:path>
              </a:pathLst>
            </a:custGeom>
            <a:grpFill/>
            <a:ln>
              <a:noFill/>
            </a:ln>
            <a:effectLst/>
          </p:spPr>
          <p:txBody>
            <a:bodyPr wrap="none" anchor="ctr"/>
            <a:lstStyle/>
            <a:p>
              <a:pPr>
                <a:defRPr/>
              </a:pPr>
              <a:endParaRPr lang="en-US" sz="800" dirty="0">
                <a:latin typeface="Calibri Light" panose="020F0302020204030204"/>
              </a:endParaRPr>
            </a:p>
          </p:txBody>
        </p:sp>
        <p:sp>
          <p:nvSpPr>
            <p:cNvPr id="130" name="Freeform 9"/>
            <p:cNvSpPr>
              <a:spLocks noChangeArrowheads="1"/>
            </p:cNvSpPr>
            <p:nvPr/>
          </p:nvSpPr>
          <p:spPr bwMode="auto">
            <a:xfrm>
              <a:off x="10094606" y="8434091"/>
              <a:ext cx="307727" cy="314258"/>
            </a:xfrm>
            <a:custGeom>
              <a:avLst/>
              <a:gdLst>
                <a:gd name="T0" fmla="*/ 497 w 539"/>
                <a:gd name="T1" fmla="*/ 0 h 545"/>
                <a:gd name="T2" fmla="*/ 497 w 539"/>
                <a:gd name="T3" fmla="*/ 0 h 545"/>
                <a:gd name="T4" fmla="*/ 497 w 539"/>
                <a:gd name="T5" fmla="*/ 0 h 545"/>
                <a:gd name="T6" fmla="*/ 264 w 539"/>
                <a:gd name="T7" fmla="*/ 213 h 545"/>
                <a:gd name="T8" fmla="*/ 0 w 539"/>
                <a:gd name="T9" fmla="*/ 42 h 545"/>
                <a:gd name="T10" fmla="*/ 207 w 539"/>
                <a:gd name="T11" fmla="*/ 279 h 545"/>
                <a:gd name="T12" fmla="*/ 41 w 539"/>
                <a:gd name="T13" fmla="*/ 544 h 545"/>
                <a:gd name="T14" fmla="*/ 274 w 539"/>
                <a:gd name="T15" fmla="*/ 336 h 545"/>
                <a:gd name="T16" fmla="*/ 538 w 539"/>
                <a:gd name="T17" fmla="*/ 502 h 545"/>
                <a:gd name="T18" fmla="*/ 332 w 539"/>
                <a:gd name="T19" fmla="*/ 269 h 545"/>
                <a:gd name="T20" fmla="*/ 497 w 539"/>
                <a:gd name="T21"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9" h="545">
                  <a:moveTo>
                    <a:pt x="497" y="0"/>
                  </a:moveTo>
                  <a:lnTo>
                    <a:pt x="497" y="0"/>
                  </a:lnTo>
                  <a:lnTo>
                    <a:pt x="497" y="0"/>
                  </a:lnTo>
                  <a:cubicBezTo>
                    <a:pt x="264" y="213"/>
                    <a:pt x="264" y="213"/>
                    <a:pt x="264" y="213"/>
                  </a:cubicBezTo>
                  <a:cubicBezTo>
                    <a:pt x="0" y="42"/>
                    <a:pt x="0" y="42"/>
                    <a:pt x="0" y="42"/>
                  </a:cubicBezTo>
                  <a:cubicBezTo>
                    <a:pt x="207" y="279"/>
                    <a:pt x="207" y="279"/>
                    <a:pt x="207" y="279"/>
                  </a:cubicBezTo>
                  <a:cubicBezTo>
                    <a:pt x="41" y="544"/>
                    <a:pt x="41" y="544"/>
                    <a:pt x="41" y="544"/>
                  </a:cubicBezTo>
                  <a:cubicBezTo>
                    <a:pt x="274" y="336"/>
                    <a:pt x="274" y="336"/>
                    <a:pt x="274" y="336"/>
                  </a:cubicBezTo>
                  <a:cubicBezTo>
                    <a:pt x="538" y="502"/>
                    <a:pt x="538" y="502"/>
                    <a:pt x="538" y="502"/>
                  </a:cubicBezTo>
                  <a:cubicBezTo>
                    <a:pt x="332" y="269"/>
                    <a:pt x="332" y="269"/>
                    <a:pt x="332" y="269"/>
                  </a:cubicBezTo>
                  <a:cubicBezTo>
                    <a:pt x="497" y="0"/>
                    <a:pt x="497" y="0"/>
                    <a:pt x="497" y="0"/>
                  </a:cubicBezTo>
                </a:path>
              </a:pathLst>
            </a:custGeom>
            <a:grpFill/>
            <a:ln>
              <a:noFill/>
            </a:ln>
            <a:effectLst/>
          </p:spPr>
          <p:txBody>
            <a:bodyPr wrap="none" anchor="ctr"/>
            <a:lstStyle/>
            <a:p>
              <a:pPr>
                <a:defRPr/>
              </a:pPr>
              <a:endParaRPr lang="en-US" sz="800" dirty="0">
                <a:latin typeface="Calibri Light" panose="020F0302020204030204"/>
              </a:endParaRPr>
            </a:p>
          </p:txBody>
        </p:sp>
        <p:sp>
          <p:nvSpPr>
            <p:cNvPr id="131" name="Freeform 11"/>
            <p:cNvSpPr>
              <a:spLocks noChangeArrowheads="1"/>
            </p:cNvSpPr>
            <p:nvPr/>
          </p:nvSpPr>
          <p:spPr bwMode="auto">
            <a:xfrm>
              <a:off x="14602475" y="7055933"/>
              <a:ext cx="307727" cy="304439"/>
            </a:xfrm>
            <a:custGeom>
              <a:avLst/>
              <a:gdLst>
                <a:gd name="T0" fmla="*/ 496 w 539"/>
                <a:gd name="T1" fmla="*/ 0 h 539"/>
                <a:gd name="T2" fmla="*/ 263 w 539"/>
                <a:gd name="T3" fmla="*/ 207 h 539"/>
                <a:gd name="T4" fmla="*/ 0 w 539"/>
                <a:gd name="T5" fmla="*/ 42 h 539"/>
                <a:gd name="T6" fmla="*/ 207 w 539"/>
                <a:gd name="T7" fmla="*/ 274 h 539"/>
                <a:gd name="T8" fmla="*/ 42 w 539"/>
                <a:gd name="T9" fmla="*/ 538 h 539"/>
                <a:gd name="T10" fmla="*/ 274 w 539"/>
                <a:gd name="T11" fmla="*/ 331 h 539"/>
                <a:gd name="T12" fmla="*/ 538 w 539"/>
                <a:gd name="T13" fmla="*/ 497 h 539"/>
                <a:gd name="T14" fmla="*/ 331 w 539"/>
                <a:gd name="T15" fmla="*/ 264 h 539"/>
                <a:gd name="T16" fmla="*/ 496 w 539"/>
                <a:gd name="T17"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9" h="539">
                  <a:moveTo>
                    <a:pt x="496" y="0"/>
                  </a:moveTo>
                  <a:lnTo>
                    <a:pt x="263" y="207"/>
                  </a:lnTo>
                  <a:lnTo>
                    <a:pt x="0" y="42"/>
                  </a:lnTo>
                  <a:lnTo>
                    <a:pt x="207" y="274"/>
                  </a:lnTo>
                  <a:lnTo>
                    <a:pt x="42" y="538"/>
                  </a:lnTo>
                  <a:lnTo>
                    <a:pt x="274" y="331"/>
                  </a:lnTo>
                  <a:lnTo>
                    <a:pt x="538" y="497"/>
                  </a:lnTo>
                  <a:lnTo>
                    <a:pt x="331" y="264"/>
                  </a:lnTo>
                  <a:lnTo>
                    <a:pt x="496" y="0"/>
                  </a:lnTo>
                </a:path>
              </a:pathLst>
            </a:custGeom>
            <a:grpFill/>
            <a:ln>
              <a:noFill/>
            </a:ln>
            <a:effectLst/>
          </p:spPr>
          <p:txBody>
            <a:bodyPr wrap="none" anchor="ctr"/>
            <a:lstStyle/>
            <a:p>
              <a:pPr>
                <a:defRPr/>
              </a:pPr>
              <a:endParaRPr lang="en-US" sz="800" dirty="0">
                <a:latin typeface="Calibri Light" panose="020F0302020204030204"/>
              </a:endParaRPr>
            </a:p>
          </p:txBody>
        </p:sp>
        <p:sp>
          <p:nvSpPr>
            <p:cNvPr id="132" name="Freeform 12"/>
            <p:cNvSpPr>
              <a:spLocks noChangeArrowheads="1"/>
            </p:cNvSpPr>
            <p:nvPr/>
          </p:nvSpPr>
          <p:spPr bwMode="auto">
            <a:xfrm>
              <a:off x="13633465" y="8096915"/>
              <a:ext cx="713663" cy="713630"/>
            </a:xfrm>
            <a:custGeom>
              <a:avLst/>
              <a:gdLst>
                <a:gd name="T0" fmla="*/ 947 w 1248"/>
                <a:gd name="T1" fmla="*/ 0 h 1249"/>
                <a:gd name="T2" fmla="*/ 947 w 1248"/>
                <a:gd name="T3" fmla="*/ 0 h 1249"/>
                <a:gd name="T4" fmla="*/ 591 w 1248"/>
                <a:gd name="T5" fmla="*/ 507 h 1249"/>
                <a:gd name="T6" fmla="*/ 0 w 1248"/>
                <a:gd name="T7" fmla="*/ 306 h 1249"/>
                <a:gd name="T8" fmla="*/ 508 w 1248"/>
                <a:gd name="T9" fmla="*/ 663 h 1249"/>
                <a:gd name="T10" fmla="*/ 306 w 1248"/>
                <a:gd name="T11" fmla="*/ 1248 h 1249"/>
                <a:gd name="T12" fmla="*/ 306 w 1248"/>
                <a:gd name="T13" fmla="*/ 1248 h 1249"/>
                <a:gd name="T14" fmla="*/ 663 w 1248"/>
                <a:gd name="T15" fmla="*/ 745 h 1249"/>
                <a:gd name="T16" fmla="*/ 1247 w 1248"/>
                <a:gd name="T17" fmla="*/ 947 h 1249"/>
                <a:gd name="T18" fmla="*/ 745 w 1248"/>
                <a:gd name="T19" fmla="*/ 585 h 1249"/>
                <a:gd name="T20" fmla="*/ 947 w 1248"/>
                <a:gd name="T21" fmla="*/ 0 h 1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8" h="1249">
                  <a:moveTo>
                    <a:pt x="947" y="0"/>
                  </a:moveTo>
                  <a:lnTo>
                    <a:pt x="947" y="0"/>
                  </a:lnTo>
                  <a:lnTo>
                    <a:pt x="591" y="507"/>
                  </a:lnTo>
                  <a:lnTo>
                    <a:pt x="0" y="306"/>
                  </a:lnTo>
                  <a:lnTo>
                    <a:pt x="508" y="663"/>
                  </a:lnTo>
                  <a:lnTo>
                    <a:pt x="306" y="1248"/>
                  </a:lnTo>
                  <a:lnTo>
                    <a:pt x="306" y="1248"/>
                  </a:lnTo>
                  <a:lnTo>
                    <a:pt x="663" y="745"/>
                  </a:lnTo>
                  <a:lnTo>
                    <a:pt x="1247" y="947"/>
                  </a:lnTo>
                  <a:lnTo>
                    <a:pt x="745" y="585"/>
                  </a:lnTo>
                  <a:lnTo>
                    <a:pt x="947" y="0"/>
                  </a:lnTo>
                </a:path>
              </a:pathLst>
            </a:custGeom>
            <a:grpFill/>
            <a:ln>
              <a:noFill/>
            </a:ln>
            <a:effectLst/>
          </p:spPr>
          <p:txBody>
            <a:bodyPr wrap="none" anchor="ctr"/>
            <a:lstStyle/>
            <a:p>
              <a:pPr>
                <a:defRPr/>
              </a:pPr>
              <a:endParaRPr lang="en-US" sz="800" dirty="0">
                <a:latin typeface="Calibri Light" panose="020F0302020204030204"/>
              </a:endParaRPr>
            </a:p>
          </p:txBody>
        </p:sp>
      </p:grpSp>
      <p:sp>
        <p:nvSpPr>
          <p:cNvPr id="133" name="TextBox 132"/>
          <p:cNvSpPr txBox="1"/>
          <p:nvPr/>
        </p:nvSpPr>
        <p:spPr>
          <a:xfrm>
            <a:off x="3523755" y="2673442"/>
            <a:ext cx="2106059" cy="341646"/>
          </a:xfrm>
          <a:prstGeom prst="rect">
            <a:avLst/>
          </a:prstGeom>
          <a:noFill/>
        </p:spPr>
        <p:txBody>
          <a:bodyPr wrap="square" lIns="0" tIns="45734" rIns="0" bIns="0">
            <a:spAutoFit/>
          </a:bodyPr>
          <a:lstStyle/>
          <a:p>
            <a:pPr algn="ctr" defTabSz="457200">
              <a:lnSpc>
                <a:spcPct val="120000"/>
              </a:lnSpc>
              <a:defRPr/>
            </a:pPr>
            <a:r>
              <a:rPr lang="zh-CN" altLang="en-US" sz="1600" b="1" dirty="0">
                <a:solidFill>
                  <a:schemeClr val="bg1"/>
                </a:solidFill>
                <a:latin typeface="Lato Regular"/>
                <a:cs typeface="Lato Regular"/>
              </a:rPr>
              <a:t>特征规约</a:t>
            </a:r>
            <a:endParaRPr lang="zh-CN" altLang="en-US" sz="1600" b="1" dirty="0">
              <a:solidFill>
                <a:schemeClr val="bg1"/>
              </a:solidFill>
              <a:latin typeface="Lato Regular"/>
              <a:cs typeface="Lato Regular"/>
            </a:endParaRPr>
          </a:p>
        </p:txBody>
      </p:sp>
      <p:sp>
        <p:nvSpPr>
          <p:cNvPr id="134" name="TextBox 133"/>
          <p:cNvSpPr txBox="1"/>
          <p:nvPr/>
        </p:nvSpPr>
        <p:spPr>
          <a:xfrm>
            <a:off x="5133492" y="4470502"/>
            <a:ext cx="2106059" cy="341646"/>
          </a:xfrm>
          <a:prstGeom prst="rect">
            <a:avLst/>
          </a:prstGeom>
          <a:noFill/>
        </p:spPr>
        <p:txBody>
          <a:bodyPr wrap="square" lIns="0" tIns="45734" rIns="0" bIns="0">
            <a:spAutoFit/>
          </a:bodyPr>
          <a:lstStyle/>
          <a:p>
            <a:pPr algn="ctr" defTabSz="457200">
              <a:lnSpc>
                <a:spcPct val="120000"/>
              </a:lnSpc>
              <a:defRPr/>
            </a:pPr>
            <a:r>
              <a:rPr lang="zh-CN" altLang="en-US" sz="1600" b="1" dirty="0">
                <a:solidFill>
                  <a:schemeClr val="bg1"/>
                </a:solidFill>
                <a:latin typeface="Lato Regular"/>
                <a:cs typeface="Lato Regular"/>
              </a:rPr>
              <a:t>样本规约</a:t>
            </a:r>
            <a:endParaRPr lang="zh-CN" altLang="en-US" sz="1600" b="1" dirty="0">
              <a:solidFill>
                <a:schemeClr val="bg1"/>
              </a:solidFill>
              <a:latin typeface="Lato Regular"/>
              <a:cs typeface="Lato Regular"/>
            </a:endParaRPr>
          </a:p>
        </p:txBody>
      </p:sp>
      <p:sp>
        <p:nvSpPr>
          <p:cNvPr id="135" name="TextBox 134"/>
          <p:cNvSpPr txBox="1"/>
          <p:nvPr/>
        </p:nvSpPr>
        <p:spPr>
          <a:xfrm>
            <a:off x="2000404" y="4463283"/>
            <a:ext cx="2106059" cy="341646"/>
          </a:xfrm>
          <a:prstGeom prst="rect">
            <a:avLst/>
          </a:prstGeom>
          <a:noFill/>
        </p:spPr>
        <p:txBody>
          <a:bodyPr wrap="square" lIns="0" tIns="45734" rIns="0" bIns="0">
            <a:spAutoFit/>
          </a:bodyPr>
          <a:lstStyle/>
          <a:p>
            <a:pPr algn="ctr" defTabSz="457200">
              <a:lnSpc>
                <a:spcPct val="120000"/>
              </a:lnSpc>
              <a:defRPr/>
            </a:pPr>
            <a:r>
              <a:rPr lang="en-US" sz="1600" b="1" dirty="0">
                <a:solidFill>
                  <a:schemeClr val="bg1"/>
                </a:solidFill>
                <a:latin typeface="Lato Regular"/>
                <a:cs typeface="Lato Regular"/>
              </a:rPr>
              <a:t>特征值归约</a:t>
            </a:r>
            <a:endParaRPr lang="en-US" sz="1600" b="1" dirty="0">
              <a:solidFill>
                <a:schemeClr val="bg1"/>
              </a:solidFill>
              <a:latin typeface="Lato Regular"/>
              <a:cs typeface="Lato Regular"/>
            </a:endParaRPr>
          </a:p>
        </p:txBody>
      </p:sp>
      <p:sp>
        <p:nvSpPr>
          <p:cNvPr id="137" name="TextBox 136"/>
          <p:cNvSpPr txBox="1"/>
          <p:nvPr/>
        </p:nvSpPr>
        <p:spPr>
          <a:xfrm>
            <a:off x="1417689" y="2839726"/>
            <a:ext cx="2106050" cy="994132"/>
          </a:xfrm>
          <a:prstGeom prst="rect">
            <a:avLst/>
          </a:prstGeom>
          <a:noFill/>
        </p:spPr>
        <p:txBody>
          <a:bodyPr wrap="square" lIns="0" tIns="45734" rIns="0" bIns="0">
            <a:spAutoFit/>
          </a:bodyPr>
          <a:lstStyle/>
          <a:p>
            <a:pPr algn="l">
              <a:lnSpc>
                <a:spcPct val="110000"/>
              </a:lnSpc>
            </a:pPr>
            <a:r>
              <a:rPr lang="en-US" sz="1400" dirty="0"/>
              <a:t>     </a:t>
            </a:r>
            <a:r>
              <a:rPr sz="1400" dirty="0"/>
              <a:t>从原有的特征中删除不重要或不相关的特征，或者通过对特征进行重组来减少特征的个数</a:t>
            </a:r>
            <a:endParaRPr sz="1400" dirty="0"/>
          </a:p>
        </p:txBody>
      </p:sp>
      <p:sp>
        <p:nvSpPr>
          <p:cNvPr id="140" name="TextBox 139"/>
          <p:cNvSpPr txBox="1"/>
          <p:nvPr/>
        </p:nvSpPr>
        <p:spPr>
          <a:xfrm>
            <a:off x="386816" y="4535141"/>
            <a:ext cx="2106050" cy="1231120"/>
          </a:xfrm>
          <a:prstGeom prst="rect">
            <a:avLst/>
          </a:prstGeom>
          <a:noFill/>
        </p:spPr>
        <p:txBody>
          <a:bodyPr wrap="square" lIns="0" tIns="45734" rIns="0" bIns="0">
            <a:spAutoFit/>
          </a:bodyPr>
          <a:lstStyle/>
          <a:p>
            <a:pPr algn="l">
              <a:lnSpc>
                <a:spcPct val="110000"/>
              </a:lnSpc>
            </a:pPr>
            <a:r>
              <a:rPr sz="1400" dirty="0"/>
              <a:t>特征值离散化技术，它将连续型特征的值离散化，使之成为少量的区间，每个区间映射到一个离散符号</a:t>
            </a:r>
            <a:endParaRPr sz="1400" dirty="0"/>
          </a:p>
        </p:txBody>
      </p:sp>
      <p:sp>
        <p:nvSpPr>
          <p:cNvPr id="143" name="TextBox 142"/>
          <p:cNvSpPr txBox="1"/>
          <p:nvPr/>
        </p:nvSpPr>
        <p:spPr>
          <a:xfrm>
            <a:off x="6580155" y="3854641"/>
            <a:ext cx="2106050" cy="520157"/>
          </a:xfrm>
          <a:prstGeom prst="rect">
            <a:avLst/>
          </a:prstGeom>
          <a:noFill/>
        </p:spPr>
        <p:txBody>
          <a:bodyPr wrap="square" lIns="0" tIns="45734" rIns="0" bIns="0">
            <a:spAutoFit/>
          </a:bodyPr>
          <a:lstStyle/>
          <a:p>
            <a:pPr>
              <a:lnSpc>
                <a:spcPct val="110000"/>
              </a:lnSpc>
            </a:pPr>
            <a:r>
              <a:rPr sz="1400" dirty="0"/>
              <a:t>从数据集中选出一个有代表性的样本的子集</a:t>
            </a:r>
            <a:endParaRPr sz="14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77"/>
                                        </p:tgtEl>
                                        <p:attrNameLst>
                                          <p:attrName>style.visibility</p:attrName>
                                        </p:attrNameLst>
                                      </p:cBhvr>
                                      <p:to>
                                        <p:strVal val="visible"/>
                                      </p:to>
                                    </p:set>
                                    <p:anim calcmode="lin" valueType="num">
                                      <p:cBhvr>
                                        <p:cTn id="18" dur="500" fill="hold"/>
                                        <p:tgtEl>
                                          <p:spTgt spid="77"/>
                                        </p:tgtEl>
                                        <p:attrNameLst>
                                          <p:attrName>ppt_w</p:attrName>
                                        </p:attrNameLst>
                                      </p:cBhvr>
                                      <p:tavLst>
                                        <p:tav tm="0">
                                          <p:val>
                                            <p:fltVal val="0"/>
                                          </p:val>
                                        </p:tav>
                                        <p:tav tm="100000">
                                          <p:val>
                                            <p:strVal val="#ppt_w"/>
                                          </p:val>
                                        </p:tav>
                                      </p:tavLst>
                                    </p:anim>
                                    <p:anim calcmode="lin" valueType="num">
                                      <p:cBhvr>
                                        <p:cTn id="19" dur="500" fill="hold"/>
                                        <p:tgtEl>
                                          <p:spTgt spid="77"/>
                                        </p:tgtEl>
                                        <p:attrNameLst>
                                          <p:attrName>ppt_h</p:attrName>
                                        </p:attrNameLst>
                                      </p:cBhvr>
                                      <p:tavLst>
                                        <p:tav tm="0">
                                          <p:val>
                                            <p:fltVal val="0"/>
                                          </p:val>
                                        </p:tav>
                                        <p:tav tm="100000">
                                          <p:val>
                                            <p:strVal val="#ppt_h"/>
                                          </p:val>
                                        </p:tav>
                                      </p:tavLst>
                                    </p:anim>
                                    <p:animEffect transition="in" filter="fade">
                                      <p:cBhvr>
                                        <p:cTn id="20" dur="500"/>
                                        <p:tgtEl>
                                          <p:spTgt spid="77"/>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127"/>
                                        </p:tgtEl>
                                        <p:attrNameLst>
                                          <p:attrName>style.visibility</p:attrName>
                                        </p:attrNameLst>
                                      </p:cBhvr>
                                      <p:to>
                                        <p:strVal val="visible"/>
                                      </p:to>
                                    </p:set>
                                    <p:anim calcmode="lin" valueType="num">
                                      <p:cBhvr>
                                        <p:cTn id="25" dur="500" fill="hold"/>
                                        <p:tgtEl>
                                          <p:spTgt spid="127"/>
                                        </p:tgtEl>
                                        <p:attrNameLst>
                                          <p:attrName>ppt_w</p:attrName>
                                        </p:attrNameLst>
                                      </p:cBhvr>
                                      <p:tavLst>
                                        <p:tav tm="0">
                                          <p:val>
                                            <p:fltVal val="0"/>
                                          </p:val>
                                        </p:tav>
                                        <p:tav tm="100000">
                                          <p:val>
                                            <p:strVal val="#ppt_w"/>
                                          </p:val>
                                        </p:tav>
                                      </p:tavLst>
                                    </p:anim>
                                    <p:anim calcmode="lin" valueType="num">
                                      <p:cBhvr>
                                        <p:cTn id="26" dur="500" fill="hold"/>
                                        <p:tgtEl>
                                          <p:spTgt spid="127"/>
                                        </p:tgtEl>
                                        <p:attrNameLst>
                                          <p:attrName>ppt_h</p:attrName>
                                        </p:attrNameLst>
                                      </p:cBhvr>
                                      <p:tavLst>
                                        <p:tav tm="0">
                                          <p:val>
                                            <p:fltVal val="0"/>
                                          </p:val>
                                        </p:tav>
                                        <p:tav tm="100000">
                                          <p:val>
                                            <p:strVal val="#ppt_h"/>
                                          </p:val>
                                        </p:tav>
                                      </p:tavLst>
                                    </p:anim>
                                    <p:animEffect transition="in" filter="fade">
                                      <p:cBhvr>
                                        <p:cTn id="27" dur="500"/>
                                        <p:tgtEl>
                                          <p:spTgt spid="12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25"/>
                                        </p:tgtEl>
                                        <p:attrNameLst>
                                          <p:attrName>style.visibility</p:attrName>
                                        </p:attrNameLst>
                                      </p:cBhvr>
                                      <p:to>
                                        <p:strVal val="visible"/>
                                      </p:to>
                                    </p:set>
                                    <p:animEffect transition="in" filter="wipe(left)">
                                      <p:cBhvr>
                                        <p:cTn id="32" dur="500"/>
                                        <p:tgtEl>
                                          <p:spTgt spid="125"/>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133"/>
                                        </p:tgtEl>
                                        <p:attrNameLst>
                                          <p:attrName>style.visibility</p:attrName>
                                        </p:attrNameLst>
                                      </p:cBhvr>
                                      <p:to>
                                        <p:strVal val="visible"/>
                                      </p:to>
                                    </p:set>
                                    <p:animEffect transition="in" filter="fade">
                                      <p:cBhvr>
                                        <p:cTn id="36" dur="500"/>
                                        <p:tgtEl>
                                          <p:spTgt spid="133"/>
                                        </p:tgtEl>
                                      </p:cBhvr>
                                    </p:animEffect>
                                  </p:childTnLst>
                                </p:cTn>
                              </p:par>
                            </p:childTnLst>
                          </p:cTn>
                        </p:par>
                        <p:par>
                          <p:cTn id="37" fill="hold">
                            <p:stCondLst>
                              <p:cond delay="1000"/>
                            </p:stCondLst>
                            <p:childTnLst>
                              <p:par>
                                <p:cTn id="38" presetID="22" presetClass="entr" presetSubtype="4" fill="hold" grpId="0" nodeType="afterEffect">
                                  <p:stCondLst>
                                    <p:cond delay="0"/>
                                  </p:stCondLst>
                                  <p:childTnLst>
                                    <p:set>
                                      <p:cBhvr>
                                        <p:cTn id="39" dur="1" fill="hold">
                                          <p:stCondLst>
                                            <p:cond delay="0"/>
                                          </p:stCondLst>
                                        </p:cTn>
                                        <p:tgtEl>
                                          <p:spTgt spid="137"/>
                                        </p:tgtEl>
                                        <p:attrNameLst>
                                          <p:attrName>style.visibility</p:attrName>
                                        </p:attrNameLst>
                                      </p:cBhvr>
                                      <p:to>
                                        <p:strVal val="visible"/>
                                      </p:to>
                                    </p:set>
                                    <p:animEffect transition="in" filter="wipe(down)">
                                      <p:cBhvr>
                                        <p:cTn id="40" dur="500"/>
                                        <p:tgtEl>
                                          <p:spTgt spid="13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123"/>
                                        </p:tgtEl>
                                        <p:attrNameLst>
                                          <p:attrName>style.visibility</p:attrName>
                                        </p:attrNameLst>
                                      </p:cBhvr>
                                      <p:to>
                                        <p:strVal val="visible"/>
                                      </p:to>
                                    </p:set>
                                    <p:animEffect transition="in" filter="wipe(left)">
                                      <p:cBhvr>
                                        <p:cTn id="45" dur="500"/>
                                        <p:tgtEl>
                                          <p:spTgt spid="123"/>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126"/>
                                        </p:tgtEl>
                                        <p:attrNameLst>
                                          <p:attrName>style.visibility</p:attrName>
                                        </p:attrNameLst>
                                      </p:cBhvr>
                                      <p:to>
                                        <p:strVal val="visible"/>
                                      </p:to>
                                    </p:set>
                                    <p:animEffect transition="in" filter="wipe(right)">
                                      <p:cBhvr>
                                        <p:cTn id="48" dur="500"/>
                                        <p:tgtEl>
                                          <p:spTgt spid="126"/>
                                        </p:tgtEl>
                                      </p:cBhvr>
                                    </p:animEffect>
                                  </p:childTnLst>
                                </p:cTn>
                              </p:par>
                              <p:par>
                                <p:cTn id="49" presetID="22" presetClass="entr" presetSubtype="2" fill="hold" grpId="0" nodeType="withEffect">
                                  <p:stCondLst>
                                    <p:cond delay="0"/>
                                  </p:stCondLst>
                                  <p:childTnLst>
                                    <p:set>
                                      <p:cBhvr>
                                        <p:cTn id="50" dur="1" fill="hold">
                                          <p:stCondLst>
                                            <p:cond delay="0"/>
                                          </p:stCondLst>
                                        </p:cTn>
                                        <p:tgtEl>
                                          <p:spTgt spid="134"/>
                                        </p:tgtEl>
                                        <p:attrNameLst>
                                          <p:attrName>style.visibility</p:attrName>
                                        </p:attrNameLst>
                                      </p:cBhvr>
                                      <p:to>
                                        <p:strVal val="visible"/>
                                      </p:to>
                                    </p:set>
                                    <p:animEffect transition="in" filter="wipe(right)">
                                      <p:cBhvr>
                                        <p:cTn id="51" dur="500"/>
                                        <p:tgtEl>
                                          <p:spTgt spid="134"/>
                                        </p:tgtEl>
                                      </p:cBhvr>
                                    </p:animEffect>
                                  </p:childTnLst>
                                </p:cTn>
                              </p:par>
                            </p:childTnLst>
                          </p:cTn>
                        </p:par>
                        <p:par>
                          <p:cTn id="52" fill="hold">
                            <p:stCondLst>
                              <p:cond delay="500"/>
                            </p:stCondLst>
                            <p:childTnLst>
                              <p:par>
                                <p:cTn id="53" presetID="1" presetClass="entr" presetSubtype="0" fill="hold" grpId="0" nodeType="afterEffect">
                                  <p:stCondLst>
                                    <p:cond delay="0"/>
                                  </p:stCondLst>
                                  <p:childTnLst>
                                    <p:set>
                                      <p:cBhvr>
                                        <p:cTn id="54" dur="1" fill="hold">
                                          <p:stCondLst>
                                            <p:cond delay="0"/>
                                          </p:stCondLst>
                                        </p:cTn>
                                        <p:tgtEl>
                                          <p:spTgt spid="14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2" fill="hold" grpId="0" nodeType="clickEffect">
                                  <p:stCondLst>
                                    <p:cond delay="0"/>
                                  </p:stCondLst>
                                  <p:childTnLst>
                                    <p:set>
                                      <p:cBhvr>
                                        <p:cTn id="58" dur="1" fill="hold">
                                          <p:stCondLst>
                                            <p:cond delay="0"/>
                                          </p:stCondLst>
                                        </p:cTn>
                                        <p:tgtEl>
                                          <p:spTgt spid="122"/>
                                        </p:tgtEl>
                                        <p:attrNameLst>
                                          <p:attrName>style.visibility</p:attrName>
                                        </p:attrNameLst>
                                      </p:cBhvr>
                                      <p:to>
                                        <p:strVal val="visible"/>
                                      </p:to>
                                    </p:set>
                                    <p:animEffect transition="in" filter="wipe(right)">
                                      <p:cBhvr>
                                        <p:cTn id="59" dur="500"/>
                                        <p:tgtEl>
                                          <p:spTgt spid="122"/>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24"/>
                                        </p:tgtEl>
                                        <p:attrNameLst>
                                          <p:attrName>style.visibility</p:attrName>
                                        </p:attrNameLst>
                                      </p:cBhvr>
                                      <p:to>
                                        <p:strVal val="visible"/>
                                      </p:to>
                                    </p:set>
                                    <p:animEffect transition="in" filter="wipe(left)">
                                      <p:cBhvr>
                                        <p:cTn id="62" dur="500"/>
                                        <p:tgtEl>
                                          <p:spTgt spid="124"/>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135"/>
                                        </p:tgtEl>
                                        <p:attrNameLst>
                                          <p:attrName>style.visibility</p:attrName>
                                        </p:attrNameLst>
                                      </p:cBhvr>
                                      <p:to>
                                        <p:strVal val="visible"/>
                                      </p:to>
                                    </p:set>
                                    <p:animEffect transition="in" filter="wipe(left)">
                                      <p:cBhvr>
                                        <p:cTn id="65" dur="500"/>
                                        <p:tgtEl>
                                          <p:spTgt spid="135"/>
                                        </p:tgtEl>
                                      </p:cBhvr>
                                    </p:animEffect>
                                  </p:childTnLst>
                                </p:cTn>
                              </p:par>
                            </p:childTnLst>
                          </p:cTn>
                        </p:par>
                        <p:par>
                          <p:cTn id="66" fill="hold">
                            <p:stCondLst>
                              <p:cond delay="500"/>
                            </p:stCondLst>
                            <p:childTnLst>
                              <p:par>
                                <p:cTn id="67" presetID="1" presetClass="entr" presetSubtype="0" fill="hold" grpId="0" nodeType="afterEffect">
                                  <p:stCondLst>
                                    <p:cond delay="0"/>
                                  </p:stCondLst>
                                  <p:childTnLst>
                                    <p:set>
                                      <p:cBhvr>
                                        <p:cTn id="68" dur="1" fill="hold">
                                          <p:stCondLst>
                                            <p:cond delay="0"/>
                                          </p:stCondLst>
                                        </p:cTn>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2" grpId="0" bldLvl="0" animBg="1"/>
      <p:bldP spid="123" grpId="0" bldLvl="0" animBg="1"/>
      <p:bldP spid="124" grpId="0" bldLvl="0" animBg="1"/>
      <p:bldP spid="125" grpId="0" bldLvl="0" animBg="1"/>
      <p:bldP spid="126" grpId="0" bldLvl="0" animBg="1"/>
      <p:bldP spid="133" grpId="0"/>
      <p:bldP spid="134" grpId="0"/>
      <p:bldP spid="135" grpId="0"/>
      <p:bldP spid="137" grpId="0"/>
      <p:bldP spid="140" grpId="0"/>
      <p:bldP spid="14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Box 76"/>
          <p:cNvSpPr txBox="1"/>
          <p:nvPr/>
        </p:nvSpPr>
        <p:spPr>
          <a:xfrm>
            <a:off x="694979" y="308242"/>
            <a:ext cx="7853622" cy="598805"/>
          </a:xfrm>
          <a:prstGeom prst="rect">
            <a:avLst/>
          </a:prstGeom>
          <a:noFill/>
        </p:spPr>
        <p:txBody>
          <a:bodyPr wrap="square" rtlCol="0">
            <a:spAutoFit/>
          </a:bodyPr>
          <a:p>
            <a:pPr algn="ctr"/>
            <a:r>
              <a:rPr lang="zh-CN" altLang="en-US" sz="3300" b="1" dirty="0">
                <a:solidFill>
                  <a:schemeClr val="tx2"/>
                </a:solidFill>
                <a:latin typeface="Lato Regular"/>
                <a:cs typeface="Lato Regular"/>
              </a:rPr>
              <a:t>特征工程</a:t>
            </a:r>
            <a:endParaRPr lang="zh-CN" altLang="en-US" sz="3300" b="1" dirty="0">
              <a:solidFill>
                <a:schemeClr val="tx2"/>
              </a:solidFill>
              <a:latin typeface="Lato Regular"/>
              <a:cs typeface="Lato Regular"/>
            </a:endParaRPr>
          </a:p>
        </p:txBody>
      </p:sp>
      <p:sp>
        <p:nvSpPr>
          <p:cNvPr id="6" name="文本框 5"/>
          <p:cNvSpPr txBox="1"/>
          <p:nvPr/>
        </p:nvSpPr>
        <p:spPr>
          <a:xfrm>
            <a:off x="349885" y="1193165"/>
            <a:ext cx="8543925" cy="2584450"/>
          </a:xfrm>
          <a:prstGeom prst="rect">
            <a:avLst/>
          </a:prstGeom>
          <a:noFill/>
        </p:spPr>
        <p:txBody>
          <a:bodyPr wrap="square">
            <a:spAutoFit/>
          </a:bodyPr>
          <a:p>
            <a:pPr algn="l">
              <a:lnSpc>
                <a:spcPct val="150000"/>
              </a:lnSpc>
              <a:buFont typeface="Arial" panose="020B0604020202020204" pitchFamily="34" charset="0"/>
              <a:buChar char="•"/>
            </a:pPr>
            <a:r>
              <a:rPr lang="zh-CN" altLang="en-US" b="1" i="0" dirty="0">
                <a:effectLst/>
                <a:latin typeface="Helvetica Neue"/>
              </a:rPr>
              <a:t>特征工程</a:t>
            </a:r>
            <a:r>
              <a:rPr lang="en-US" altLang="zh-CN" b="0" i="0" dirty="0">
                <a:effectLst/>
                <a:latin typeface="Helvetica Neue"/>
              </a:rPr>
              <a:t>: </a:t>
            </a:r>
            <a:r>
              <a:rPr lang="zh-CN" altLang="en-US" b="0" i="0" dirty="0">
                <a:effectLst/>
                <a:latin typeface="Helvetica Neue"/>
              </a:rPr>
              <a:t>获取原始数据并提取或创建新特征的过程。这可能意味着需要对变量进行变换，例如自然对数和平方根，或者对分类变量进行</a:t>
            </a:r>
            <a:r>
              <a:rPr lang="en-US" altLang="zh-CN" b="0" i="0" dirty="0">
                <a:effectLst/>
                <a:latin typeface="Helvetica Neue"/>
              </a:rPr>
              <a:t>one-hot</a:t>
            </a:r>
            <a:r>
              <a:rPr lang="zh-CN" altLang="en-US" b="0" i="0" dirty="0">
                <a:effectLst/>
                <a:latin typeface="Helvetica Neue"/>
              </a:rPr>
              <a:t>编码，以便它们可以在模型中使用。 一般来说，我认为特征工程是从原始数据创建附加特征。</a:t>
            </a:r>
            <a:endParaRPr lang="zh-CN" altLang="en-US" b="0" i="0" dirty="0">
              <a:effectLst/>
              <a:latin typeface="Helvetica Neue"/>
            </a:endParaRPr>
          </a:p>
          <a:p>
            <a:pPr algn="l">
              <a:lnSpc>
                <a:spcPct val="150000"/>
              </a:lnSpc>
              <a:buFont typeface="Arial" panose="020B0604020202020204" pitchFamily="34" charset="0"/>
              <a:buChar char="•"/>
            </a:pPr>
            <a:r>
              <a:rPr lang="zh-CN" altLang="en-US" b="1" i="0" dirty="0">
                <a:effectLst/>
                <a:latin typeface="Helvetica Neue"/>
              </a:rPr>
              <a:t>特征选择</a:t>
            </a:r>
            <a:r>
              <a:rPr lang="en-US" altLang="zh-CN" b="0" i="0" dirty="0">
                <a:effectLst/>
                <a:latin typeface="Helvetica Neue"/>
              </a:rPr>
              <a:t>: </a:t>
            </a:r>
            <a:r>
              <a:rPr lang="zh-CN" altLang="en-US" b="0" i="0" dirty="0">
                <a:effectLst/>
                <a:latin typeface="Helvetica Neue"/>
              </a:rPr>
              <a:t>选择数据中最相关的特征的过程。在特征选择中，我们删除特征以帮助模型更好地总结新数据并创建更具可解释性的模型。一般来说，特征选择是减去特征，所以我们只留下那些最重要的特征。</a:t>
            </a:r>
            <a:endParaRPr lang="zh-CN" altLang="en-US" b="0" i="0" dirty="0">
              <a:effectLst/>
              <a:latin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Box 76"/>
          <p:cNvSpPr txBox="1"/>
          <p:nvPr/>
        </p:nvSpPr>
        <p:spPr>
          <a:xfrm>
            <a:off x="694979" y="308242"/>
            <a:ext cx="7853622" cy="598805"/>
          </a:xfrm>
          <a:prstGeom prst="rect">
            <a:avLst/>
          </a:prstGeom>
          <a:noFill/>
        </p:spPr>
        <p:txBody>
          <a:bodyPr wrap="square" rtlCol="0">
            <a:spAutoFit/>
          </a:bodyPr>
          <a:p>
            <a:pPr algn="ctr"/>
            <a:r>
              <a:rPr lang="zh-CN" altLang="en-US" sz="3300" b="1" dirty="0">
                <a:solidFill>
                  <a:schemeClr val="tx2"/>
                </a:solidFill>
                <a:latin typeface="Lato Regular"/>
                <a:cs typeface="Lato Regular"/>
              </a:rPr>
              <a:t>特征工程</a:t>
            </a:r>
            <a:endParaRPr lang="zh-CN" altLang="en-US" sz="3300" b="1" dirty="0">
              <a:solidFill>
                <a:schemeClr val="tx2"/>
              </a:solidFill>
              <a:latin typeface="Lato Regular"/>
              <a:cs typeface="Lato Regular"/>
            </a:endParaRPr>
          </a:p>
        </p:txBody>
      </p:sp>
      <p:sp>
        <p:nvSpPr>
          <p:cNvPr id="6" name="文本框 5"/>
          <p:cNvSpPr txBox="1"/>
          <p:nvPr/>
        </p:nvSpPr>
        <p:spPr>
          <a:xfrm>
            <a:off x="349885" y="1193165"/>
            <a:ext cx="8543925" cy="2168525"/>
          </a:xfrm>
          <a:prstGeom prst="rect">
            <a:avLst/>
          </a:prstGeom>
          <a:noFill/>
        </p:spPr>
        <p:txBody>
          <a:bodyPr wrap="square">
            <a:spAutoFit/>
          </a:bodyPr>
          <a:p>
            <a:pPr>
              <a:lnSpc>
                <a:spcPct val="150000"/>
              </a:lnSpc>
            </a:pPr>
            <a:r>
              <a:rPr lang="zh-CN" altLang="en-US" dirty="0">
                <a:sym typeface="+mn-ea"/>
              </a:rPr>
              <a:t>特征工程在数据挖掘中有举足轻重的位置数据领域一致认为：</a:t>
            </a:r>
            <a:r>
              <a:rPr lang="zh-CN" altLang="en-US" b="1" dirty="0">
                <a:sym typeface="+mn-ea"/>
              </a:rPr>
              <a:t>数据和特征决定了机器学习的上限，而模型和算法只能逼近这个上限而已。</a:t>
            </a:r>
            <a:endParaRPr lang="zh-CN" altLang="en-US" b="1" dirty="0"/>
          </a:p>
          <a:p>
            <a:pPr>
              <a:lnSpc>
                <a:spcPct val="150000"/>
              </a:lnSpc>
            </a:pPr>
            <a:r>
              <a:rPr lang="zh-CN" altLang="en-US" dirty="0">
                <a:sym typeface="+mn-ea"/>
              </a:rPr>
              <a:t>特征工程重要性：</a:t>
            </a:r>
            <a:endParaRPr lang="zh-CN" altLang="en-US" dirty="0"/>
          </a:p>
          <a:p>
            <a:pPr>
              <a:lnSpc>
                <a:spcPct val="150000"/>
              </a:lnSpc>
            </a:pPr>
            <a:r>
              <a:rPr lang="zh-CN" altLang="en-US" dirty="0">
                <a:sym typeface="+mn-ea"/>
              </a:rPr>
              <a:t>特征越好，灵活性越强； 特征越好，模型越简单；特征越好，性能越出色；好特征即使使用一般的模型，也能得到很好的效果！</a:t>
            </a:r>
            <a:endParaRPr lang="zh-CN" altLang="en-US" b="0" i="0" dirty="0">
              <a:effectLst/>
              <a:latin typeface="Helvetica Neue"/>
            </a:endParaRPr>
          </a:p>
        </p:txBody>
      </p:sp>
      <p:sp>
        <p:nvSpPr>
          <p:cNvPr id="7" name="文本框 6"/>
          <p:cNvSpPr txBox="1"/>
          <p:nvPr/>
        </p:nvSpPr>
        <p:spPr>
          <a:xfrm>
            <a:off x="9737558" y="2274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3" name="文本框 2"/>
          <p:cNvSpPr txBox="1"/>
          <p:nvPr/>
        </p:nvSpPr>
        <p:spPr>
          <a:xfrm>
            <a:off x="9864558" y="2401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4" name="文本框 3"/>
          <p:cNvSpPr txBox="1"/>
          <p:nvPr/>
        </p:nvSpPr>
        <p:spPr>
          <a:xfrm>
            <a:off x="9991558" y="2528838"/>
            <a:ext cx="2558716" cy="3901837"/>
          </a:xfrm>
          <a:prstGeom prst="rect">
            <a:avLst/>
          </a:prstGeom>
          <a:noFill/>
        </p:spPr>
        <p:txBody>
          <a:bodyPr wrap="square">
            <a:spAutoFit/>
          </a:bodyPr>
          <a:lstStyle/>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5" name="文本框 4"/>
          <p:cNvSpPr txBox="1"/>
          <p:nvPr/>
        </p:nvSpPr>
        <p:spPr>
          <a:xfrm>
            <a:off x="10118558" y="2655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pic>
        <p:nvPicPr>
          <p:cNvPr id="8" name="图片 7"/>
          <p:cNvPicPr>
            <a:picLocks noChangeAspect="1"/>
          </p:cNvPicPr>
          <p:nvPr/>
        </p:nvPicPr>
        <p:blipFill>
          <a:blip r:embed="rId1"/>
          <a:stretch>
            <a:fillRect/>
          </a:stretch>
        </p:blipFill>
        <p:spPr>
          <a:xfrm>
            <a:off x="6646545" y="3801745"/>
            <a:ext cx="1584960" cy="2416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Box 76"/>
          <p:cNvSpPr txBox="1"/>
          <p:nvPr/>
        </p:nvSpPr>
        <p:spPr>
          <a:xfrm>
            <a:off x="694979" y="308242"/>
            <a:ext cx="7853622" cy="598805"/>
          </a:xfrm>
          <a:prstGeom prst="rect">
            <a:avLst/>
          </a:prstGeom>
          <a:noFill/>
        </p:spPr>
        <p:txBody>
          <a:bodyPr wrap="square" rtlCol="0">
            <a:spAutoFit/>
          </a:bodyPr>
          <a:p>
            <a:pPr algn="ctr"/>
            <a:r>
              <a:rPr lang="zh-CN" altLang="en-US" sz="3300" b="1" dirty="0">
                <a:solidFill>
                  <a:schemeClr val="tx2"/>
                </a:solidFill>
                <a:latin typeface="Lato Regular"/>
                <a:cs typeface="Lato Regular"/>
              </a:rPr>
              <a:t>特征工程</a:t>
            </a:r>
            <a:endParaRPr lang="zh-CN" altLang="en-US" sz="3300" b="1" dirty="0">
              <a:solidFill>
                <a:schemeClr val="tx2"/>
              </a:solidFill>
              <a:latin typeface="Lato Regular"/>
              <a:cs typeface="Lato Regular"/>
            </a:endParaRPr>
          </a:p>
        </p:txBody>
      </p:sp>
      <p:sp>
        <p:nvSpPr>
          <p:cNvPr id="6" name="文本框 5"/>
          <p:cNvSpPr txBox="1"/>
          <p:nvPr/>
        </p:nvSpPr>
        <p:spPr>
          <a:xfrm>
            <a:off x="349885" y="1193165"/>
            <a:ext cx="8543925" cy="1337945"/>
          </a:xfrm>
          <a:prstGeom prst="rect">
            <a:avLst/>
          </a:prstGeom>
          <a:noFill/>
        </p:spPr>
        <p:txBody>
          <a:bodyPr wrap="square">
            <a:spAutoFit/>
          </a:bodyPr>
          <a:p>
            <a:pPr algn="l">
              <a:lnSpc>
                <a:spcPct val="150000"/>
              </a:lnSpc>
            </a:pPr>
            <a:r>
              <a:rPr lang="zh-CN" altLang="en-US" dirty="0">
                <a:effectLst/>
                <a:latin typeface="Helvetica Neue"/>
                <a:sym typeface="+mn-ea"/>
              </a:rPr>
              <a:t>特征选择主要有两个功能：</a:t>
            </a:r>
            <a:endParaRPr lang="zh-CN" altLang="en-US" b="0" i="0" dirty="0">
              <a:effectLst/>
              <a:latin typeface="Helvetica Neue"/>
            </a:endParaRPr>
          </a:p>
          <a:p>
            <a:pPr algn="l">
              <a:lnSpc>
                <a:spcPct val="150000"/>
              </a:lnSpc>
              <a:buFont typeface="+mj-lt"/>
              <a:buAutoNum type="arabicPeriod"/>
            </a:pPr>
            <a:r>
              <a:rPr lang="zh-CN" altLang="en-US" dirty="0">
                <a:effectLst/>
                <a:latin typeface="Helvetica Neue"/>
                <a:sym typeface="+mn-ea"/>
              </a:rPr>
              <a:t>减少特征数量、降维，使模型泛化能力更强，减少过拟合</a:t>
            </a:r>
            <a:endParaRPr lang="zh-CN" altLang="en-US" b="0" i="0" dirty="0">
              <a:effectLst/>
              <a:latin typeface="Helvetica Neue"/>
            </a:endParaRPr>
          </a:p>
          <a:p>
            <a:pPr algn="l">
              <a:lnSpc>
                <a:spcPct val="150000"/>
              </a:lnSpc>
              <a:buFont typeface="+mj-lt"/>
              <a:buAutoNum type="arabicPeriod"/>
            </a:pPr>
            <a:r>
              <a:rPr lang="zh-CN" altLang="en-US" dirty="0">
                <a:effectLst/>
                <a:latin typeface="Helvetica Neue"/>
                <a:sym typeface="+mn-ea"/>
              </a:rPr>
              <a:t>增强对特征和特征值之间的理解</a:t>
            </a:r>
            <a:endParaRPr lang="zh-CN" altLang="en-US" b="0" i="0" dirty="0">
              <a:effectLst/>
              <a:latin typeface="Helvetica Neue"/>
            </a:endParaRPr>
          </a:p>
        </p:txBody>
      </p:sp>
      <p:sp>
        <p:nvSpPr>
          <p:cNvPr id="7" name="文本框 6"/>
          <p:cNvSpPr txBox="1"/>
          <p:nvPr/>
        </p:nvSpPr>
        <p:spPr>
          <a:xfrm>
            <a:off x="9737558" y="2274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3" name="文本框 2"/>
          <p:cNvSpPr txBox="1"/>
          <p:nvPr/>
        </p:nvSpPr>
        <p:spPr>
          <a:xfrm>
            <a:off x="9864558" y="2401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4" name="文本框 3"/>
          <p:cNvSpPr txBox="1"/>
          <p:nvPr/>
        </p:nvSpPr>
        <p:spPr>
          <a:xfrm>
            <a:off x="9991558" y="2528838"/>
            <a:ext cx="2558716" cy="3901837"/>
          </a:xfrm>
          <a:prstGeom prst="rect">
            <a:avLst/>
          </a:prstGeom>
          <a:noFill/>
        </p:spPr>
        <p:txBody>
          <a:bodyPr wrap="square">
            <a:spAutoFit/>
          </a:bodyPr>
          <a:lstStyle/>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5" name="文本框 4"/>
          <p:cNvSpPr txBox="1"/>
          <p:nvPr/>
        </p:nvSpPr>
        <p:spPr>
          <a:xfrm>
            <a:off x="10118558" y="2655838"/>
            <a:ext cx="2558716" cy="3901837"/>
          </a:xfrm>
          <a:prstGeom prst="rect">
            <a:avLst/>
          </a:prstGeom>
          <a:noFill/>
        </p:spPr>
        <p:txBody>
          <a:bodyPr wrap="square">
            <a:spAutoFit/>
          </a:bodyPr>
          <a:p>
            <a:pPr>
              <a:lnSpc>
                <a:spcPct val="150000"/>
              </a:lnSpc>
            </a:pPr>
            <a:r>
              <a:rPr lang="zh-CN" altLang="en-US" dirty="0"/>
              <a:t>主要方法</a:t>
            </a:r>
            <a:endParaRPr lang="en-US" altLang="zh-CN" dirty="0"/>
          </a:p>
          <a:p>
            <a:pPr>
              <a:lnSpc>
                <a:spcPct val="150000"/>
              </a:lnSpc>
            </a:pPr>
            <a:r>
              <a:rPr lang="zh-CN" altLang="en-US" dirty="0"/>
              <a:t>离散型变量处理</a:t>
            </a:r>
            <a:endParaRPr lang="zh-CN" altLang="en-US" dirty="0"/>
          </a:p>
          <a:p>
            <a:pPr>
              <a:lnSpc>
                <a:spcPct val="150000"/>
              </a:lnSpc>
            </a:pPr>
            <a:r>
              <a:rPr lang="zh-CN" altLang="en-US" dirty="0"/>
              <a:t>分箱/分区</a:t>
            </a:r>
            <a:endParaRPr lang="zh-CN" altLang="en-US" dirty="0"/>
          </a:p>
          <a:p>
            <a:pPr>
              <a:lnSpc>
                <a:spcPct val="150000"/>
              </a:lnSpc>
            </a:pPr>
            <a:r>
              <a:rPr lang="zh-CN" altLang="en-US" dirty="0"/>
              <a:t>交叉特征</a:t>
            </a:r>
            <a:endParaRPr lang="zh-CN" altLang="en-US" dirty="0"/>
          </a:p>
          <a:p>
            <a:pPr>
              <a:lnSpc>
                <a:spcPct val="150000"/>
              </a:lnSpc>
            </a:pPr>
            <a:r>
              <a:rPr lang="zh-CN" altLang="en-US" dirty="0"/>
              <a:t>特征缩放</a:t>
            </a:r>
            <a:endParaRPr lang="zh-CN" altLang="en-US" dirty="0"/>
          </a:p>
          <a:p>
            <a:pPr>
              <a:lnSpc>
                <a:spcPct val="150000"/>
              </a:lnSpc>
            </a:pPr>
            <a:r>
              <a:rPr lang="zh-CN" altLang="en-US" dirty="0"/>
              <a:t>特征提取</a:t>
            </a:r>
            <a:endParaRPr lang="en-US" altLang="zh-CN" dirty="0"/>
          </a:p>
          <a:p>
            <a:pPr>
              <a:lnSpc>
                <a:spcPct val="150000"/>
              </a:lnSpc>
            </a:pPr>
            <a:r>
              <a:rPr lang="en-US" altLang="zh-CN" dirty="0"/>
              <a:t>……</a:t>
            </a:r>
            <a:endParaRPr lang="zh-CN" altLang="en-US" dirty="0"/>
          </a:p>
        </p:txBody>
      </p:sp>
      <p:sp>
        <p:nvSpPr>
          <p:cNvPr id="9" name="文本框 8"/>
          <p:cNvSpPr txBox="1"/>
          <p:nvPr/>
        </p:nvSpPr>
        <p:spPr>
          <a:xfrm>
            <a:off x="5047753" y="2817210"/>
            <a:ext cx="3676612" cy="3347840"/>
          </a:xfrm>
          <a:prstGeom prst="rect">
            <a:avLst/>
          </a:prstGeom>
          <a:noFill/>
        </p:spPr>
        <p:txBody>
          <a:bodyPr wrap="square">
            <a:spAutoFit/>
          </a:bodyPr>
          <a:p>
            <a:pPr algn="l">
              <a:lnSpc>
                <a:spcPct val="150000"/>
              </a:lnSpc>
            </a:pPr>
            <a:r>
              <a:rPr lang="zh-CN" altLang="en-US" b="1" dirty="0"/>
              <a:t>主要方法</a:t>
            </a:r>
            <a:endParaRPr lang="en-US" altLang="zh-CN" b="1" dirty="0"/>
          </a:p>
          <a:p>
            <a:pPr algn="l">
              <a:lnSpc>
                <a:spcPct val="150000"/>
              </a:lnSpc>
            </a:pPr>
            <a:r>
              <a:rPr lang="zh-CN" altLang="en-US" dirty="0">
                <a:solidFill>
                  <a:srgbClr val="000000"/>
                </a:solidFill>
                <a:latin typeface="Helvetica Neue"/>
              </a:rPr>
              <a:t>去除变化小的特征</a:t>
            </a:r>
            <a:endParaRPr lang="en-US" altLang="zh-CN" dirty="0">
              <a:solidFill>
                <a:srgbClr val="000000"/>
              </a:solidFill>
              <a:latin typeface="Helvetica Neue"/>
            </a:endParaRPr>
          </a:p>
          <a:p>
            <a:pPr algn="l">
              <a:lnSpc>
                <a:spcPct val="150000"/>
              </a:lnSpc>
            </a:pPr>
            <a:r>
              <a:rPr lang="zh-CN" altLang="en-US" i="0" dirty="0">
                <a:solidFill>
                  <a:srgbClr val="000000"/>
                </a:solidFill>
                <a:effectLst/>
                <a:latin typeface="Helvetica Neue"/>
              </a:rPr>
              <a:t>去除共线特征</a:t>
            </a:r>
            <a:endParaRPr lang="en-US" altLang="zh-CN" i="0" dirty="0">
              <a:solidFill>
                <a:srgbClr val="000000"/>
              </a:solidFill>
              <a:effectLst/>
              <a:latin typeface="Helvetica Neue"/>
            </a:endParaRPr>
          </a:p>
          <a:p>
            <a:pPr algn="l">
              <a:lnSpc>
                <a:spcPct val="150000"/>
              </a:lnSpc>
            </a:pPr>
            <a:r>
              <a:rPr lang="zh-CN" altLang="en-US" dirty="0">
                <a:solidFill>
                  <a:srgbClr val="000000"/>
                </a:solidFill>
                <a:latin typeface="Helvetica Neue"/>
              </a:rPr>
              <a:t>去除重复特征</a:t>
            </a:r>
            <a:endParaRPr lang="en-US" altLang="zh-CN" i="0" dirty="0">
              <a:solidFill>
                <a:srgbClr val="000000"/>
              </a:solidFill>
              <a:effectLst/>
              <a:latin typeface="Helvetica Neue"/>
            </a:endParaRPr>
          </a:p>
          <a:p>
            <a:pPr algn="l">
              <a:lnSpc>
                <a:spcPct val="150000"/>
              </a:lnSpc>
            </a:pPr>
            <a:r>
              <a:rPr lang="zh-CN" altLang="en-US" i="0" dirty="0">
                <a:solidFill>
                  <a:srgbClr val="000000"/>
                </a:solidFill>
                <a:effectLst/>
                <a:latin typeface="Helvetica Neue"/>
              </a:rPr>
              <a:t>主成分分析（</a:t>
            </a:r>
            <a:r>
              <a:rPr lang="en-US" altLang="zh-CN" i="0" u="sng" dirty="0">
                <a:solidFill>
                  <a:srgbClr val="296EAA"/>
                </a:solidFill>
                <a:effectLst/>
                <a:latin typeface="Helvetica Neue"/>
              </a:rPr>
              <a:t>PCA</a:t>
            </a:r>
            <a:r>
              <a:rPr lang="zh-CN" altLang="en-US" i="0" dirty="0">
                <a:solidFill>
                  <a:srgbClr val="000000"/>
                </a:solidFill>
                <a:effectLst/>
                <a:latin typeface="Helvetica Neue"/>
              </a:rPr>
              <a:t>）</a:t>
            </a:r>
            <a:endParaRPr lang="zh-CN" altLang="en-US" i="0" dirty="0">
              <a:solidFill>
                <a:srgbClr val="000000"/>
              </a:solidFill>
              <a:effectLst/>
              <a:latin typeface="Helvetica Neue"/>
            </a:endParaRPr>
          </a:p>
          <a:p>
            <a:pPr>
              <a:lnSpc>
                <a:spcPct val="150000"/>
              </a:lnSpc>
            </a:pPr>
            <a:r>
              <a:rPr lang="en-US" altLang="zh-CN" dirty="0"/>
              <a:t>……</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167484" y="283229"/>
            <a:ext cx="2265363" cy="993775"/>
          </a:xfrm>
        </p:spPr>
        <p:txBody>
          <a:bodyPr>
            <a:normAutofit fontScale="90000"/>
          </a:bodyPr>
          <a:lstStyle/>
          <a:p>
            <a:r>
              <a:rPr lang="zh-CN" altLang="en-US" dirty="0" smtClean="0"/>
              <a:t>学习结构</a:t>
            </a:r>
            <a:endParaRPr lang="en-US" dirty="0"/>
          </a:p>
        </p:txBody>
      </p:sp>
      <p:sp>
        <p:nvSpPr>
          <p:cNvPr id="3" name="内容占位符 2"/>
          <p:cNvSpPr>
            <a:spLocks noGrp="1"/>
          </p:cNvSpPr>
          <p:nvPr>
            <p:ph idx="4294967295"/>
          </p:nvPr>
        </p:nvSpPr>
        <p:spPr>
          <a:xfrm>
            <a:off x="167484" y="1277004"/>
            <a:ext cx="2759075" cy="3262312"/>
          </a:xfrm>
        </p:spPr>
        <p:txBody>
          <a:bodyPr/>
          <a:lstStyle/>
          <a:p>
            <a:r>
              <a:rPr lang="zh-CN" altLang="en-US" dirty="0" smtClean="0"/>
              <a:t>函数</a:t>
            </a:r>
            <a:endParaRPr lang="en-US" altLang="zh-CN" dirty="0" smtClean="0"/>
          </a:p>
          <a:p>
            <a:r>
              <a:rPr lang="zh-CN" altLang="en-US" dirty="0" smtClean="0"/>
              <a:t>网络</a:t>
            </a:r>
            <a:r>
              <a:rPr lang="en-US" dirty="0" smtClean="0"/>
              <a:t> (</a:t>
            </a:r>
            <a:r>
              <a:rPr lang="zh-CN" altLang="en-US" dirty="0" smtClean="0"/>
              <a:t>神经网络</a:t>
            </a:r>
            <a:r>
              <a:rPr lang="en-US" dirty="0" smtClean="0"/>
              <a:t>, </a:t>
            </a:r>
            <a:r>
              <a:rPr lang="zh-CN" altLang="en-US" dirty="0"/>
              <a:t>图</a:t>
            </a:r>
            <a:r>
              <a:rPr lang="en-US" dirty="0" smtClean="0"/>
              <a:t>)</a:t>
            </a:r>
            <a:endParaRPr lang="en-US" dirty="0" smtClean="0"/>
          </a:p>
          <a:p>
            <a:r>
              <a:rPr lang="zh-CN" altLang="en-US" dirty="0" smtClean="0"/>
              <a:t>规则集</a:t>
            </a:r>
            <a:endParaRPr lang="en-US" dirty="0" smtClean="0"/>
          </a:p>
          <a:p>
            <a:r>
              <a:rPr lang="zh-CN" altLang="en-US" dirty="0" smtClean="0"/>
              <a:t>有限状态机</a:t>
            </a:r>
            <a:endParaRPr lang="en-US" dirty="0" smtClean="0"/>
          </a:p>
          <a:p>
            <a:r>
              <a:rPr lang="zh-CN" altLang="en-US" dirty="0" smtClean="0"/>
              <a:t>语法结构</a:t>
            </a:r>
            <a:endParaRPr lang="en-US" dirty="0"/>
          </a:p>
        </p:txBody>
      </p:sp>
      <p:pic>
        <p:nvPicPr>
          <p:cNvPr id="7170" name="Picture 2" descr="“function”的图片搜索结果"/>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74660" y="932926"/>
            <a:ext cx="2475643" cy="146042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neural net”的图片搜索结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6615" y="971560"/>
            <a:ext cx="2143125" cy="257889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graphical model”的图片搜索结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1273" y="2393347"/>
            <a:ext cx="2521744" cy="1454636"/>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descr="“rule set”的图片搜索结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167" y="4082606"/>
            <a:ext cx="2174849" cy="1796034"/>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finite state machine”的图片搜索结果"/>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3103" y="4023360"/>
            <a:ext cx="2328863" cy="1914525"/>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descr="“语法图”的图片搜索结果"/>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482954" y="3550455"/>
            <a:ext cx="2070448" cy="2376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相关图片"/>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43370" y="1366043"/>
            <a:ext cx="6748177" cy="4827022"/>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learning from data”的图片搜索结果"/>
          <p:cNvSpPr>
            <a:spLocks noChangeAspect="1" noChangeArrowheads="1"/>
          </p:cNvSpPr>
          <p:nvPr/>
        </p:nvSpPr>
        <p:spPr bwMode="auto">
          <a:xfrm>
            <a:off x="47625" y="754856"/>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sz="1350"/>
          </a:p>
        </p:txBody>
      </p:sp>
      <p:sp>
        <p:nvSpPr>
          <p:cNvPr id="5" name="标题 1"/>
          <p:cNvSpPr>
            <a:spLocks noGrp="1"/>
          </p:cNvSpPr>
          <p:nvPr>
            <p:ph type="title" idx="4294967295"/>
          </p:nvPr>
        </p:nvSpPr>
        <p:spPr>
          <a:xfrm>
            <a:off x="276225" y="372268"/>
            <a:ext cx="2265363" cy="993775"/>
          </a:xfrm>
        </p:spPr>
        <p:txBody>
          <a:bodyPr>
            <a:normAutofit fontScale="90000"/>
          </a:bodyPr>
          <a:lstStyle/>
          <a:p>
            <a:r>
              <a:rPr lang="zh-CN" altLang="en-US" dirty="0" smtClean="0"/>
              <a:t>学习算法</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597" y="835479"/>
            <a:ext cx="450806" cy="450806"/>
          </a:xfrm>
          <a:prstGeom prst="rect">
            <a:avLst/>
          </a:prstGeom>
          <a:solidFill>
            <a:srgbClr val="C027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solidFill>
                  <a:schemeClr val="bg1"/>
                </a:solidFill>
                <a:latin typeface="微软雅黑" panose="020B0503020204020204" pitchFamily="34" charset="-122"/>
                <a:ea typeface="微软雅黑" panose="020B0503020204020204" pitchFamily="34" charset="-122"/>
              </a:rPr>
              <a:t>5</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3632154" y="4068865"/>
            <a:ext cx="1877437" cy="600164"/>
          </a:xfrm>
          <a:prstGeom prst="rect">
            <a:avLst/>
          </a:prstGeom>
          <a:noFill/>
        </p:spPr>
        <p:txBody>
          <a:bodyPr wrap="none">
            <a:spAutoFit/>
          </a:bodyPr>
          <a:lstStyle/>
          <a:p>
            <a:pPr algn="ctr"/>
            <a:r>
              <a:rPr lang="zh-CN" altLang="en-US" sz="3300" b="1" dirty="0" smtClean="0">
                <a:solidFill>
                  <a:srgbClr val="C0272D"/>
                </a:solidFill>
                <a:latin typeface="微软雅黑" panose="020B0503020204020204" pitchFamily="34" charset="-122"/>
                <a:ea typeface="微软雅黑" panose="020B0503020204020204" pitchFamily="34" charset="-122"/>
              </a:rPr>
              <a:t>算法分类</a:t>
            </a:r>
            <a:endParaRPr lang="en-US" altLang="zh-CN" dirty="0">
              <a:solidFill>
                <a:srgbClr val="C0272D"/>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3665052" y="1935056"/>
            <a:ext cx="1823713" cy="1823713"/>
            <a:chOff x="11661169" y="1135083"/>
            <a:chExt cx="914400" cy="914400"/>
          </a:xfrm>
        </p:grpSpPr>
        <p:sp>
          <p:nvSpPr>
            <p:cNvPr id="23" name="KSO_Shape"/>
            <p:cNvSpPr/>
            <p:nvPr/>
          </p:nvSpPr>
          <p:spPr bwMode="auto">
            <a:xfrm>
              <a:off x="11818552" y="1292466"/>
              <a:ext cx="599634" cy="599634"/>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rgbClr val="C0272D"/>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24" name="椭圆 23"/>
            <p:cNvSpPr/>
            <p:nvPr/>
          </p:nvSpPr>
          <p:spPr>
            <a:xfrm>
              <a:off x="11661169" y="1135083"/>
              <a:ext cx="914400" cy="914400"/>
            </a:xfrm>
            <a:prstGeom prst="ellipse">
              <a:avLst/>
            </a:prstGeom>
            <a:noFill/>
            <a:ln>
              <a:solidFill>
                <a:srgbClr val="C027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790575" y="199295"/>
            <a:ext cx="7886700" cy="822325"/>
          </a:xfrm>
        </p:spPr>
        <p:txBody>
          <a:bodyPr>
            <a:normAutofit/>
          </a:bodyPr>
          <a:lstStyle/>
          <a:p>
            <a:r>
              <a:rPr lang="zh-CN" altLang="en-US" sz="2800" b="1" dirty="0"/>
              <a:t>机器学习算法的</a:t>
            </a:r>
            <a:r>
              <a:rPr lang="zh-CN" altLang="en-US" sz="2800" b="1" dirty="0" smtClean="0"/>
              <a:t>分类</a:t>
            </a:r>
            <a:r>
              <a:rPr lang="en-US" altLang="zh-CN" sz="2800" b="1" dirty="0" smtClean="0"/>
              <a:t>--</a:t>
            </a:r>
            <a:r>
              <a:rPr lang="zh-CN" altLang="en-US" sz="2800" dirty="0"/>
              <a:t>从机器学习</a:t>
            </a:r>
            <a:r>
              <a:rPr lang="zh-CN" altLang="en-US" sz="2800" dirty="0" smtClean="0"/>
              <a:t>问题本身分类</a:t>
            </a:r>
            <a:endParaRPr lang="zh-CN" altLang="en-US" sz="2800" dirty="0"/>
          </a:p>
        </p:txBody>
      </p:sp>
      <p:pic>
        <p:nvPicPr>
          <p:cNvPr id="5" name="图片 4"/>
          <p:cNvPicPr>
            <a:picLocks noChangeAspect="1"/>
          </p:cNvPicPr>
          <p:nvPr/>
        </p:nvPicPr>
        <p:blipFill>
          <a:blip r:embed="rId1"/>
          <a:stretch>
            <a:fillRect/>
          </a:stretch>
        </p:blipFill>
        <p:spPr>
          <a:xfrm>
            <a:off x="1103630" y="1134745"/>
            <a:ext cx="7260590" cy="5066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内容占位符 3"/>
          <p:cNvSpPr>
            <a:spLocks noGrp="1"/>
          </p:cNvSpPr>
          <p:nvPr>
            <p:ph idx="4294967295"/>
          </p:nvPr>
        </p:nvSpPr>
        <p:spPr>
          <a:xfrm>
            <a:off x="475488" y="1094105"/>
            <a:ext cx="7886700" cy="4351338"/>
          </a:xfrm>
        </p:spPr>
        <p:txBody>
          <a:bodyPr/>
          <a:lstStyle/>
          <a:p>
            <a:r>
              <a:rPr lang="en-US" altLang="zh-CN" dirty="0"/>
              <a:t>Python</a:t>
            </a:r>
            <a:r>
              <a:rPr lang="zh-CN" altLang="en-US" dirty="0"/>
              <a:t>教程</a:t>
            </a:r>
            <a:r>
              <a:rPr lang="zh-CN" altLang="en-US" dirty="0" smtClean="0"/>
              <a:t>：</a:t>
            </a:r>
            <a:endParaRPr lang="en-US" altLang="zh-CN" dirty="0" smtClean="0"/>
          </a:p>
          <a:p>
            <a:pPr marL="0" indent="0">
              <a:buNone/>
            </a:pPr>
            <a:r>
              <a:rPr lang="en-US" altLang="zh-CN" dirty="0" smtClean="0">
                <a:hlinkClick r:id="rId1"/>
              </a:rPr>
              <a:t>http</a:t>
            </a:r>
            <a:r>
              <a:rPr lang="en-US" altLang="zh-CN" dirty="0">
                <a:hlinkClick r:id="rId1"/>
              </a:rPr>
              <a:t>://www.liaoxuefeng.com/wiki/001374738125095c955c1e6d8bb493182103fac9270762a000</a:t>
            </a:r>
            <a:endParaRPr lang="en-US" altLang="zh-CN" dirty="0"/>
          </a:p>
          <a:p>
            <a:r>
              <a:rPr lang="en-US" altLang="zh-CN" b="1" dirty="0" err="1"/>
              <a:t>scikit</a:t>
            </a:r>
            <a:r>
              <a:rPr lang="en-US" altLang="zh-CN" b="1" dirty="0"/>
              <a:t>-learn</a:t>
            </a:r>
            <a:r>
              <a:rPr lang="zh-CN" altLang="en-US" dirty="0" smtClean="0"/>
              <a:t>教程：</a:t>
            </a:r>
            <a:r>
              <a:rPr lang="en-US" altLang="zh-CN" dirty="0" smtClean="0">
                <a:hlinkClick r:id="rId2"/>
              </a:rPr>
              <a:t>http</a:t>
            </a:r>
            <a:r>
              <a:rPr lang="en-US" altLang="zh-CN" dirty="0">
                <a:hlinkClick r:id="rId2"/>
              </a:rPr>
              <a:t>://scikit-learn.org/stable</a:t>
            </a:r>
            <a:r>
              <a:rPr lang="en-US" altLang="zh-CN" dirty="0" smtClean="0">
                <a:hlinkClick r:id="rId2"/>
              </a:rPr>
              <a:t>/</a:t>
            </a:r>
            <a:endParaRPr lang="en-US" altLang="zh-CN" dirty="0" smtClean="0"/>
          </a:p>
          <a:p>
            <a:r>
              <a:rPr lang="zh-CN" altLang="en-US" dirty="0" smtClean="0"/>
              <a:t>机器学习</a:t>
            </a:r>
            <a:r>
              <a:rPr lang="zh-CN" altLang="en-US" dirty="0"/>
              <a:t>库</a:t>
            </a:r>
            <a:r>
              <a:rPr lang="en-US" altLang="zh-CN" dirty="0" err="1"/>
              <a:t>Scikit</a:t>
            </a:r>
            <a:r>
              <a:rPr lang="en-US" altLang="zh-CN" dirty="0"/>
              <a:t>-learn</a:t>
            </a:r>
            <a:r>
              <a:rPr lang="zh-CN" altLang="en-US" dirty="0"/>
              <a:t>的</a:t>
            </a:r>
            <a:r>
              <a:rPr lang="zh-CN" altLang="en-US" dirty="0" smtClean="0"/>
              <a:t>使用</a:t>
            </a:r>
            <a:r>
              <a:rPr lang="en-US" altLang="zh-CN" dirty="0">
                <a:hlinkClick r:id="rId3"/>
              </a:rPr>
              <a:t>https://mp.weixin.qq.com/s/2djZZX0UoQMW0gPUnpvtFw</a:t>
            </a:r>
            <a:endParaRPr lang="zh-CN" altLang="en-US" dirty="0"/>
          </a:p>
          <a:p>
            <a:endParaRPr lang="en-US" altLang="zh-CN" dirty="0" smtClean="0"/>
          </a:p>
          <a:p>
            <a:endParaRPr lang="en-US" altLang="zh-C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358140" y="633730"/>
            <a:ext cx="8621614" cy="2476500"/>
          </a:xfrm>
        </p:spPr>
        <p:txBody>
          <a:bodyPr>
            <a:normAutofit/>
          </a:bodyPr>
          <a:lstStyle/>
          <a:p>
            <a:pPr>
              <a:lnSpc>
                <a:spcPct val="120000"/>
              </a:lnSpc>
              <a:spcBef>
                <a:spcPts val="0"/>
              </a:spcBef>
            </a:pPr>
            <a:r>
              <a:rPr lang="zh-CN" altLang="en-US" dirty="0"/>
              <a:t>监督学习</a:t>
            </a:r>
            <a:endParaRPr lang="zh-CN" altLang="en-US" dirty="0"/>
          </a:p>
          <a:p>
            <a:pPr marL="0" lvl="0" indent="0" algn="just" eaLnBrk="0" fontAlgn="base" hangingPunct="0">
              <a:lnSpc>
                <a:spcPct val="100000"/>
              </a:lnSpc>
              <a:spcBef>
                <a:spcPct val="0"/>
              </a:spcBef>
              <a:spcAft>
                <a:spcPct val="0"/>
              </a:spcAft>
              <a:buNone/>
            </a:pPr>
            <a:r>
              <a:rPr lang="zh-CN" altLang="en-US" sz="2400" dirty="0" smtClean="0">
                <a:latin typeface="Times New Roman" panose="02020603050405020304" pitchFamily="18" charset="0"/>
                <a:cs typeface="Times New Roman" panose="02020603050405020304" pitchFamily="18" charset="0"/>
              </a:rPr>
              <a:t>监督学习</a:t>
            </a:r>
            <a:r>
              <a:rPr lang="zh-CN" altLang="en-US" sz="2400" dirty="0">
                <a:latin typeface="Times New Roman" panose="02020603050405020304" pitchFamily="18" charset="0"/>
                <a:cs typeface="Times New Roman" panose="02020603050405020304" pitchFamily="18" charset="0"/>
              </a:rPr>
              <a:t>算法基于一组样本对作出预测</a:t>
            </a:r>
            <a:r>
              <a:rPr lang="zh-CN" altLang="en-US" sz="2400" dirty="0" smtClean="0">
                <a:latin typeface="Times New Roman" panose="02020603050405020304" pitchFamily="18" charset="0"/>
                <a:cs typeface="Times New Roman" panose="02020603050405020304" pitchFamily="18" charset="0"/>
              </a:rPr>
              <a:t>。</a:t>
            </a:r>
            <a:r>
              <a:rPr lang="zh-CN" altLang="zh-CN" sz="2400" dirty="0">
                <a:latin typeface="Times New Roman" panose="02020603050405020304" pitchFamily="18" charset="0"/>
                <a:ea typeface="-apple-system"/>
                <a:cs typeface="Times New Roman" panose="02020603050405020304" pitchFamily="18" charset="0"/>
              </a:rPr>
              <a:t>给定的训练样本中，每个样本的输入</a:t>
            </a:r>
            <a:r>
              <a:rPr lang="zh-CN" altLang="zh-CN" sz="2400" b="1" i="1" dirty="0" smtClean="0">
                <a:latin typeface="Times New Roman" panose="02020603050405020304" pitchFamily="18" charset="0"/>
                <a:ea typeface="MathJax_Math-italic"/>
                <a:cs typeface="Times New Roman" panose="02020603050405020304" pitchFamily="18" charset="0"/>
              </a:rPr>
              <a:t>x</a:t>
            </a:r>
            <a:r>
              <a:rPr lang="zh-CN" altLang="zh-CN" sz="2400" dirty="0" smtClean="0">
                <a:latin typeface="Times New Roman" panose="02020603050405020304" pitchFamily="18" charset="0"/>
                <a:ea typeface="-apple-system"/>
                <a:cs typeface="Times New Roman" panose="02020603050405020304" pitchFamily="18" charset="0"/>
              </a:rPr>
              <a:t>都</a:t>
            </a:r>
            <a:r>
              <a:rPr lang="zh-CN" altLang="zh-CN" sz="2400" dirty="0">
                <a:latin typeface="Times New Roman" panose="02020603050405020304" pitchFamily="18" charset="0"/>
                <a:ea typeface="-apple-system"/>
                <a:cs typeface="Times New Roman" panose="02020603050405020304" pitchFamily="18" charset="0"/>
              </a:rPr>
              <a:t>对应一个确定的结果</a:t>
            </a:r>
            <a:r>
              <a:rPr lang="zh-CN" altLang="zh-CN" sz="2400" b="1" i="1" dirty="0">
                <a:latin typeface="Times New Roman" panose="02020603050405020304" pitchFamily="18" charset="0"/>
                <a:ea typeface="MathJax_Math-italic"/>
                <a:cs typeface="Times New Roman" panose="02020603050405020304" pitchFamily="18" charset="0"/>
              </a:rPr>
              <a:t>y</a:t>
            </a:r>
            <a:r>
              <a:rPr lang="zh-CN" altLang="zh-CN" sz="2400" dirty="0" smtClean="0">
                <a:latin typeface="Times New Roman" panose="02020603050405020304" pitchFamily="18" charset="0"/>
                <a:ea typeface="-apple-system"/>
                <a:cs typeface="Times New Roman" panose="02020603050405020304" pitchFamily="18" charset="0"/>
              </a:rPr>
              <a:t>，</a:t>
            </a:r>
            <a:r>
              <a:rPr lang="zh-CN" altLang="zh-CN" sz="2400" dirty="0">
                <a:latin typeface="Times New Roman" panose="02020603050405020304" pitchFamily="18" charset="0"/>
                <a:ea typeface="-apple-system"/>
                <a:cs typeface="Times New Roman" panose="02020603050405020304" pitchFamily="18" charset="0"/>
              </a:rPr>
              <a:t>我们需要训练出一个模型(数学上看是一个</a:t>
            </a:r>
            <a:r>
              <a:rPr lang="zh-CN" altLang="zh-CN" sz="2400" b="1" i="1" dirty="0">
                <a:latin typeface="Times New Roman" panose="02020603050405020304" pitchFamily="18" charset="0"/>
                <a:ea typeface="MathJax_Math-italic"/>
                <a:cs typeface="Times New Roman" panose="02020603050405020304" pitchFamily="18" charset="0"/>
              </a:rPr>
              <a:t>x→</a:t>
            </a:r>
            <a:r>
              <a:rPr lang="en-US" altLang="zh-CN" sz="2400" b="1" i="1" dirty="0">
                <a:latin typeface="Times New Roman" panose="02020603050405020304" pitchFamily="18" charset="0"/>
                <a:ea typeface="MathJax_Math-italic"/>
                <a:cs typeface="Times New Roman" panose="02020603050405020304" pitchFamily="18" charset="0"/>
              </a:rPr>
              <a:t>y</a:t>
            </a:r>
            <a:r>
              <a:rPr lang="zh-CN" altLang="zh-CN" sz="2400" dirty="0" smtClean="0">
                <a:latin typeface="Times New Roman" panose="02020603050405020304" pitchFamily="18" charset="0"/>
                <a:ea typeface="-apple-system"/>
                <a:cs typeface="Times New Roman" panose="02020603050405020304" pitchFamily="18" charset="0"/>
              </a:rPr>
              <a:t>的</a:t>
            </a:r>
            <a:r>
              <a:rPr lang="zh-CN" altLang="zh-CN" sz="2400" dirty="0">
                <a:latin typeface="Times New Roman" panose="02020603050405020304" pitchFamily="18" charset="0"/>
                <a:ea typeface="-apple-system"/>
                <a:cs typeface="Times New Roman" panose="02020603050405020304" pitchFamily="18" charset="0"/>
              </a:rPr>
              <a:t>映射</a:t>
            </a:r>
            <a:r>
              <a:rPr lang="zh-CN" altLang="zh-CN" sz="2400" dirty="0" smtClean="0">
                <a:latin typeface="Times New Roman" panose="02020603050405020304" pitchFamily="18" charset="0"/>
                <a:ea typeface="-apple-system"/>
                <a:cs typeface="Times New Roman" panose="02020603050405020304" pitchFamily="18" charset="0"/>
              </a:rPr>
              <a:t>关系</a:t>
            </a:r>
            <a:r>
              <a:rPr lang="zh-CN" altLang="zh-CN" sz="2400" b="1" i="1" dirty="0" smtClean="0">
                <a:latin typeface="Times New Roman" panose="02020603050405020304" pitchFamily="18" charset="0"/>
                <a:ea typeface="MathJax_Math-italic"/>
                <a:cs typeface="Times New Roman" panose="02020603050405020304" pitchFamily="18" charset="0"/>
              </a:rPr>
              <a:t>f</a:t>
            </a:r>
            <a:r>
              <a:rPr lang="en-US" altLang="zh-CN" sz="2400" dirty="0">
                <a:latin typeface="Times New Roman" panose="02020603050405020304" pitchFamily="18" charset="0"/>
                <a:ea typeface="-apple-system"/>
                <a:cs typeface="Times New Roman" panose="02020603050405020304" pitchFamily="18" charset="0"/>
              </a:rPr>
              <a:t>)</a:t>
            </a:r>
            <a:r>
              <a:rPr lang="zh-CN" altLang="zh-CN" sz="2400" dirty="0" smtClean="0">
                <a:latin typeface="Times New Roman" panose="02020603050405020304" pitchFamily="18" charset="0"/>
                <a:ea typeface="-apple-system"/>
                <a:cs typeface="Times New Roman" panose="02020603050405020304" pitchFamily="18" charset="0"/>
              </a:rPr>
              <a:t>，在</a:t>
            </a:r>
            <a:r>
              <a:rPr lang="zh-CN" altLang="zh-CN" sz="2400" dirty="0">
                <a:latin typeface="Times New Roman" panose="02020603050405020304" pitchFamily="18" charset="0"/>
                <a:ea typeface="-apple-system"/>
                <a:cs typeface="Times New Roman" panose="02020603050405020304" pitchFamily="18" charset="0"/>
              </a:rPr>
              <a:t>未知的</a:t>
            </a:r>
            <a:r>
              <a:rPr lang="zh-CN" altLang="zh-CN" sz="2400" dirty="0" smtClean="0">
                <a:latin typeface="Times New Roman" panose="02020603050405020304" pitchFamily="18" charset="0"/>
                <a:ea typeface="-apple-system"/>
                <a:cs typeface="Times New Roman" panose="02020603050405020304" pitchFamily="18" charset="0"/>
              </a:rPr>
              <a:t>样本</a:t>
            </a:r>
            <a:r>
              <a:rPr lang="zh-CN" altLang="zh-CN" sz="2400" b="1" i="1" dirty="0">
                <a:latin typeface="Times New Roman" panose="02020603050405020304" pitchFamily="18" charset="0"/>
                <a:ea typeface="MathJax_Math-italic"/>
                <a:cs typeface="Times New Roman" panose="02020603050405020304" pitchFamily="18" charset="0"/>
              </a:rPr>
              <a:t>x′</a:t>
            </a:r>
            <a:r>
              <a:rPr lang="zh-CN" altLang="zh-CN" sz="2400" dirty="0">
                <a:latin typeface="Times New Roman" panose="02020603050405020304" pitchFamily="18" charset="0"/>
                <a:ea typeface="-apple-system"/>
                <a:cs typeface="Times New Roman" panose="02020603050405020304" pitchFamily="18" charset="0"/>
              </a:rPr>
              <a:t>给定后，我们能对</a:t>
            </a:r>
            <a:r>
              <a:rPr lang="zh-CN" altLang="zh-CN" sz="2400" dirty="0" smtClean="0">
                <a:latin typeface="Times New Roman" panose="02020603050405020304" pitchFamily="18" charset="0"/>
                <a:ea typeface="-apple-system"/>
                <a:cs typeface="Times New Roman" panose="02020603050405020304" pitchFamily="18" charset="0"/>
              </a:rPr>
              <a:t>结果</a:t>
            </a:r>
            <a:r>
              <a:rPr lang="zh-CN" altLang="zh-CN" sz="2400" b="1" i="1" dirty="0">
                <a:latin typeface="Times New Roman" panose="02020603050405020304" pitchFamily="18" charset="0"/>
                <a:ea typeface="MathJax_Math-italic"/>
                <a:cs typeface="Times New Roman" panose="02020603050405020304" pitchFamily="18" charset="0"/>
              </a:rPr>
              <a:t>y′</a:t>
            </a:r>
            <a:r>
              <a:rPr lang="zh-CN" altLang="zh-CN" sz="2400" dirty="0">
                <a:latin typeface="Times New Roman" panose="02020603050405020304" pitchFamily="18" charset="0"/>
                <a:ea typeface="-apple-system"/>
                <a:cs typeface="Times New Roman" panose="02020603050405020304" pitchFamily="18" charset="0"/>
              </a:rPr>
              <a:t>做出预测</a:t>
            </a:r>
            <a:r>
              <a:rPr lang="zh-CN" altLang="zh-CN" sz="2400" dirty="0" smtClean="0">
                <a:latin typeface="Times New Roman" panose="02020603050405020304" pitchFamily="18" charset="0"/>
                <a:ea typeface="-apple-system"/>
                <a:cs typeface="Times New Roman" panose="02020603050405020304" pitchFamily="18" charset="0"/>
              </a:rPr>
              <a:t>。</a:t>
            </a:r>
            <a:endParaRPr lang="en-US" altLang="zh-CN" sz="2400" dirty="0" smtClean="0">
              <a:latin typeface="Times New Roman" panose="02020603050405020304" pitchFamily="18" charset="0"/>
              <a:ea typeface="-apple-system"/>
              <a:cs typeface="Times New Roman" panose="02020603050405020304" pitchFamily="18" charset="0"/>
            </a:endParaRPr>
          </a:p>
        </p:txBody>
      </p:sp>
      <p:pic>
        <p:nvPicPr>
          <p:cNvPr id="4" name="图片 3"/>
          <p:cNvPicPr>
            <a:picLocks noChangeAspect="1"/>
          </p:cNvPicPr>
          <p:nvPr/>
        </p:nvPicPr>
        <p:blipFill>
          <a:blip r:embed="rId1"/>
          <a:stretch>
            <a:fillRect/>
          </a:stretch>
        </p:blipFill>
        <p:spPr>
          <a:xfrm>
            <a:off x="4966970" y="2995528"/>
            <a:ext cx="3645511" cy="2904257"/>
          </a:xfrm>
          <a:prstGeom prst="rect">
            <a:avLst/>
          </a:prstGeom>
        </p:spPr>
      </p:pic>
      <p:sp>
        <p:nvSpPr>
          <p:cNvPr id="8" name="矩形 7"/>
          <p:cNvSpPr/>
          <p:nvPr/>
        </p:nvSpPr>
        <p:spPr>
          <a:xfrm>
            <a:off x="504288" y="3656107"/>
            <a:ext cx="4572000" cy="1754326"/>
          </a:xfrm>
          <a:prstGeom prst="rect">
            <a:avLst/>
          </a:prstGeom>
        </p:spPr>
        <p:txBody>
          <a:bodyPr>
            <a:spAutoFit/>
          </a:bodyPr>
          <a:lstStyle/>
          <a:p>
            <a:r>
              <a:rPr lang="zh-CN" altLang="en-US" dirty="0">
                <a:solidFill>
                  <a:srgbClr val="4F4F4F"/>
                </a:solidFill>
                <a:latin typeface="-apple-system"/>
              </a:rPr>
              <a:t>在监督学习中，输入数据被称为“训练数据”，每组训练数据有一个明确的类标。在建立预测模型的时候，监督学习建立一个学习过程，将预测结果与“训练数据”的实际结果进行比较，不断的调整预测模型，直到模型的预测结果达到一个预期的准确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349251" y="369888"/>
            <a:ext cx="8318500" cy="5240337"/>
          </a:xfrm>
        </p:spPr>
        <p:txBody>
          <a:bodyPr>
            <a:noAutofit/>
          </a:bodyPr>
          <a:lstStyle/>
          <a:p>
            <a:pPr marL="0" indent="0">
              <a:lnSpc>
                <a:spcPct val="100000"/>
              </a:lnSpc>
              <a:spcBef>
                <a:spcPts val="0"/>
              </a:spcBef>
              <a:buNone/>
            </a:pPr>
            <a:r>
              <a:rPr lang="en-US" altLang="zh-CN" sz="2000" b="1" dirty="0" smtClean="0"/>
              <a:t>1</a:t>
            </a:r>
            <a:r>
              <a:rPr lang="en-US" altLang="zh-CN" sz="2000" b="1" dirty="0"/>
              <a:t>.</a:t>
            </a:r>
            <a:r>
              <a:rPr lang="zh-CN" altLang="en-US" sz="2000" b="1" dirty="0" smtClean="0"/>
              <a:t>分类</a:t>
            </a:r>
            <a:r>
              <a:rPr lang="en-US" altLang="zh-CN" sz="2000" dirty="0">
                <a:latin typeface="Times New Roman" panose="02020603050405020304" pitchFamily="18" charset="0"/>
                <a:ea typeface="-apple-system"/>
                <a:cs typeface="Times New Roman" panose="02020603050405020304" pitchFamily="18" charset="0"/>
              </a:rPr>
              <a:t>(Classification)</a:t>
            </a:r>
            <a:endParaRPr lang="zh-CN" altLang="en-US" sz="2000" dirty="0" smtClean="0"/>
          </a:p>
          <a:p>
            <a:pPr>
              <a:lnSpc>
                <a:spcPct val="100000"/>
              </a:lnSpc>
              <a:spcBef>
                <a:spcPts val="0"/>
              </a:spcBef>
            </a:pPr>
            <a:r>
              <a:rPr lang="zh-CN" altLang="en-US" sz="2000" dirty="0" smtClean="0">
                <a:latin typeface="Times New Roman" panose="02020603050405020304" pitchFamily="18" charset="0"/>
                <a:ea typeface="-apple-system"/>
                <a:cs typeface="Times New Roman" panose="02020603050405020304" pitchFamily="18" charset="0"/>
              </a:rPr>
              <a:t>预测</a:t>
            </a:r>
            <a:r>
              <a:rPr lang="zh-CN" altLang="en-US" sz="2000" dirty="0">
                <a:latin typeface="Times New Roman" panose="02020603050405020304" pitchFamily="18" charset="0"/>
                <a:ea typeface="-apple-system"/>
                <a:cs typeface="Times New Roman" panose="02020603050405020304" pitchFamily="18" charset="0"/>
              </a:rPr>
              <a:t>结果如果是离散值</a:t>
            </a:r>
            <a:r>
              <a:rPr lang="en-US" altLang="zh-CN" sz="2000" dirty="0">
                <a:latin typeface="Times New Roman" panose="02020603050405020304" pitchFamily="18" charset="0"/>
                <a:ea typeface="-apple-system"/>
                <a:cs typeface="Times New Roman" panose="02020603050405020304" pitchFamily="18" charset="0"/>
              </a:rPr>
              <a:t>(</a:t>
            </a:r>
            <a:r>
              <a:rPr lang="zh-CN" altLang="en-US" sz="2000" dirty="0">
                <a:latin typeface="Times New Roman" panose="02020603050405020304" pitchFamily="18" charset="0"/>
                <a:ea typeface="-apple-system"/>
                <a:cs typeface="Times New Roman" panose="02020603050405020304" pitchFamily="18" charset="0"/>
              </a:rPr>
              <a:t>很多时候是类别</a:t>
            </a:r>
            <a:r>
              <a:rPr lang="zh-CN" altLang="en-US" sz="2000" dirty="0" smtClean="0">
                <a:latin typeface="Times New Roman" panose="02020603050405020304" pitchFamily="18" charset="0"/>
                <a:ea typeface="-apple-system"/>
                <a:cs typeface="Times New Roman" panose="02020603050405020304" pitchFamily="18" charset="0"/>
              </a:rPr>
              <a:t>类型</a:t>
            </a:r>
            <a:r>
              <a:rPr lang="en-US" altLang="zh-CN" sz="2000" dirty="0" smtClean="0">
                <a:latin typeface="Times New Roman" panose="02020603050405020304" pitchFamily="18" charset="0"/>
                <a:ea typeface="-apple-system"/>
                <a:cs typeface="Times New Roman" panose="02020603050405020304" pitchFamily="18" charset="0"/>
              </a:rPr>
              <a:t>)</a:t>
            </a:r>
            <a:r>
              <a:rPr lang="zh-CN" altLang="en-US" sz="2000" dirty="0">
                <a:latin typeface="Times New Roman" panose="02020603050405020304" pitchFamily="18" charset="0"/>
                <a:ea typeface="-apple-system"/>
                <a:cs typeface="Times New Roman" panose="02020603050405020304" pitchFamily="18" charset="0"/>
              </a:rPr>
              <a:t>，那么我们把它叫做分类</a:t>
            </a:r>
            <a:r>
              <a:rPr lang="zh-CN" altLang="en-US" sz="2000" dirty="0" smtClean="0">
                <a:latin typeface="Times New Roman" panose="02020603050405020304" pitchFamily="18" charset="0"/>
                <a:ea typeface="-apple-system"/>
                <a:cs typeface="Times New Roman" panose="02020603050405020304" pitchFamily="18" charset="0"/>
              </a:rPr>
              <a:t>问题。</a:t>
            </a:r>
            <a:r>
              <a:rPr lang="zh-CN" altLang="en-US" sz="2000" dirty="0" smtClean="0"/>
              <a:t>给一张图片贴上猫或狗的标签就是这种情况。当分类标签只有两个时，这就是二元分类；超过两个则是多元分类。</a:t>
            </a:r>
            <a:endParaRPr lang="zh-CN" altLang="en-US" sz="2000" dirty="0" smtClean="0"/>
          </a:p>
          <a:p>
            <a:pPr>
              <a:lnSpc>
                <a:spcPct val="100000"/>
              </a:lnSpc>
              <a:spcBef>
                <a:spcPts val="0"/>
              </a:spcBef>
            </a:pPr>
            <a:r>
              <a:rPr lang="zh-CN" altLang="en-US" sz="2000" dirty="0" smtClean="0"/>
              <a:t>根据</a:t>
            </a:r>
            <a:r>
              <a:rPr lang="zh-CN" altLang="en-US" sz="2000" dirty="0"/>
              <a:t>数据样本上抽取出的特征，判定其属于有限个类别中的哪一个。比如</a:t>
            </a:r>
            <a:r>
              <a:rPr lang="zh-CN" altLang="en-US" sz="2000" dirty="0" smtClean="0"/>
              <a:t>：</a:t>
            </a:r>
            <a:endParaRPr lang="zh-CN" altLang="en-US" sz="2000" dirty="0" smtClean="0"/>
          </a:p>
          <a:p>
            <a:pPr lvl="1">
              <a:lnSpc>
                <a:spcPct val="100000"/>
              </a:lnSpc>
              <a:spcBef>
                <a:spcPts val="0"/>
              </a:spcBef>
            </a:pPr>
            <a:r>
              <a:rPr lang="zh-CN" altLang="en-US" sz="2000" dirty="0" smtClean="0"/>
              <a:t>垃圾邮件识别</a:t>
            </a:r>
            <a:r>
              <a:rPr lang="en-US" altLang="zh-CN" sz="2000" dirty="0" smtClean="0"/>
              <a:t>(</a:t>
            </a:r>
            <a:r>
              <a:rPr lang="zh-CN" altLang="en-US" sz="2000" dirty="0" smtClean="0"/>
              <a:t>结果类别：</a:t>
            </a:r>
            <a:r>
              <a:rPr lang="en-US" altLang="zh-CN" sz="2000" dirty="0" smtClean="0"/>
              <a:t>1</a:t>
            </a:r>
            <a:r>
              <a:rPr lang="zh-CN" altLang="en-US" sz="2000" dirty="0" smtClean="0"/>
              <a:t>、垃圾邮件 </a:t>
            </a:r>
            <a:r>
              <a:rPr lang="en-US" altLang="zh-CN" sz="2000" dirty="0" smtClean="0"/>
              <a:t>2</a:t>
            </a:r>
            <a:r>
              <a:rPr lang="zh-CN" altLang="en-US" sz="2000" dirty="0" smtClean="0"/>
              <a:t>、正常邮件</a:t>
            </a:r>
            <a:r>
              <a:rPr lang="en-US" altLang="zh-CN" sz="2000" dirty="0" smtClean="0"/>
              <a:t>)</a:t>
            </a:r>
            <a:endParaRPr lang="en-US" altLang="zh-CN" sz="2000" dirty="0" smtClean="0"/>
          </a:p>
          <a:p>
            <a:pPr lvl="1">
              <a:lnSpc>
                <a:spcPct val="100000"/>
              </a:lnSpc>
              <a:spcBef>
                <a:spcPts val="0"/>
              </a:spcBef>
            </a:pPr>
            <a:r>
              <a:rPr lang="zh-CN" altLang="en-US" sz="2000" dirty="0" smtClean="0"/>
              <a:t>文本</a:t>
            </a:r>
            <a:r>
              <a:rPr lang="zh-CN" altLang="en-US" sz="2000" dirty="0"/>
              <a:t>情感褒贬分析</a:t>
            </a:r>
            <a:r>
              <a:rPr lang="en-US" altLang="zh-CN" sz="2000" dirty="0"/>
              <a:t>(</a:t>
            </a:r>
            <a:r>
              <a:rPr lang="zh-CN" altLang="en-US" sz="2000" dirty="0"/>
              <a:t>结果类别：</a:t>
            </a:r>
            <a:r>
              <a:rPr lang="en-US" altLang="zh-CN" sz="2000" dirty="0"/>
              <a:t>1</a:t>
            </a:r>
            <a:r>
              <a:rPr lang="zh-CN" altLang="en-US" sz="2000" dirty="0"/>
              <a:t>、褒 </a:t>
            </a:r>
            <a:r>
              <a:rPr lang="en-US" altLang="zh-CN" sz="2000" dirty="0"/>
              <a:t>2</a:t>
            </a:r>
            <a:r>
              <a:rPr lang="zh-CN" altLang="en-US" sz="2000" dirty="0"/>
              <a:t>、贬</a:t>
            </a:r>
            <a:r>
              <a:rPr lang="en-US" altLang="zh-CN" sz="2000" dirty="0"/>
              <a:t>)</a:t>
            </a:r>
            <a:endParaRPr lang="en-US" altLang="zh-CN" sz="2000" dirty="0"/>
          </a:p>
          <a:p>
            <a:pPr lvl="1">
              <a:lnSpc>
                <a:spcPct val="100000"/>
              </a:lnSpc>
              <a:spcBef>
                <a:spcPts val="0"/>
              </a:spcBef>
            </a:pPr>
            <a:r>
              <a:rPr lang="zh-CN" altLang="en-US" sz="2000" dirty="0"/>
              <a:t>图像内容识别识别</a:t>
            </a:r>
            <a:r>
              <a:rPr lang="en-US" altLang="zh-CN" sz="2000" dirty="0"/>
              <a:t>(</a:t>
            </a:r>
            <a:r>
              <a:rPr lang="zh-CN" altLang="en-US" sz="2000" dirty="0"/>
              <a:t>结果类别：</a:t>
            </a:r>
            <a:r>
              <a:rPr lang="en-US" altLang="zh-CN" sz="2000" dirty="0"/>
              <a:t>1</a:t>
            </a:r>
            <a:r>
              <a:rPr lang="zh-CN" altLang="en-US" sz="2000" dirty="0"/>
              <a:t>、喵星人 </a:t>
            </a:r>
            <a:r>
              <a:rPr lang="en-US" altLang="zh-CN" sz="2000" dirty="0"/>
              <a:t>2</a:t>
            </a:r>
            <a:r>
              <a:rPr lang="zh-CN" altLang="en-US" sz="2000" dirty="0"/>
              <a:t>、汪星人 </a:t>
            </a:r>
            <a:r>
              <a:rPr lang="en-US" altLang="zh-CN" sz="2000" dirty="0"/>
              <a:t>3</a:t>
            </a:r>
            <a:r>
              <a:rPr lang="zh-CN" altLang="en-US" sz="2000" dirty="0"/>
              <a:t>、人类 </a:t>
            </a:r>
            <a:r>
              <a:rPr lang="en-US" altLang="zh-CN" sz="2000" dirty="0"/>
              <a:t>4</a:t>
            </a:r>
            <a:r>
              <a:rPr lang="zh-CN" altLang="en-US" sz="2000" dirty="0"/>
              <a:t>、草泥马 </a:t>
            </a:r>
            <a:r>
              <a:rPr lang="en-US" altLang="zh-CN" sz="2000" dirty="0"/>
              <a:t>5</a:t>
            </a:r>
            <a:r>
              <a:rPr lang="zh-CN" altLang="en-US" sz="2000" dirty="0"/>
              <a:t>、都不是</a:t>
            </a:r>
            <a:r>
              <a:rPr lang="en-US" altLang="zh-CN" sz="2000" dirty="0" smtClean="0"/>
              <a:t>)</a:t>
            </a:r>
            <a:endParaRPr lang="zh-CN" altLang="en-US" sz="2000" dirty="0"/>
          </a:p>
          <a:p>
            <a:pPr marL="0" indent="0">
              <a:lnSpc>
                <a:spcPct val="100000"/>
              </a:lnSpc>
              <a:spcBef>
                <a:spcPts val="0"/>
              </a:spcBef>
              <a:buNone/>
            </a:pPr>
            <a:r>
              <a:rPr lang="en-US" altLang="zh-CN" sz="2000" b="1" dirty="0"/>
              <a:t>2.</a:t>
            </a:r>
            <a:r>
              <a:rPr lang="zh-CN" altLang="en-US" sz="2000" b="1" dirty="0" smtClean="0"/>
              <a:t>回归</a:t>
            </a:r>
            <a:r>
              <a:rPr lang="en-US" altLang="zh-CN" sz="2000" dirty="0">
                <a:latin typeface="Times New Roman" panose="02020603050405020304" pitchFamily="18" charset="0"/>
                <a:ea typeface="-apple-system"/>
                <a:cs typeface="Times New Roman" panose="02020603050405020304" pitchFamily="18" charset="0"/>
              </a:rPr>
              <a:t>(</a:t>
            </a:r>
            <a:r>
              <a:rPr lang="en-US" altLang="zh-CN" sz="2000" dirty="0">
                <a:latin typeface="Times New Roman" panose="02020603050405020304" pitchFamily="18" charset="0"/>
                <a:ea typeface="-apple-system"/>
                <a:cs typeface="Times New Roman" panose="02020603050405020304" pitchFamily="18" charset="0"/>
              </a:rPr>
              <a:t>Regression)</a:t>
            </a:r>
            <a:endParaRPr lang="zh-CN" altLang="en-US" sz="2000" dirty="0"/>
          </a:p>
          <a:p>
            <a:pPr>
              <a:lnSpc>
                <a:spcPct val="100000"/>
              </a:lnSpc>
              <a:spcBef>
                <a:spcPts val="0"/>
              </a:spcBef>
            </a:pPr>
            <a:r>
              <a:rPr lang="zh-CN" altLang="en-US" sz="2000" dirty="0">
                <a:latin typeface="Times New Roman" panose="02020603050405020304" pitchFamily="18" charset="0"/>
                <a:ea typeface="-apple-system"/>
                <a:cs typeface="Times New Roman" panose="02020603050405020304" pitchFamily="18" charset="0"/>
              </a:rPr>
              <a:t>如果预测结果是连续值</a:t>
            </a:r>
            <a:r>
              <a:rPr lang="en-US" altLang="zh-CN" sz="2000" dirty="0">
                <a:latin typeface="Times New Roman" panose="02020603050405020304" pitchFamily="18" charset="0"/>
                <a:ea typeface="-apple-system"/>
                <a:cs typeface="Times New Roman" panose="02020603050405020304" pitchFamily="18" charset="0"/>
              </a:rPr>
              <a:t>(</a:t>
            </a:r>
            <a:r>
              <a:rPr lang="zh-CN" altLang="en-US" sz="2000" dirty="0">
                <a:latin typeface="Times New Roman" panose="02020603050405020304" pitchFamily="18" charset="0"/>
                <a:ea typeface="-apple-system"/>
                <a:cs typeface="Times New Roman" panose="02020603050405020304" pitchFamily="18" charset="0"/>
              </a:rPr>
              <a:t>比如房价，股票价格等等</a:t>
            </a:r>
            <a:r>
              <a:rPr lang="en-US" altLang="zh-CN" sz="2000" dirty="0" smtClean="0">
                <a:latin typeface="Times New Roman" panose="02020603050405020304" pitchFamily="18" charset="0"/>
                <a:ea typeface="-apple-system"/>
                <a:cs typeface="Times New Roman" panose="02020603050405020304" pitchFamily="18" charset="0"/>
              </a:rPr>
              <a:t>)</a:t>
            </a:r>
            <a:r>
              <a:rPr lang="zh-CN" altLang="en-US" sz="2000" dirty="0" smtClean="0">
                <a:latin typeface="Times New Roman" panose="02020603050405020304" pitchFamily="18" charset="0"/>
                <a:ea typeface="-apple-system"/>
                <a:cs typeface="Times New Roman" panose="02020603050405020304" pitchFamily="18" charset="0"/>
              </a:rPr>
              <a:t> </a:t>
            </a:r>
            <a:r>
              <a:rPr lang="zh-CN" altLang="en-US" sz="2000" dirty="0" smtClean="0"/>
              <a:t>，</a:t>
            </a:r>
            <a:r>
              <a:rPr lang="zh-CN" altLang="en-US" sz="2000" dirty="0"/>
              <a:t>这就是一个回归问题。</a:t>
            </a:r>
            <a:endParaRPr lang="zh-CN" altLang="en-US" sz="2000" dirty="0"/>
          </a:p>
          <a:p>
            <a:pPr>
              <a:lnSpc>
                <a:spcPct val="100000"/>
              </a:lnSpc>
              <a:spcBef>
                <a:spcPts val="0"/>
              </a:spcBef>
            </a:pPr>
            <a:r>
              <a:rPr lang="zh-CN" altLang="en-US" sz="2000" dirty="0" smtClean="0"/>
              <a:t>根据</a:t>
            </a:r>
            <a:r>
              <a:rPr lang="zh-CN" altLang="en-US" sz="2000" dirty="0"/>
              <a:t>数据样本上抽取出的特征，预测一个连续值的结果。比如： </a:t>
            </a:r>
            <a:endParaRPr lang="zh-CN" altLang="en-US" sz="2000" dirty="0"/>
          </a:p>
          <a:p>
            <a:pPr lvl="1">
              <a:lnSpc>
                <a:spcPct val="100000"/>
              </a:lnSpc>
              <a:spcBef>
                <a:spcPts val="0"/>
              </a:spcBef>
            </a:pPr>
            <a:r>
              <a:rPr lang="zh-CN" altLang="en-US" sz="2000" dirty="0"/>
              <a:t>未来的股票市场</a:t>
            </a:r>
            <a:r>
              <a:rPr lang="zh-CN" altLang="en-US" sz="2000" dirty="0"/>
              <a:t>走向</a:t>
            </a:r>
            <a:endParaRPr lang="zh-CN" altLang="en-US" sz="2000" dirty="0"/>
          </a:p>
          <a:p>
            <a:pPr lvl="1">
              <a:lnSpc>
                <a:spcPct val="100000"/>
              </a:lnSpc>
              <a:spcBef>
                <a:spcPts val="0"/>
              </a:spcBef>
            </a:pPr>
            <a:r>
              <a:rPr lang="zh-CN" altLang="en-US" sz="2000" dirty="0"/>
              <a:t>大帝都</a:t>
            </a:r>
            <a:r>
              <a:rPr lang="en-US" altLang="zh-CN" sz="2000" dirty="0"/>
              <a:t>2</a:t>
            </a:r>
            <a:r>
              <a:rPr lang="zh-CN" altLang="en-US" sz="2000" dirty="0"/>
              <a:t>个月后的</a:t>
            </a:r>
            <a:r>
              <a:rPr lang="zh-CN" altLang="en-US" sz="2000" dirty="0" smtClean="0"/>
              <a:t>房价</a:t>
            </a:r>
            <a:endParaRPr lang="zh-CN" altLang="en-US" sz="2000" dirty="0"/>
          </a:p>
        </p:txBody>
      </p:sp>
      <p:sp>
        <p:nvSpPr>
          <p:cNvPr id="2" name="矩形 1"/>
          <p:cNvSpPr/>
          <p:nvPr/>
        </p:nvSpPr>
        <p:spPr>
          <a:xfrm>
            <a:off x="474663" y="5849035"/>
            <a:ext cx="8364537" cy="646331"/>
          </a:xfrm>
          <a:prstGeom prst="rect">
            <a:avLst/>
          </a:prstGeom>
        </p:spPr>
        <p:txBody>
          <a:bodyPr wrap="square">
            <a:spAutoFit/>
          </a:bodyPr>
          <a:lstStyle/>
          <a:p>
            <a:r>
              <a:rPr lang="zh-CN" altLang="en-US" dirty="0">
                <a:solidFill>
                  <a:srgbClr val="2E2E2E"/>
                </a:solidFill>
                <a:latin typeface="微软雅黑" panose="020B0503020204020204" pitchFamily="34" charset="-122"/>
                <a:ea typeface="微软雅黑" panose="020B0503020204020204" pitchFamily="34" charset="-122"/>
              </a:rPr>
              <a:t>监督式学习的例子有</a:t>
            </a:r>
            <a:r>
              <a:rPr lang="zh-CN" altLang="en-US" dirty="0" smtClean="0">
                <a:solidFill>
                  <a:srgbClr val="2E2E2E"/>
                </a:solidFill>
                <a:latin typeface="微软雅黑" panose="020B0503020204020204" pitchFamily="34" charset="-122"/>
                <a:ea typeface="微软雅黑" panose="020B0503020204020204" pitchFamily="34" charset="-122"/>
              </a:rPr>
              <a:t>：</a:t>
            </a:r>
            <a:r>
              <a:rPr lang="zh-CN" altLang="en-US" dirty="0"/>
              <a:t>用于分类问题的朴素贝叶斯、逻辑回归、支持向量机等等</a:t>
            </a:r>
            <a:r>
              <a:rPr lang="zh-CN" altLang="en-US" dirty="0" smtClean="0"/>
              <a:t>；用于</a:t>
            </a:r>
            <a:r>
              <a:rPr lang="zh-CN" altLang="en-US" dirty="0"/>
              <a:t>回归问题的线性回归等等</a:t>
            </a:r>
            <a:r>
              <a:rPr lang="zh-CN" altLang="en-US" dirty="0" smtClean="0"/>
              <a:t>。</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418465" y="361950"/>
            <a:ext cx="8306435" cy="5847715"/>
          </a:xfrm>
        </p:spPr>
        <p:txBody>
          <a:bodyPr>
            <a:noAutofit/>
          </a:bodyPr>
          <a:lstStyle/>
          <a:p>
            <a:pPr>
              <a:lnSpc>
                <a:spcPct val="120000"/>
              </a:lnSpc>
              <a:spcBef>
                <a:spcPts val="0"/>
              </a:spcBef>
            </a:pPr>
            <a:r>
              <a:rPr lang="zh-CN" altLang="en-US" sz="1900" b="1" dirty="0"/>
              <a:t>无监督学习</a:t>
            </a:r>
            <a:endParaRPr lang="zh-CN" altLang="en-US" sz="1900" dirty="0"/>
          </a:p>
          <a:p>
            <a:pPr>
              <a:lnSpc>
                <a:spcPct val="120000"/>
              </a:lnSpc>
              <a:spcBef>
                <a:spcPts val="0"/>
              </a:spcBef>
            </a:pPr>
            <a:r>
              <a:rPr lang="zh-CN" altLang="en-US" sz="1900" dirty="0" smtClean="0"/>
              <a:t>在无监督学习</a:t>
            </a:r>
            <a:r>
              <a:rPr lang="zh-CN" altLang="en-US" sz="1900" dirty="0"/>
              <a:t>中，数据并未被特别标识，学习模型是为了推断出数据的一些内在结构。 </a:t>
            </a:r>
            <a:endParaRPr lang="en-US" altLang="zh-CN" sz="1900" dirty="0" smtClean="0"/>
          </a:p>
          <a:p>
            <a:pPr marL="0" algn="l">
              <a:lnSpc>
                <a:spcPct val="100000"/>
              </a:lnSpc>
              <a:spcBef>
                <a:spcPts val="0"/>
              </a:spcBef>
              <a:buClrTx/>
              <a:buSzTx/>
              <a:buNone/>
            </a:pPr>
            <a:r>
              <a:rPr lang="en-US" altLang="zh-CN" sz="1900" b="1" dirty="0" smtClean="0"/>
              <a:t>1.聚类</a:t>
            </a:r>
            <a:r>
              <a:rPr lang="en-US" altLang="zh-CN" sz="1900" b="1" dirty="0" smtClean="0">
                <a:sym typeface="+mn-ea"/>
              </a:rPr>
              <a:t>(</a:t>
            </a:r>
            <a:r>
              <a:rPr lang="en-US" altLang="zh-CN" sz="1900" b="1" dirty="0" smtClean="0"/>
              <a:t>Clustering</a:t>
            </a:r>
            <a:r>
              <a:rPr lang="en-US" altLang="zh-CN" sz="1900" b="1" dirty="0" smtClean="0">
                <a:sym typeface="+mn-ea"/>
              </a:rPr>
              <a:t>)</a:t>
            </a:r>
            <a:endParaRPr lang="en-US" altLang="zh-CN" sz="1900" b="1" dirty="0" smtClean="0"/>
          </a:p>
          <a:p>
            <a:pPr algn="l">
              <a:lnSpc>
                <a:spcPct val="100000"/>
              </a:lnSpc>
              <a:spcBef>
                <a:spcPts val="0"/>
              </a:spcBef>
              <a:buClrTx/>
              <a:buSzTx/>
            </a:pPr>
            <a:r>
              <a:rPr lang="zh-CN" altLang="en-US" sz="1900" dirty="0" smtClean="0">
                <a:latin typeface="Times New Roman" panose="02020603050405020304" pitchFamily="18" charset="0"/>
                <a:ea typeface="-apple-system"/>
                <a:cs typeface="Times New Roman" panose="02020603050405020304" pitchFamily="18" charset="0"/>
              </a:rPr>
              <a:t>把一组数据实例归为一类，从而一个类（一个集群）之中的实例与其他类之中的实例更相似（根据一些指标），其经常被用于把整个数据集分割为若干个类。这种分析可在每一分类之中进行，从而帮助用户需要内在模式。根据数据样本上抽取出的特征，让样本抱抱团(相近/相关的样本在一团内)。比如： </a:t>
            </a:r>
            <a:endParaRPr lang="zh-CN" altLang="en-US" sz="1900" dirty="0" smtClean="0">
              <a:latin typeface="Times New Roman" panose="02020603050405020304" pitchFamily="18" charset="0"/>
              <a:ea typeface="-apple-system"/>
              <a:cs typeface="Times New Roman" panose="02020603050405020304" pitchFamily="18" charset="0"/>
            </a:endParaRPr>
          </a:p>
          <a:p>
            <a:pPr lvl="1">
              <a:lnSpc>
                <a:spcPct val="120000"/>
              </a:lnSpc>
              <a:spcBef>
                <a:spcPts val="0"/>
              </a:spcBef>
            </a:pPr>
            <a:r>
              <a:rPr lang="en-US" altLang="zh-CN" sz="1900" dirty="0"/>
              <a:t>google</a:t>
            </a:r>
            <a:r>
              <a:rPr lang="zh-CN" altLang="en-US" sz="1900" dirty="0"/>
              <a:t>的新闻分类</a:t>
            </a:r>
            <a:endParaRPr lang="zh-CN" altLang="en-US" sz="1900" dirty="0"/>
          </a:p>
          <a:p>
            <a:pPr lvl="1">
              <a:lnSpc>
                <a:spcPct val="120000"/>
              </a:lnSpc>
              <a:spcBef>
                <a:spcPts val="0"/>
              </a:spcBef>
            </a:pPr>
            <a:r>
              <a:rPr lang="zh-CN" altLang="en-US" sz="1900" dirty="0"/>
              <a:t>用户群体划分</a:t>
            </a:r>
            <a:endParaRPr lang="zh-CN" altLang="en-US" sz="1900" dirty="0"/>
          </a:p>
          <a:p>
            <a:pPr marL="0" algn="l">
              <a:lnSpc>
                <a:spcPct val="100000"/>
              </a:lnSpc>
              <a:spcBef>
                <a:spcPts val="0"/>
              </a:spcBef>
              <a:buClrTx/>
              <a:buSzTx/>
              <a:buNone/>
            </a:pPr>
            <a:r>
              <a:rPr lang="en-US" altLang="zh-CN" sz="1900" b="1" dirty="0" smtClean="0"/>
              <a:t>2.降维</a:t>
            </a:r>
            <a:r>
              <a:rPr lang="en-US" altLang="zh-CN" sz="1900" b="1" dirty="0" smtClean="0">
                <a:sym typeface="+mn-ea"/>
              </a:rPr>
              <a:t>(</a:t>
            </a:r>
            <a:r>
              <a:rPr lang="en-US" altLang="zh-CN" sz="1900" b="1" dirty="0" smtClean="0"/>
              <a:t>Dimensionality Reduction</a:t>
            </a:r>
            <a:r>
              <a:rPr lang="en-US" altLang="zh-CN" sz="1900" b="1" dirty="0" smtClean="0">
                <a:sym typeface="+mn-ea"/>
              </a:rPr>
              <a:t>)</a:t>
            </a:r>
            <a:endParaRPr lang="en-US" altLang="zh-CN" sz="1900" b="1" dirty="0" smtClean="0"/>
          </a:p>
          <a:p>
            <a:pPr>
              <a:lnSpc>
                <a:spcPct val="120000"/>
              </a:lnSpc>
              <a:spcBef>
                <a:spcPts val="0"/>
              </a:spcBef>
            </a:pPr>
            <a:r>
              <a:rPr lang="zh-CN" altLang="en-US" sz="1900" dirty="0"/>
              <a:t>减少考虑的变量数量。在很多应用中，原始数据有非常高的特征维度，而其中一些特征是多余的且与任务不相关。降维将有助于发现真实、潜在的关系</a:t>
            </a:r>
            <a:r>
              <a:rPr lang="zh-CN" altLang="en-US" sz="1900" dirty="0" smtClean="0"/>
              <a:t>。</a:t>
            </a:r>
            <a:endParaRPr lang="en-US" altLang="zh-CN" sz="1900" dirty="0" smtClean="0"/>
          </a:p>
          <a:p>
            <a:pPr lvl="1">
              <a:lnSpc>
                <a:spcPct val="120000"/>
              </a:lnSpc>
              <a:spcBef>
                <a:spcPts val="0"/>
              </a:spcBef>
            </a:pPr>
            <a:endParaRPr lang="zh-CN" altLang="en-US" sz="1900" dirty="0"/>
          </a:p>
          <a:p>
            <a:pPr lvl="1">
              <a:lnSpc>
                <a:spcPct val="120000"/>
              </a:lnSpc>
              <a:spcBef>
                <a:spcPts val="0"/>
              </a:spcBef>
            </a:pPr>
            <a:endParaRPr lang="zh-CN" altLang="en-US" sz="1700" dirty="0"/>
          </a:p>
        </p:txBody>
      </p:sp>
      <p:pic>
        <p:nvPicPr>
          <p:cNvPr id="4" name="图片 3"/>
          <p:cNvPicPr>
            <a:picLocks noChangeAspect="1"/>
          </p:cNvPicPr>
          <p:nvPr/>
        </p:nvPicPr>
        <p:blipFill>
          <a:blip r:embed="rId1"/>
          <a:stretch>
            <a:fillRect/>
          </a:stretch>
        </p:blipFill>
        <p:spPr>
          <a:xfrm>
            <a:off x="6250939" y="4843463"/>
            <a:ext cx="2375301" cy="178147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56515" y="253365"/>
            <a:ext cx="6197600" cy="6322060"/>
          </a:xfrm>
        </p:spPr>
        <p:txBody>
          <a:bodyPr>
            <a:normAutofit fontScale="92500" lnSpcReduction="10000"/>
          </a:bodyPr>
          <a:lstStyle/>
          <a:p>
            <a:pPr>
              <a:lnSpc>
                <a:spcPct val="110000"/>
              </a:lnSpc>
              <a:spcBef>
                <a:spcPts val="0"/>
              </a:spcBef>
            </a:pPr>
            <a:r>
              <a:rPr lang="zh-CN" altLang="en-US" sz="2200" b="1" dirty="0"/>
              <a:t>半监督学习</a:t>
            </a:r>
            <a:endParaRPr lang="zh-CN" altLang="en-US" sz="2200" dirty="0"/>
          </a:p>
          <a:p>
            <a:pPr>
              <a:lnSpc>
                <a:spcPct val="110000"/>
              </a:lnSpc>
              <a:spcBef>
                <a:spcPts val="0"/>
              </a:spcBef>
            </a:pPr>
            <a:r>
              <a:rPr lang="zh-CN" altLang="en-US" sz="2200" dirty="0"/>
              <a:t>监督学习的主要挑战是标注数据价格昂贵且非常耗时。如果标签有限，你可以使用非标注数据来提高监督学习。由于在这一情况中机器并非完全有监督，所以称之为半监督。通过半监督学习，你可以使用只包含少量标注数据的非标注实例提升学习精确度。</a:t>
            </a:r>
            <a:endParaRPr lang="en-US" altLang="zh-CN" sz="2200" dirty="0"/>
          </a:p>
          <a:p>
            <a:pPr>
              <a:lnSpc>
                <a:spcPct val="110000"/>
              </a:lnSpc>
              <a:spcBef>
                <a:spcPts val="0"/>
              </a:spcBef>
            </a:pPr>
            <a:r>
              <a:rPr lang="zh-CN" altLang="en-US" sz="2200" dirty="0"/>
              <a:t>这类问题给出的训练数据，有一部分有标签，有一部分没有标签。想学习出数据组织结构的同时，也能做相应的预测。如图论推理算法</a:t>
            </a:r>
            <a:r>
              <a:rPr lang="en-US" altLang="zh-CN" sz="2200" dirty="0"/>
              <a:t>(Graph Inference)</a:t>
            </a:r>
            <a:r>
              <a:rPr lang="zh-CN" altLang="en-US" sz="2200" dirty="0"/>
              <a:t>或者拉普拉斯支持向量机</a:t>
            </a:r>
            <a:r>
              <a:rPr lang="en-US" altLang="zh-CN" sz="2200" dirty="0"/>
              <a:t>(</a:t>
            </a:r>
            <a:r>
              <a:rPr lang="en-US" altLang="zh-CN" sz="2200" dirty="0"/>
              <a:t>Laplacian SVM.)</a:t>
            </a:r>
            <a:r>
              <a:rPr lang="zh-CN" altLang="en-US" sz="2200" dirty="0"/>
              <a:t>等。</a:t>
            </a:r>
            <a:endParaRPr lang="en-US" altLang="zh-CN" sz="2200" dirty="0"/>
          </a:p>
          <a:p>
            <a:pPr marL="0" indent="0">
              <a:lnSpc>
                <a:spcPct val="110000"/>
              </a:lnSpc>
              <a:spcBef>
                <a:spcPts val="0"/>
              </a:spcBef>
              <a:buNone/>
            </a:pPr>
            <a:endParaRPr lang="en-US" altLang="zh-CN" sz="2200" dirty="0" smtClean="0"/>
          </a:p>
          <a:p>
            <a:pPr algn="l">
              <a:lnSpc>
                <a:spcPct val="120000"/>
              </a:lnSpc>
              <a:spcBef>
                <a:spcPts val="0"/>
              </a:spcBef>
              <a:buClrTx/>
              <a:buSzTx/>
            </a:pPr>
            <a:r>
              <a:rPr lang="zh-CN" altLang="en-US" sz="2200" b="1" dirty="0"/>
              <a:t>强化</a:t>
            </a:r>
            <a:r>
              <a:rPr lang="zh-CN" altLang="en-US" sz="1900" b="1" dirty="0"/>
              <a:t>学习</a:t>
            </a:r>
            <a:r>
              <a:rPr lang="en-US" altLang="zh-CN" sz="1900" b="1" dirty="0" smtClean="0">
                <a:sym typeface="+mn-ea"/>
              </a:rPr>
              <a:t>(</a:t>
            </a:r>
            <a:r>
              <a:rPr lang="zh-CN" altLang="en-US" sz="1900" b="1" dirty="0"/>
              <a:t>Reinforcement Learning</a:t>
            </a:r>
            <a:r>
              <a:rPr lang="en-US" altLang="zh-CN" sz="1900" b="1" dirty="0" smtClean="0">
                <a:sym typeface="+mn-ea"/>
              </a:rPr>
              <a:t>)</a:t>
            </a:r>
            <a:endParaRPr lang="zh-CN" altLang="en-US" sz="1900" b="1" dirty="0"/>
          </a:p>
          <a:p>
            <a:pPr>
              <a:lnSpc>
                <a:spcPct val="110000"/>
              </a:lnSpc>
              <a:spcBef>
                <a:spcPts val="0"/>
              </a:spcBef>
            </a:pPr>
            <a:r>
              <a:rPr lang="zh-CN" altLang="en-US" sz="2200" dirty="0"/>
              <a:t>强化学习是通过环境的反馈信息来分析和优化智能体的行为。在强化学习中，智能体不会被告知应该采取哪种行为，而是通过不断尝试不同的策略，从而发现哪种行为能够产生最大的回报。试错学习和延迟奖赏是将强化学习与其他技术区分的重要特点。强化</a:t>
            </a:r>
            <a:r>
              <a:rPr lang="zh-CN" altLang="en-US" sz="2200" dirty="0" smtClean="0"/>
              <a:t>学习有</a:t>
            </a:r>
            <a:r>
              <a:rPr lang="zh-CN" altLang="en-US" sz="2200" dirty="0"/>
              <a:t>马尔可夫决策、</a:t>
            </a:r>
            <a:r>
              <a:rPr lang="en-US" altLang="zh-CN" sz="2200" dirty="0"/>
              <a:t>Q-Learning</a:t>
            </a:r>
            <a:r>
              <a:rPr lang="zh-CN" altLang="en-US" sz="2200" dirty="0"/>
              <a:t>以及时间差学习</a:t>
            </a:r>
            <a:r>
              <a:rPr lang="en-US" altLang="zh-CN" sz="2200" dirty="0"/>
              <a:t>(</a:t>
            </a:r>
            <a:r>
              <a:rPr lang="en-US" altLang="zh-CN" sz="2200" dirty="0"/>
              <a:t>Temporal difference learning)</a:t>
            </a:r>
            <a:r>
              <a:rPr lang="zh-CN" altLang="en-US" sz="2200" dirty="0" smtClean="0"/>
              <a:t>。</a:t>
            </a:r>
            <a:r>
              <a:rPr lang="zh-CN" altLang="en-US" sz="2200" dirty="0"/>
              <a:t>典型案例：</a:t>
            </a:r>
            <a:r>
              <a:rPr lang="en-US" altLang="zh-CN" sz="2200" dirty="0" err="1"/>
              <a:t>AlphaGo</a:t>
            </a:r>
            <a:r>
              <a:rPr lang="zh-CN" altLang="en-US" sz="2200" dirty="0"/>
              <a:t>。</a:t>
            </a:r>
            <a:endParaRPr lang="zh-CN" altLang="en-US" sz="2200"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145286" y="953294"/>
            <a:ext cx="2857500" cy="1905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5286" y="3954780"/>
            <a:ext cx="2857500" cy="167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107950" y="208915"/>
            <a:ext cx="8519795" cy="6649085"/>
          </a:xfrm>
        </p:spPr>
        <p:txBody>
          <a:bodyPr>
            <a:normAutofit/>
          </a:bodyPr>
          <a:lstStyle/>
          <a:p>
            <a:pPr>
              <a:lnSpc>
                <a:spcPct val="120000"/>
              </a:lnSpc>
              <a:spcBef>
                <a:spcPts val="0"/>
              </a:spcBef>
            </a:pPr>
            <a:r>
              <a:rPr lang="zh-CN" altLang="en-US" sz="2200" b="1" dirty="0">
                <a:sym typeface="+mn-ea"/>
              </a:rPr>
              <a:t>迁移学习</a:t>
            </a:r>
            <a:endParaRPr lang="zh-CN" altLang="en-US" sz="2200" b="1" dirty="0"/>
          </a:p>
          <a:p>
            <a:pPr>
              <a:lnSpc>
                <a:spcPct val="120000"/>
              </a:lnSpc>
              <a:spcBef>
                <a:spcPts val="0"/>
              </a:spcBef>
            </a:pPr>
            <a:r>
              <a:rPr lang="zh-CN" altLang="en-US" sz="2200" dirty="0">
                <a:sym typeface="+mn-ea"/>
              </a:rPr>
              <a:t>将从拥有大数据的源领域上学习到的东西应用到仅有小数据的目标领域上去，实现个性化迁移，即举一反三、触类旁通。</a:t>
            </a:r>
            <a:endParaRPr lang="en-US" altLang="zh-CN" sz="2200" dirty="0"/>
          </a:p>
          <a:p>
            <a:pPr lvl="1">
              <a:lnSpc>
                <a:spcPct val="120000"/>
              </a:lnSpc>
              <a:spcBef>
                <a:spcPts val="0"/>
              </a:spcBef>
            </a:pPr>
            <a:r>
              <a:rPr lang="zh-CN" altLang="en-US" sz="2200" dirty="0">
                <a:sym typeface="+mn-ea"/>
              </a:rPr>
              <a:t>典型案例：斯坦福学者使用卫星图像</a:t>
            </a:r>
            <a:r>
              <a:rPr lang="zh-CN" altLang="en-US" sz="2200" dirty="0" smtClean="0">
                <a:sym typeface="+mn-ea"/>
              </a:rPr>
              <a:t>获取</a:t>
            </a:r>
            <a:endParaRPr lang="en-US" altLang="zh-CN" sz="2200" dirty="0" smtClean="0"/>
          </a:p>
          <a:p>
            <a:pPr marL="457200" lvl="1" indent="0">
              <a:lnSpc>
                <a:spcPct val="120000"/>
              </a:lnSpc>
              <a:spcBef>
                <a:spcPts val="0"/>
              </a:spcBef>
              <a:buNone/>
            </a:pPr>
            <a:r>
              <a:rPr lang="en-US" altLang="zh-CN" sz="2200" dirty="0">
                <a:sym typeface="+mn-ea"/>
              </a:rPr>
              <a:t> </a:t>
            </a:r>
            <a:r>
              <a:rPr lang="en-US" altLang="zh-CN" sz="2200" dirty="0" smtClean="0">
                <a:sym typeface="+mn-ea"/>
              </a:rPr>
              <a:t>      </a:t>
            </a:r>
            <a:r>
              <a:rPr lang="zh-CN" altLang="en-US" sz="2200" dirty="0" smtClean="0">
                <a:sym typeface="+mn-ea"/>
              </a:rPr>
              <a:t>的</a:t>
            </a:r>
            <a:r>
              <a:rPr lang="zh-CN" altLang="en-US" sz="2200" dirty="0">
                <a:sym typeface="+mn-ea"/>
              </a:rPr>
              <a:t>灯光信息来分析非洲大陆的贫穷情况</a:t>
            </a:r>
            <a:endParaRPr lang="zh-CN" altLang="en-US" sz="2200" dirty="0"/>
          </a:p>
          <a:p>
            <a:pPr>
              <a:lnSpc>
                <a:spcPct val="110000"/>
              </a:lnSpc>
              <a:spcBef>
                <a:spcPts val="0"/>
              </a:spcBef>
            </a:pPr>
            <a:endParaRPr lang="zh-CN" altLang="en-US" sz="22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4895" y="638175"/>
            <a:ext cx="8710505" cy="6033839"/>
          </a:xfrm>
          <a:prstGeom prst="rect">
            <a:avLst/>
          </a:prstGeom>
        </p:spPr>
      </p:pic>
      <p:sp>
        <p:nvSpPr>
          <p:cNvPr id="3" name="标题 1"/>
          <p:cNvSpPr txBox="1"/>
          <p:nvPr/>
        </p:nvSpPr>
        <p:spPr>
          <a:xfrm>
            <a:off x="914400" y="149226"/>
            <a:ext cx="7886700" cy="58420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800" b="1" dirty="0" smtClean="0"/>
              <a:t>机器学习算法的分类</a:t>
            </a:r>
            <a:r>
              <a:rPr lang="en-US" altLang="zh-CN" sz="2800" b="1" dirty="0" smtClean="0"/>
              <a:t>--</a:t>
            </a:r>
            <a:r>
              <a:rPr lang="zh-CN" altLang="en-US" sz="2800" dirty="0" smtClean="0"/>
              <a:t>从</a:t>
            </a:r>
            <a:r>
              <a:rPr lang="zh-CN" altLang="en-US" sz="2800" dirty="0"/>
              <a:t>算法的功能角度</a:t>
            </a:r>
            <a:r>
              <a:rPr lang="zh-CN" altLang="en-US" sz="2800" dirty="0" smtClean="0"/>
              <a:t>分类</a:t>
            </a:r>
            <a:endParaRPr lang="zh-CN" altLang="en-US" sz="28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8486" y="990600"/>
            <a:ext cx="8769865" cy="4867275"/>
          </a:xfrm>
          <a:prstGeom prst="rect">
            <a:avLst/>
          </a:prstGeom>
        </p:spPr>
      </p:pic>
      <p:sp>
        <p:nvSpPr>
          <p:cNvPr id="2" name="矩形 1"/>
          <p:cNvSpPr/>
          <p:nvPr/>
        </p:nvSpPr>
        <p:spPr>
          <a:xfrm>
            <a:off x="3004108" y="320159"/>
            <a:ext cx="3278462" cy="461665"/>
          </a:xfrm>
          <a:prstGeom prst="rect">
            <a:avLst/>
          </a:prstGeom>
        </p:spPr>
        <p:txBody>
          <a:bodyPr wrap="none">
            <a:spAutoFit/>
          </a:bodyPr>
          <a:lstStyle/>
          <a:p>
            <a:r>
              <a:rPr lang="zh-CN" altLang="en-US" sz="2400" b="1" dirty="0">
                <a:solidFill>
                  <a:srgbClr val="4F4F4F"/>
                </a:solidFill>
                <a:latin typeface="-apple-system"/>
              </a:rPr>
              <a:t>机器学习算法使用图谱</a:t>
            </a:r>
            <a:endParaRPr lang="zh-CN" altLang="en-US" sz="2400" b="1" i="0" dirty="0">
              <a:solidFill>
                <a:srgbClr val="4F4F4F"/>
              </a:solidFill>
              <a:effectLst/>
              <a:latin typeface="-apple-system"/>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285750" y="298450"/>
            <a:ext cx="7886700" cy="1325563"/>
          </a:xfrm>
        </p:spPr>
        <p:txBody>
          <a:bodyPr>
            <a:normAutofit/>
          </a:bodyPr>
          <a:lstStyle/>
          <a:p>
            <a:r>
              <a:rPr lang="zh-CN" altLang="en-US" sz="2800" b="1" dirty="0"/>
              <a:t>选择算法的注意</a:t>
            </a:r>
            <a:r>
              <a:rPr lang="zh-CN" altLang="en-US" sz="2800" b="1" dirty="0" smtClean="0"/>
              <a:t>事项</a:t>
            </a:r>
            <a:endParaRPr lang="zh-CN" altLang="en-US" sz="2800" dirty="0"/>
          </a:p>
        </p:txBody>
      </p:sp>
      <p:sp>
        <p:nvSpPr>
          <p:cNvPr id="3" name="内容占位符 2"/>
          <p:cNvSpPr>
            <a:spLocks noGrp="1"/>
          </p:cNvSpPr>
          <p:nvPr>
            <p:ph idx="4294967295"/>
          </p:nvPr>
        </p:nvSpPr>
        <p:spPr>
          <a:xfrm>
            <a:off x="285750" y="1311274"/>
            <a:ext cx="8524875" cy="5051425"/>
          </a:xfrm>
        </p:spPr>
        <p:txBody>
          <a:bodyPr>
            <a:normAutofit fontScale="85000" lnSpcReduction="10000"/>
          </a:bodyPr>
          <a:lstStyle/>
          <a:p>
            <a:pPr>
              <a:lnSpc>
                <a:spcPct val="120000"/>
              </a:lnSpc>
              <a:spcBef>
                <a:spcPts val="0"/>
              </a:spcBef>
            </a:pPr>
            <a:r>
              <a:rPr lang="zh-CN" altLang="en-US" dirty="0"/>
              <a:t>当选择一个算法的时候，要时刻牢记如下方面：精确性、训练时间和易用性。很多用户将精确性置于首位，然而新手则倾向于选择他们最了解的算法。</a:t>
            </a:r>
            <a:endParaRPr lang="zh-CN" altLang="en-US" dirty="0"/>
          </a:p>
          <a:p>
            <a:pPr>
              <a:lnSpc>
                <a:spcPct val="120000"/>
              </a:lnSpc>
              <a:spcBef>
                <a:spcPts val="0"/>
              </a:spcBef>
            </a:pPr>
            <a:r>
              <a:rPr lang="zh-CN" altLang="en-US" dirty="0" smtClean="0"/>
              <a:t>当</a:t>
            </a:r>
            <a:r>
              <a:rPr lang="zh-CN" altLang="en-US" dirty="0"/>
              <a:t>你有一个数据集后，第一件需要考虑的事情就是如何获得结果，无论这些结果可能会多么奇怪。新手倾向于选择易于实现且能快速获得结果的算法。这种思路仅在整个训练的第一步过程中适用。一旦你获得了一些结果并且开始逐渐熟悉数据，你或许应该花更多时间，使用更加复杂的算法来强化你对数据的理解，这样方可改进结果。</a:t>
            </a:r>
            <a:endParaRPr lang="zh-CN" altLang="en-US" dirty="0"/>
          </a:p>
          <a:p>
            <a:pPr>
              <a:lnSpc>
                <a:spcPct val="120000"/>
              </a:lnSpc>
              <a:spcBef>
                <a:spcPts val="0"/>
              </a:spcBef>
            </a:pPr>
            <a:r>
              <a:rPr lang="zh-CN" altLang="en-US" dirty="0" smtClean="0"/>
              <a:t>不过</a:t>
            </a:r>
            <a:r>
              <a:rPr lang="zh-CN" altLang="en-US" dirty="0"/>
              <a:t>，即便到了这一步，达到最高精度的标准算法也可能不是最合适的算法，这是因为一个算法通常需要用户细致的调参以及大范围的训练才能获得其最佳性能。</a:t>
            </a:r>
            <a:endParaRPr lang="zh-CN" altLang="en-US" dirty="0"/>
          </a:p>
          <a:p>
            <a:pPr>
              <a:lnSpc>
                <a:spcPct val="120000"/>
              </a:lnSpc>
              <a:spcBef>
                <a:spcPts val="0"/>
              </a:spcBef>
            </a:pP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73046" y="824593"/>
            <a:ext cx="450806" cy="450806"/>
          </a:xfrm>
          <a:prstGeom prst="rect">
            <a:avLst/>
          </a:prstGeom>
          <a:solidFill>
            <a:srgbClr val="FAA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latin typeface="微软雅黑" panose="020B0503020204020204" pitchFamily="34" charset="-122"/>
                <a:ea typeface="微软雅黑" panose="020B0503020204020204" pitchFamily="34" charset="-122"/>
              </a:rPr>
              <a:t>6</a:t>
            </a:r>
            <a:endParaRPr lang="zh-CN" altLang="en-US" sz="1200" b="1" dirty="0">
              <a:latin typeface="微软雅黑" panose="020B0503020204020204" pitchFamily="34" charset="-122"/>
              <a:ea typeface="微软雅黑" panose="020B0503020204020204" pitchFamily="34" charset="-122"/>
            </a:endParaRPr>
          </a:p>
        </p:txBody>
      </p:sp>
      <p:sp>
        <p:nvSpPr>
          <p:cNvPr id="2" name="矩形 1"/>
          <p:cNvSpPr/>
          <p:nvPr/>
        </p:nvSpPr>
        <p:spPr>
          <a:xfrm>
            <a:off x="3633284" y="4050950"/>
            <a:ext cx="1877437" cy="600164"/>
          </a:xfrm>
          <a:prstGeom prst="rect">
            <a:avLst/>
          </a:prstGeom>
          <a:noFill/>
        </p:spPr>
        <p:txBody>
          <a:bodyPr wrap="none">
            <a:spAutoFit/>
          </a:bodyPr>
          <a:lstStyle/>
          <a:p>
            <a:pPr algn="ctr"/>
            <a:r>
              <a:rPr lang="zh-CN" altLang="en-US" sz="3300" b="1" dirty="0" smtClean="0">
                <a:solidFill>
                  <a:srgbClr val="FAAF3B"/>
                </a:solidFill>
                <a:latin typeface="微软雅黑" panose="020B0503020204020204" pitchFamily="34" charset="-122"/>
                <a:ea typeface="微软雅黑" panose="020B0503020204020204" pitchFamily="34" charset="-122"/>
              </a:rPr>
              <a:t>具体方法</a:t>
            </a:r>
            <a:endParaRPr lang="en-US" altLang="zh-CN" dirty="0">
              <a:solidFill>
                <a:srgbClr val="FAAF3B"/>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3686593" y="1952972"/>
            <a:ext cx="1823713" cy="1823713"/>
            <a:chOff x="11791908" y="2227577"/>
            <a:chExt cx="914400" cy="914400"/>
          </a:xfrm>
        </p:grpSpPr>
        <p:sp>
          <p:nvSpPr>
            <p:cNvPr id="17" name="KSO_Shape"/>
            <p:cNvSpPr/>
            <p:nvPr/>
          </p:nvSpPr>
          <p:spPr bwMode="auto">
            <a:xfrm>
              <a:off x="11981272" y="2384961"/>
              <a:ext cx="535672" cy="599633"/>
            </a:xfrm>
            <a:custGeom>
              <a:avLst/>
              <a:gdLst>
                <a:gd name="T0" fmla="*/ 248428 w 2033587"/>
                <a:gd name="T1" fmla="*/ 944529 h 2276475"/>
                <a:gd name="T2" fmla="*/ 1175716 w 2033587"/>
                <a:gd name="T3" fmla="*/ 709393 h 2276475"/>
                <a:gd name="T4" fmla="*/ 1178374 w 2033587"/>
                <a:gd name="T5" fmla="*/ 591162 h 2276475"/>
                <a:gd name="T6" fmla="*/ 1585424 w 2033587"/>
                <a:gd name="T7" fmla="*/ 232745 h 2276475"/>
                <a:gd name="T8" fmla="*/ 1623685 w 2033587"/>
                <a:gd name="T9" fmla="*/ 244701 h 2276475"/>
                <a:gd name="T10" fmla="*/ 1656631 w 2033587"/>
                <a:gd name="T11" fmla="*/ 266753 h 2276475"/>
                <a:gd name="T12" fmla="*/ 1682138 w 2033587"/>
                <a:gd name="T13" fmla="*/ 297308 h 2276475"/>
                <a:gd name="T14" fmla="*/ 1697549 w 2033587"/>
                <a:gd name="T15" fmla="*/ 334505 h 2276475"/>
                <a:gd name="T16" fmla="*/ 1701800 w 2033587"/>
                <a:gd name="T17" fmla="*/ 1767638 h 2276475"/>
                <a:gd name="T18" fmla="*/ 1695689 w 2033587"/>
                <a:gd name="T19" fmla="*/ 1808289 h 2276475"/>
                <a:gd name="T20" fmla="*/ 1678419 w 2033587"/>
                <a:gd name="T21" fmla="*/ 1844423 h 2276475"/>
                <a:gd name="T22" fmla="*/ 1651849 w 2033587"/>
                <a:gd name="T23" fmla="*/ 1873649 h 2276475"/>
                <a:gd name="T24" fmla="*/ 1617839 w 2033587"/>
                <a:gd name="T25" fmla="*/ 1894372 h 2276475"/>
                <a:gd name="T26" fmla="*/ 1578251 w 2033587"/>
                <a:gd name="T27" fmla="*/ 1904469 h 2276475"/>
                <a:gd name="T28" fmla="*/ 381012 w 2033587"/>
                <a:gd name="T29" fmla="*/ 1903672 h 2276475"/>
                <a:gd name="T30" fmla="*/ 342220 w 2033587"/>
                <a:gd name="T31" fmla="*/ 1891715 h 2276475"/>
                <a:gd name="T32" fmla="*/ 309539 w 2033587"/>
                <a:gd name="T33" fmla="*/ 1869397 h 2276475"/>
                <a:gd name="T34" fmla="*/ 284298 w 2033587"/>
                <a:gd name="T35" fmla="*/ 1838844 h 2276475"/>
                <a:gd name="T36" fmla="*/ 268621 w 2033587"/>
                <a:gd name="T37" fmla="*/ 1801912 h 2276475"/>
                <a:gd name="T38" fmla="*/ 382075 w 2033587"/>
                <a:gd name="T39" fmla="*/ 1767638 h 2276475"/>
                <a:gd name="T40" fmla="*/ 385528 w 2033587"/>
                <a:gd name="T41" fmla="*/ 1778531 h 2276475"/>
                <a:gd name="T42" fmla="*/ 398017 w 2033587"/>
                <a:gd name="T43" fmla="*/ 1786768 h 2276475"/>
                <a:gd name="T44" fmla="*/ 1570013 w 2033587"/>
                <a:gd name="T45" fmla="*/ 1786502 h 2276475"/>
                <a:gd name="T46" fmla="*/ 1581704 w 2033587"/>
                <a:gd name="T47" fmla="*/ 1776937 h 2276475"/>
                <a:gd name="T48" fmla="*/ 1583830 w 2033587"/>
                <a:gd name="T49" fmla="*/ 368513 h 2276475"/>
                <a:gd name="T50" fmla="*/ 1580376 w 2033587"/>
                <a:gd name="T51" fmla="*/ 357619 h 2276475"/>
                <a:gd name="T52" fmla="*/ 1568419 w 2033587"/>
                <a:gd name="T53" fmla="*/ 349383 h 2276475"/>
                <a:gd name="T54" fmla="*/ 492697 w 2033587"/>
                <a:gd name="T55" fmla="*/ 362402 h 2276475"/>
                <a:gd name="T56" fmla="*/ 484724 w 2033587"/>
                <a:gd name="T57" fmla="*/ 402787 h 2276475"/>
                <a:gd name="T58" fmla="*/ 465590 w 2033587"/>
                <a:gd name="T59" fmla="*/ 437592 h 2276475"/>
                <a:gd name="T60" fmla="*/ 437421 w 2033587"/>
                <a:gd name="T61" fmla="*/ 465490 h 2276475"/>
                <a:gd name="T62" fmla="*/ 402608 w 2033587"/>
                <a:gd name="T63" fmla="*/ 484619 h 2276475"/>
                <a:gd name="T64" fmla="*/ 362480 w 2033587"/>
                <a:gd name="T65" fmla="*/ 492856 h 2276475"/>
                <a:gd name="T66" fmla="*/ 118789 w 2033587"/>
                <a:gd name="T67" fmla="*/ 1542067 h 2276475"/>
                <a:gd name="T68" fmla="*/ 128090 w 2033587"/>
                <a:gd name="T69" fmla="*/ 1553757 h 2276475"/>
                <a:gd name="T70" fmla="*/ 1299773 w 2033587"/>
                <a:gd name="T71" fmla="*/ 1556149 h 2276475"/>
                <a:gd name="T72" fmla="*/ 1310934 w 2033587"/>
                <a:gd name="T73" fmla="*/ 1552695 h 2276475"/>
                <a:gd name="T74" fmla="*/ 1319438 w 2033587"/>
                <a:gd name="T75" fmla="*/ 1540208 h 2276475"/>
                <a:gd name="T76" fmla="*/ 1318907 w 2033587"/>
                <a:gd name="T77" fmla="*/ 131782 h 2276475"/>
                <a:gd name="T78" fmla="*/ 1309340 w 2033587"/>
                <a:gd name="T79" fmla="*/ 120357 h 2276475"/>
                <a:gd name="T80" fmla="*/ 492963 w 2033587"/>
                <a:gd name="T81" fmla="*/ 117967 h 2276475"/>
                <a:gd name="T82" fmla="*/ 1327676 w 2033587"/>
                <a:gd name="T83" fmla="*/ 2922 h 2276475"/>
                <a:gd name="T84" fmla="*/ 1365413 w 2033587"/>
                <a:gd name="T85" fmla="*/ 16738 h 2276475"/>
                <a:gd name="T86" fmla="*/ 1397303 w 2033587"/>
                <a:gd name="T87" fmla="*/ 40385 h 2276475"/>
                <a:gd name="T88" fmla="*/ 1420954 w 2033587"/>
                <a:gd name="T89" fmla="*/ 72268 h 2276475"/>
                <a:gd name="T90" fmla="*/ 1434773 w 2033587"/>
                <a:gd name="T91" fmla="*/ 109996 h 2276475"/>
                <a:gd name="T92" fmla="*/ 1437430 w 2033587"/>
                <a:gd name="T93" fmla="*/ 1543396 h 2276475"/>
                <a:gd name="T94" fmla="*/ 1429192 w 2033587"/>
                <a:gd name="T95" fmla="*/ 1583515 h 2276475"/>
                <a:gd name="T96" fmla="*/ 1410324 w 2033587"/>
                <a:gd name="T97" fmla="*/ 1618586 h 2276475"/>
                <a:gd name="T98" fmla="*/ 1382155 w 2033587"/>
                <a:gd name="T99" fmla="*/ 1646749 h 2276475"/>
                <a:gd name="T100" fmla="*/ 1347076 w 2033587"/>
                <a:gd name="T101" fmla="*/ 1665613 h 2276475"/>
                <a:gd name="T102" fmla="*/ 1307214 w 2033587"/>
                <a:gd name="T103" fmla="*/ 1673849 h 2276475"/>
                <a:gd name="T104" fmla="*/ 109754 w 2033587"/>
                <a:gd name="T105" fmla="*/ 1671192 h 2276475"/>
                <a:gd name="T106" fmla="*/ 72017 w 2033587"/>
                <a:gd name="T107" fmla="*/ 1657377 h 2276475"/>
                <a:gd name="T108" fmla="*/ 40394 w 2033587"/>
                <a:gd name="T109" fmla="*/ 1633731 h 2276475"/>
                <a:gd name="T110" fmla="*/ 16476 w 2033587"/>
                <a:gd name="T111" fmla="*/ 1601848 h 2276475"/>
                <a:gd name="T112" fmla="*/ 2657 w 2033587"/>
                <a:gd name="T113" fmla="*/ 1564120 h 2276475"/>
                <a:gd name="T114" fmla="*/ 409517 w 2033587"/>
                <a:gd name="T115" fmla="*/ 0 h 2276475"/>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033587" h="2276475">
                  <a:moveTo>
                    <a:pt x="312737" y="1411287"/>
                  </a:moveTo>
                  <a:lnTo>
                    <a:pt x="1422400" y="1411287"/>
                  </a:lnTo>
                  <a:lnTo>
                    <a:pt x="1422400" y="1552575"/>
                  </a:lnTo>
                  <a:lnTo>
                    <a:pt x="312737" y="1552575"/>
                  </a:lnTo>
                  <a:lnTo>
                    <a:pt x="312737" y="1411287"/>
                  </a:lnTo>
                  <a:close/>
                  <a:moveTo>
                    <a:pt x="296862" y="1128712"/>
                  </a:moveTo>
                  <a:lnTo>
                    <a:pt x="1404937" y="1128712"/>
                  </a:lnTo>
                  <a:lnTo>
                    <a:pt x="1404937" y="1270000"/>
                  </a:lnTo>
                  <a:lnTo>
                    <a:pt x="296862" y="1270000"/>
                  </a:lnTo>
                  <a:lnTo>
                    <a:pt x="296862" y="1128712"/>
                  </a:lnTo>
                  <a:close/>
                  <a:moveTo>
                    <a:pt x="296862" y="847725"/>
                  </a:moveTo>
                  <a:lnTo>
                    <a:pt x="1404937" y="847725"/>
                  </a:lnTo>
                  <a:lnTo>
                    <a:pt x="1404937" y="987425"/>
                  </a:lnTo>
                  <a:lnTo>
                    <a:pt x="296862" y="987425"/>
                  </a:lnTo>
                  <a:lnTo>
                    <a:pt x="296862" y="847725"/>
                  </a:lnTo>
                  <a:close/>
                  <a:moveTo>
                    <a:pt x="869950" y="565150"/>
                  </a:moveTo>
                  <a:lnTo>
                    <a:pt x="1408113" y="565150"/>
                  </a:lnTo>
                  <a:lnTo>
                    <a:pt x="1408113" y="706438"/>
                  </a:lnTo>
                  <a:lnTo>
                    <a:pt x="869950" y="706438"/>
                  </a:lnTo>
                  <a:lnTo>
                    <a:pt x="869950" y="565150"/>
                  </a:lnTo>
                  <a:close/>
                  <a:moveTo>
                    <a:pt x="1869440" y="276225"/>
                  </a:moveTo>
                  <a:lnTo>
                    <a:pt x="1877695" y="276543"/>
                  </a:lnTo>
                  <a:lnTo>
                    <a:pt x="1885950" y="276860"/>
                  </a:lnTo>
                  <a:lnTo>
                    <a:pt x="1894522" y="278130"/>
                  </a:lnTo>
                  <a:lnTo>
                    <a:pt x="1902460" y="279400"/>
                  </a:lnTo>
                  <a:lnTo>
                    <a:pt x="1910080" y="281305"/>
                  </a:lnTo>
                  <a:lnTo>
                    <a:pt x="1918017" y="283528"/>
                  </a:lnTo>
                  <a:lnTo>
                    <a:pt x="1925955" y="286068"/>
                  </a:lnTo>
                  <a:lnTo>
                    <a:pt x="1933257" y="288925"/>
                  </a:lnTo>
                  <a:lnTo>
                    <a:pt x="1940242" y="292418"/>
                  </a:lnTo>
                  <a:lnTo>
                    <a:pt x="1947545" y="296228"/>
                  </a:lnTo>
                  <a:lnTo>
                    <a:pt x="1954530" y="299720"/>
                  </a:lnTo>
                  <a:lnTo>
                    <a:pt x="1961197" y="304165"/>
                  </a:lnTo>
                  <a:lnTo>
                    <a:pt x="1967865" y="308928"/>
                  </a:lnTo>
                  <a:lnTo>
                    <a:pt x="1973897" y="313690"/>
                  </a:lnTo>
                  <a:lnTo>
                    <a:pt x="1979612" y="318770"/>
                  </a:lnTo>
                  <a:lnTo>
                    <a:pt x="1985645" y="324168"/>
                  </a:lnTo>
                  <a:lnTo>
                    <a:pt x="1991042" y="330200"/>
                  </a:lnTo>
                  <a:lnTo>
                    <a:pt x="1996122" y="335915"/>
                  </a:lnTo>
                  <a:lnTo>
                    <a:pt x="2000885" y="342265"/>
                  </a:lnTo>
                  <a:lnTo>
                    <a:pt x="2005647" y="348615"/>
                  </a:lnTo>
                  <a:lnTo>
                    <a:pt x="2010092" y="355283"/>
                  </a:lnTo>
                  <a:lnTo>
                    <a:pt x="2013585" y="362268"/>
                  </a:lnTo>
                  <a:lnTo>
                    <a:pt x="2017395" y="369570"/>
                  </a:lnTo>
                  <a:lnTo>
                    <a:pt x="2020570" y="376873"/>
                  </a:lnTo>
                  <a:lnTo>
                    <a:pt x="2023745" y="384175"/>
                  </a:lnTo>
                  <a:lnTo>
                    <a:pt x="2026285" y="391795"/>
                  </a:lnTo>
                  <a:lnTo>
                    <a:pt x="2028507" y="399733"/>
                  </a:lnTo>
                  <a:lnTo>
                    <a:pt x="2030412" y="407670"/>
                  </a:lnTo>
                  <a:lnTo>
                    <a:pt x="2032000" y="415608"/>
                  </a:lnTo>
                  <a:lnTo>
                    <a:pt x="2032952" y="423863"/>
                  </a:lnTo>
                  <a:lnTo>
                    <a:pt x="2033270" y="432118"/>
                  </a:lnTo>
                  <a:lnTo>
                    <a:pt x="2033587" y="440373"/>
                  </a:lnTo>
                  <a:lnTo>
                    <a:pt x="2033587" y="2112328"/>
                  </a:lnTo>
                  <a:lnTo>
                    <a:pt x="2033270" y="2120583"/>
                  </a:lnTo>
                  <a:lnTo>
                    <a:pt x="2032952" y="2128838"/>
                  </a:lnTo>
                  <a:lnTo>
                    <a:pt x="2032000" y="2137410"/>
                  </a:lnTo>
                  <a:lnTo>
                    <a:pt x="2030412" y="2145348"/>
                  </a:lnTo>
                  <a:lnTo>
                    <a:pt x="2028507" y="2153285"/>
                  </a:lnTo>
                  <a:lnTo>
                    <a:pt x="2026285" y="2160905"/>
                  </a:lnTo>
                  <a:lnTo>
                    <a:pt x="2023745" y="2168525"/>
                  </a:lnTo>
                  <a:lnTo>
                    <a:pt x="2020570" y="2175828"/>
                  </a:lnTo>
                  <a:lnTo>
                    <a:pt x="2017395" y="2183130"/>
                  </a:lnTo>
                  <a:lnTo>
                    <a:pt x="2013585" y="2190433"/>
                  </a:lnTo>
                  <a:lnTo>
                    <a:pt x="2010092" y="2197418"/>
                  </a:lnTo>
                  <a:lnTo>
                    <a:pt x="2005647" y="2204085"/>
                  </a:lnTo>
                  <a:lnTo>
                    <a:pt x="2000885" y="2210435"/>
                  </a:lnTo>
                  <a:lnTo>
                    <a:pt x="1996122" y="2216785"/>
                  </a:lnTo>
                  <a:lnTo>
                    <a:pt x="1991042" y="2222500"/>
                  </a:lnTo>
                  <a:lnTo>
                    <a:pt x="1985645" y="2228533"/>
                  </a:lnTo>
                  <a:lnTo>
                    <a:pt x="1979612" y="2233930"/>
                  </a:lnTo>
                  <a:lnTo>
                    <a:pt x="1973897" y="2239010"/>
                  </a:lnTo>
                  <a:lnTo>
                    <a:pt x="1967865" y="2243773"/>
                  </a:lnTo>
                  <a:lnTo>
                    <a:pt x="1961197" y="2248535"/>
                  </a:lnTo>
                  <a:lnTo>
                    <a:pt x="1954530" y="2252980"/>
                  </a:lnTo>
                  <a:lnTo>
                    <a:pt x="1947545" y="2256790"/>
                  </a:lnTo>
                  <a:lnTo>
                    <a:pt x="1940242" y="2260600"/>
                  </a:lnTo>
                  <a:lnTo>
                    <a:pt x="1933257" y="2263775"/>
                  </a:lnTo>
                  <a:lnTo>
                    <a:pt x="1925955" y="2266633"/>
                  </a:lnTo>
                  <a:lnTo>
                    <a:pt x="1918017" y="2269173"/>
                  </a:lnTo>
                  <a:lnTo>
                    <a:pt x="1910080" y="2271395"/>
                  </a:lnTo>
                  <a:lnTo>
                    <a:pt x="1902460" y="2273300"/>
                  </a:lnTo>
                  <a:lnTo>
                    <a:pt x="1894522" y="2274888"/>
                  </a:lnTo>
                  <a:lnTo>
                    <a:pt x="1885950" y="2275840"/>
                  </a:lnTo>
                  <a:lnTo>
                    <a:pt x="1877695" y="2276475"/>
                  </a:lnTo>
                  <a:lnTo>
                    <a:pt x="1869440" y="2276475"/>
                  </a:lnTo>
                  <a:lnTo>
                    <a:pt x="480377" y="2276475"/>
                  </a:lnTo>
                  <a:lnTo>
                    <a:pt x="471805" y="2276475"/>
                  </a:lnTo>
                  <a:lnTo>
                    <a:pt x="463550" y="2275840"/>
                  </a:lnTo>
                  <a:lnTo>
                    <a:pt x="455295" y="2274888"/>
                  </a:lnTo>
                  <a:lnTo>
                    <a:pt x="447040" y="2273300"/>
                  </a:lnTo>
                  <a:lnTo>
                    <a:pt x="439102" y="2271395"/>
                  </a:lnTo>
                  <a:lnTo>
                    <a:pt x="431482" y="2269173"/>
                  </a:lnTo>
                  <a:lnTo>
                    <a:pt x="423862" y="2266633"/>
                  </a:lnTo>
                  <a:lnTo>
                    <a:pt x="416242" y="2263775"/>
                  </a:lnTo>
                  <a:lnTo>
                    <a:pt x="408940" y="2260600"/>
                  </a:lnTo>
                  <a:lnTo>
                    <a:pt x="401955" y="2256790"/>
                  </a:lnTo>
                  <a:lnTo>
                    <a:pt x="394970" y="2252980"/>
                  </a:lnTo>
                  <a:lnTo>
                    <a:pt x="388620" y="2248535"/>
                  </a:lnTo>
                  <a:lnTo>
                    <a:pt x="381952" y="2243773"/>
                  </a:lnTo>
                  <a:lnTo>
                    <a:pt x="375602" y="2239010"/>
                  </a:lnTo>
                  <a:lnTo>
                    <a:pt x="369887" y="2233930"/>
                  </a:lnTo>
                  <a:lnTo>
                    <a:pt x="364172" y="2228533"/>
                  </a:lnTo>
                  <a:lnTo>
                    <a:pt x="358457" y="2222500"/>
                  </a:lnTo>
                  <a:lnTo>
                    <a:pt x="353377" y="2216785"/>
                  </a:lnTo>
                  <a:lnTo>
                    <a:pt x="348297" y="2210435"/>
                  </a:lnTo>
                  <a:lnTo>
                    <a:pt x="343852" y="2204085"/>
                  </a:lnTo>
                  <a:lnTo>
                    <a:pt x="339725" y="2197418"/>
                  </a:lnTo>
                  <a:lnTo>
                    <a:pt x="335597" y="2190433"/>
                  </a:lnTo>
                  <a:lnTo>
                    <a:pt x="332105" y="2183130"/>
                  </a:lnTo>
                  <a:lnTo>
                    <a:pt x="328612" y="2175828"/>
                  </a:lnTo>
                  <a:lnTo>
                    <a:pt x="325755" y="2168525"/>
                  </a:lnTo>
                  <a:lnTo>
                    <a:pt x="323215" y="2160905"/>
                  </a:lnTo>
                  <a:lnTo>
                    <a:pt x="320992" y="2153285"/>
                  </a:lnTo>
                  <a:lnTo>
                    <a:pt x="319087" y="2145348"/>
                  </a:lnTo>
                  <a:lnTo>
                    <a:pt x="317817" y="2137410"/>
                  </a:lnTo>
                  <a:lnTo>
                    <a:pt x="316547" y="2128838"/>
                  </a:lnTo>
                  <a:lnTo>
                    <a:pt x="315912" y="2120583"/>
                  </a:lnTo>
                  <a:lnTo>
                    <a:pt x="315912" y="2112328"/>
                  </a:lnTo>
                  <a:lnTo>
                    <a:pt x="456565" y="2112328"/>
                  </a:lnTo>
                  <a:lnTo>
                    <a:pt x="456882" y="2114868"/>
                  </a:lnTo>
                  <a:lnTo>
                    <a:pt x="457200" y="2116773"/>
                  </a:lnTo>
                  <a:lnTo>
                    <a:pt x="457835" y="2118995"/>
                  </a:lnTo>
                  <a:lnTo>
                    <a:pt x="458470" y="2121218"/>
                  </a:lnTo>
                  <a:lnTo>
                    <a:pt x="459422" y="2123440"/>
                  </a:lnTo>
                  <a:lnTo>
                    <a:pt x="460692" y="2125345"/>
                  </a:lnTo>
                  <a:lnTo>
                    <a:pt x="463550" y="2128838"/>
                  </a:lnTo>
                  <a:lnTo>
                    <a:pt x="467042" y="2132013"/>
                  </a:lnTo>
                  <a:lnTo>
                    <a:pt x="468947" y="2132965"/>
                  </a:lnTo>
                  <a:lnTo>
                    <a:pt x="471170" y="2133918"/>
                  </a:lnTo>
                  <a:lnTo>
                    <a:pt x="473392" y="2134870"/>
                  </a:lnTo>
                  <a:lnTo>
                    <a:pt x="475615" y="2135188"/>
                  </a:lnTo>
                  <a:lnTo>
                    <a:pt x="477837" y="2135505"/>
                  </a:lnTo>
                  <a:lnTo>
                    <a:pt x="480377" y="2135823"/>
                  </a:lnTo>
                  <a:lnTo>
                    <a:pt x="1869440" y="2135823"/>
                  </a:lnTo>
                  <a:lnTo>
                    <a:pt x="1871980" y="2135505"/>
                  </a:lnTo>
                  <a:lnTo>
                    <a:pt x="1874202" y="2135188"/>
                  </a:lnTo>
                  <a:lnTo>
                    <a:pt x="1876107" y="2134870"/>
                  </a:lnTo>
                  <a:lnTo>
                    <a:pt x="1878330" y="2133918"/>
                  </a:lnTo>
                  <a:lnTo>
                    <a:pt x="1880552" y="2132965"/>
                  </a:lnTo>
                  <a:lnTo>
                    <a:pt x="1882457" y="2132013"/>
                  </a:lnTo>
                  <a:lnTo>
                    <a:pt x="1885950" y="2128838"/>
                  </a:lnTo>
                  <a:lnTo>
                    <a:pt x="1888490" y="2125345"/>
                  </a:lnTo>
                  <a:lnTo>
                    <a:pt x="1890077" y="2123440"/>
                  </a:lnTo>
                  <a:lnTo>
                    <a:pt x="1890712" y="2121218"/>
                  </a:lnTo>
                  <a:lnTo>
                    <a:pt x="1891982" y="2118995"/>
                  </a:lnTo>
                  <a:lnTo>
                    <a:pt x="1892300" y="2116773"/>
                  </a:lnTo>
                  <a:lnTo>
                    <a:pt x="1892617" y="2114868"/>
                  </a:lnTo>
                  <a:lnTo>
                    <a:pt x="1892617" y="2112328"/>
                  </a:lnTo>
                  <a:lnTo>
                    <a:pt x="1892617" y="440373"/>
                  </a:lnTo>
                  <a:lnTo>
                    <a:pt x="1892617" y="438468"/>
                  </a:lnTo>
                  <a:lnTo>
                    <a:pt x="1892300" y="435928"/>
                  </a:lnTo>
                  <a:lnTo>
                    <a:pt x="1891982" y="433705"/>
                  </a:lnTo>
                  <a:lnTo>
                    <a:pt x="1890712" y="431483"/>
                  </a:lnTo>
                  <a:lnTo>
                    <a:pt x="1890077" y="429578"/>
                  </a:lnTo>
                  <a:lnTo>
                    <a:pt x="1888490" y="427355"/>
                  </a:lnTo>
                  <a:lnTo>
                    <a:pt x="1885950" y="424180"/>
                  </a:lnTo>
                  <a:lnTo>
                    <a:pt x="1882457" y="421323"/>
                  </a:lnTo>
                  <a:lnTo>
                    <a:pt x="1880552" y="420053"/>
                  </a:lnTo>
                  <a:lnTo>
                    <a:pt x="1878330" y="419100"/>
                  </a:lnTo>
                  <a:lnTo>
                    <a:pt x="1876107" y="418148"/>
                  </a:lnTo>
                  <a:lnTo>
                    <a:pt x="1874202" y="417513"/>
                  </a:lnTo>
                  <a:lnTo>
                    <a:pt x="1871980" y="417195"/>
                  </a:lnTo>
                  <a:lnTo>
                    <a:pt x="1869440" y="417195"/>
                  </a:lnTo>
                  <a:lnTo>
                    <a:pt x="1869440" y="276225"/>
                  </a:lnTo>
                  <a:close/>
                  <a:moveTo>
                    <a:pt x="589072" y="140970"/>
                  </a:moveTo>
                  <a:lnTo>
                    <a:pt x="589072" y="424815"/>
                  </a:lnTo>
                  <a:lnTo>
                    <a:pt x="588754" y="433070"/>
                  </a:lnTo>
                  <a:lnTo>
                    <a:pt x="588436" y="441643"/>
                  </a:lnTo>
                  <a:lnTo>
                    <a:pt x="587166" y="449580"/>
                  </a:lnTo>
                  <a:lnTo>
                    <a:pt x="585896" y="458153"/>
                  </a:lnTo>
                  <a:lnTo>
                    <a:pt x="583991" y="465773"/>
                  </a:lnTo>
                  <a:lnTo>
                    <a:pt x="581768" y="473710"/>
                  </a:lnTo>
                  <a:lnTo>
                    <a:pt x="579227" y="481330"/>
                  </a:lnTo>
                  <a:lnTo>
                    <a:pt x="576052" y="488633"/>
                  </a:lnTo>
                  <a:lnTo>
                    <a:pt x="572876" y="495935"/>
                  </a:lnTo>
                  <a:lnTo>
                    <a:pt x="569065" y="503238"/>
                  </a:lnTo>
                  <a:lnTo>
                    <a:pt x="565572" y="509905"/>
                  </a:lnTo>
                  <a:lnTo>
                    <a:pt x="561126" y="516573"/>
                  </a:lnTo>
                  <a:lnTo>
                    <a:pt x="556363" y="522923"/>
                  </a:lnTo>
                  <a:lnTo>
                    <a:pt x="551600" y="528955"/>
                  </a:lnTo>
                  <a:lnTo>
                    <a:pt x="546519" y="535305"/>
                  </a:lnTo>
                  <a:lnTo>
                    <a:pt x="541120" y="541020"/>
                  </a:lnTo>
                  <a:lnTo>
                    <a:pt x="535087" y="546100"/>
                  </a:lnTo>
                  <a:lnTo>
                    <a:pt x="529371" y="551815"/>
                  </a:lnTo>
                  <a:lnTo>
                    <a:pt x="522702" y="556260"/>
                  </a:lnTo>
                  <a:lnTo>
                    <a:pt x="516668" y="561023"/>
                  </a:lnTo>
                  <a:lnTo>
                    <a:pt x="509682" y="565150"/>
                  </a:lnTo>
                  <a:lnTo>
                    <a:pt x="503013" y="569278"/>
                  </a:lnTo>
                  <a:lnTo>
                    <a:pt x="495709" y="572770"/>
                  </a:lnTo>
                  <a:lnTo>
                    <a:pt x="488406" y="575945"/>
                  </a:lnTo>
                  <a:lnTo>
                    <a:pt x="481102" y="579120"/>
                  </a:lnTo>
                  <a:lnTo>
                    <a:pt x="473480" y="581978"/>
                  </a:lnTo>
                  <a:lnTo>
                    <a:pt x="465541" y="584200"/>
                  </a:lnTo>
                  <a:lnTo>
                    <a:pt x="457602" y="585788"/>
                  </a:lnTo>
                  <a:lnTo>
                    <a:pt x="449663" y="587375"/>
                  </a:lnTo>
                  <a:lnTo>
                    <a:pt x="441407" y="588328"/>
                  </a:lnTo>
                  <a:lnTo>
                    <a:pt x="433150" y="588963"/>
                  </a:lnTo>
                  <a:lnTo>
                    <a:pt x="424576" y="589280"/>
                  </a:lnTo>
                  <a:lnTo>
                    <a:pt x="140678" y="589280"/>
                  </a:lnTo>
                  <a:lnTo>
                    <a:pt x="140678" y="1836103"/>
                  </a:lnTo>
                  <a:lnTo>
                    <a:pt x="140678" y="1838643"/>
                  </a:lnTo>
                  <a:lnTo>
                    <a:pt x="140996" y="1840548"/>
                  </a:lnTo>
                  <a:lnTo>
                    <a:pt x="141948" y="1842770"/>
                  </a:lnTo>
                  <a:lnTo>
                    <a:pt x="142584" y="1844993"/>
                  </a:lnTo>
                  <a:lnTo>
                    <a:pt x="143536" y="1847215"/>
                  </a:lnTo>
                  <a:lnTo>
                    <a:pt x="144807" y="1849120"/>
                  </a:lnTo>
                  <a:lnTo>
                    <a:pt x="147665" y="1852613"/>
                  </a:lnTo>
                  <a:lnTo>
                    <a:pt x="151475" y="1855470"/>
                  </a:lnTo>
                  <a:lnTo>
                    <a:pt x="153063" y="1856740"/>
                  </a:lnTo>
                  <a:lnTo>
                    <a:pt x="155286" y="1857693"/>
                  </a:lnTo>
                  <a:lnTo>
                    <a:pt x="157191" y="1858645"/>
                  </a:lnTo>
                  <a:lnTo>
                    <a:pt x="159732" y="1858963"/>
                  </a:lnTo>
                  <a:lnTo>
                    <a:pt x="161955" y="1859280"/>
                  </a:lnTo>
                  <a:lnTo>
                    <a:pt x="164495" y="1859598"/>
                  </a:lnTo>
                  <a:lnTo>
                    <a:pt x="1553180" y="1859598"/>
                  </a:lnTo>
                  <a:lnTo>
                    <a:pt x="1556038" y="1859280"/>
                  </a:lnTo>
                  <a:lnTo>
                    <a:pt x="1557943" y="1858963"/>
                  </a:lnTo>
                  <a:lnTo>
                    <a:pt x="1560484" y="1858645"/>
                  </a:lnTo>
                  <a:lnTo>
                    <a:pt x="1562389" y="1857693"/>
                  </a:lnTo>
                  <a:lnTo>
                    <a:pt x="1564612" y="1856740"/>
                  </a:lnTo>
                  <a:lnTo>
                    <a:pt x="1566517" y="1855470"/>
                  </a:lnTo>
                  <a:lnTo>
                    <a:pt x="1570010" y="1852613"/>
                  </a:lnTo>
                  <a:lnTo>
                    <a:pt x="1572868" y="1849120"/>
                  </a:lnTo>
                  <a:lnTo>
                    <a:pt x="1574139" y="1847215"/>
                  </a:lnTo>
                  <a:lnTo>
                    <a:pt x="1575091" y="1844993"/>
                  </a:lnTo>
                  <a:lnTo>
                    <a:pt x="1576044" y="1842770"/>
                  </a:lnTo>
                  <a:lnTo>
                    <a:pt x="1576679" y="1840548"/>
                  </a:lnTo>
                  <a:lnTo>
                    <a:pt x="1576997" y="1838643"/>
                  </a:lnTo>
                  <a:lnTo>
                    <a:pt x="1576997" y="1836103"/>
                  </a:lnTo>
                  <a:lnTo>
                    <a:pt x="1576997" y="164782"/>
                  </a:lnTo>
                  <a:lnTo>
                    <a:pt x="1576997" y="161925"/>
                  </a:lnTo>
                  <a:lnTo>
                    <a:pt x="1576679" y="160020"/>
                  </a:lnTo>
                  <a:lnTo>
                    <a:pt x="1576044" y="157480"/>
                  </a:lnTo>
                  <a:lnTo>
                    <a:pt x="1575091" y="155257"/>
                  </a:lnTo>
                  <a:lnTo>
                    <a:pt x="1574139" y="153352"/>
                  </a:lnTo>
                  <a:lnTo>
                    <a:pt x="1572868" y="151447"/>
                  </a:lnTo>
                  <a:lnTo>
                    <a:pt x="1570010" y="147955"/>
                  </a:lnTo>
                  <a:lnTo>
                    <a:pt x="1566517" y="145097"/>
                  </a:lnTo>
                  <a:lnTo>
                    <a:pt x="1564612" y="143827"/>
                  </a:lnTo>
                  <a:lnTo>
                    <a:pt x="1562389" y="142875"/>
                  </a:lnTo>
                  <a:lnTo>
                    <a:pt x="1560484" y="141922"/>
                  </a:lnTo>
                  <a:lnTo>
                    <a:pt x="1557943" y="141287"/>
                  </a:lnTo>
                  <a:lnTo>
                    <a:pt x="1556038" y="140970"/>
                  </a:lnTo>
                  <a:lnTo>
                    <a:pt x="1553180" y="140970"/>
                  </a:lnTo>
                  <a:lnTo>
                    <a:pt x="589072" y="140970"/>
                  </a:lnTo>
                  <a:close/>
                  <a:moveTo>
                    <a:pt x="489358" y="0"/>
                  </a:moveTo>
                  <a:lnTo>
                    <a:pt x="1553180" y="0"/>
                  </a:lnTo>
                  <a:lnTo>
                    <a:pt x="1562071" y="317"/>
                  </a:lnTo>
                  <a:lnTo>
                    <a:pt x="1570010" y="952"/>
                  </a:lnTo>
                  <a:lnTo>
                    <a:pt x="1578584" y="2222"/>
                  </a:lnTo>
                  <a:lnTo>
                    <a:pt x="1586523" y="3492"/>
                  </a:lnTo>
                  <a:lnTo>
                    <a:pt x="1594462" y="5397"/>
                  </a:lnTo>
                  <a:lnTo>
                    <a:pt x="1602084" y="7620"/>
                  </a:lnTo>
                  <a:lnTo>
                    <a:pt x="1609705" y="10160"/>
                  </a:lnTo>
                  <a:lnTo>
                    <a:pt x="1617644" y="13017"/>
                  </a:lnTo>
                  <a:lnTo>
                    <a:pt x="1624630" y="16192"/>
                  </a:lnTo>
                  <a:lnTo>
                    <a:pt x="1631617" y="20002"/>
                  </a:lnTo>
                  <a:lnTo>
                    <a:pt x="1638603" y="23812"/>
                  </a:lnTo>
                  <a:lnTo>
                    <a:pt x="1645589" y="28257"/>
                  </a:lnTo>
                  <a:lnTo>
                    <a:pt x="1651623" y="32702"/>
                  </a:lnTo>
                  <a:lnTo>
                    <a:pt x="1657974" y="37782"/>
                  </a:lnTo>
                  <a:lnTo>
                    <a:pt x="1664008" y="42862"/>
                  </a:lnTo>
                  <a:lnTo>
                    <a:pt x="1669724" y="48260"/>
                  </a:lnTo>
                  <a:lnTo>
                    <a:pt x="1675122" y="53975"/>
                  </a:lnTo>
                  <a:lnTo>
                    <a:pt x="1680203" y="60007"/>
                  </a:lnTo>
                  <a:lnTo>
                    <a:pt x="1685284" y="66357"/>
                  </a:lnTo>
                  <a:lnTo>
                    <a:pt x="1689730" y="72390"/>
                  </a:lnTo>
                  <a:lnTo>
                    <a:pt x="1694176" y="79375"/>
                  </a:lnTo>
                  <a:lnTo>
                    <a:pt x="1697987" y="86360"/>
                  </a:lnTo>
                  <a:lnTo>
                    <a:pt x="1701797" y="93345"/>
                  </a:lnTo>
                  <a:lnTo>
                    <a:pt x="1704973" y="100647"/>
                  </a:lnTo>
                  <a:lnTo>
                    <a:pt x="1707831" y="108267"/>
                  </a:lnTo>
                  <a:lnTo>
                    <a:pt x="1710371" y="115570"/>
                  </a:lnTo>
                  <a:lnTo>
                    <a:pt x="1712594" y="123507"/>
                  </a:lnTo>
                  <a:lnTo>
                    <a:pt x="1714500" y="131445"/>
                  </a:lnTo>
                  <a:lnTo>
                    <a:pt x="1715770" y="139382"/>
                  </a:lnTo>
                  <a:lnTo>
                    <a:pt x="1717040" y="147637"/>
                  </a:lnTo>
                  <a:lnTo>
                    <a:pt x="1717675" y="155892"/>
                  </a:lnTo>
                  <a:lnTo>
                    <a:pt x="1717675" y="164782"/>
                  </a:lnTo>
                  <a:lnTo>
                    <a:pt x="1717675" y="1836103"/>
                  </a:lnTo>
                  <a:lnTo>
                    <a:pt x="1717675" y="1844358"/>
                  </a:lnTo>
                  <a:lnTo>
                    <a:pt x="1717040" y="1852613"/>
                  </a:lnTo>
                  <a:lnTo>
                    <a:pt x="1715770" y="1861185"/>
                  </a:lnTo>
                  <a:lnTo>
                    <a:pt x="1714500" y="1869123"/>
                  </a:lnTo>
                  <a:lnTo>
                    <a:pt x="1712594" y="1877060"/>
                  </a:lnTo>
                  <a:lnTo>
                    <a:pt x="1710371" y="1884680"/>
                  </a:lnTo>
                  <a:lnTo>
                    <a:pt x="1707831" y="1892300"/>
                  </a:lnTo>
                  <a:lnTo>
                    <a:pt x="1704973" y="1900238"/>
                  </a:lnTo>
                  <a:lnTo>
                    <a:pt x="1701797" y="1907223"/>
                  </a:lnTo>
                  <a:lnTo>
                    <a:pt x="1697987" y="1914208"/>
                  </a:lnTo>
                  <a:lnTo>
                    <a:pt x="1694176" y="1921193"/>
                  </a:lnTo>
                  <a:lnTo>
                    <a:pt x="1689730" y="1927860"/>
                  </a:lnTo>
                  <a:lnTo>
                    <a:pt x="1685284" y="1934210"/>
                  </a:lnTo>
                  <a:lnTo>
                    <a:pt x="1680203" y="1940560"/>
                  </a:lnTo>
                  <a:lnTo>
                    <a:pt x="1675122" y="1946275"/>
                  </a:lnTo>
                  <a:lnTo>
                    <a:pt x="1669724" y="1952308"/>
                  </a:lnTo>
                  <a:lnTo>
                    <a:pt x="1664008" y="1957705"/>
                  </a:lnTo>
                  <a:lnTo>
                    <a:pt x="1657974" y="1962785"/>
                  </a:lnTo>
                  <a:lnTo>
                    <a:pt x="1651623" y="1967865"/>
                  </a:lnTo>
                  <a:lnTo>
                    <a:pt x="1645589" y="1972310"/>
                  </a:lnTo>
                  <a:lnTo>
                    <a:pt x="1638603" y="1976755"/>
                  </a:lnTo>
                  <a:lnTo>
                    <a:pt x="1631617" y="1980565"/>
                  </a:lnTo>
                  <a:lnTo>
                    <a:pt x="1624630" y="1984375"/>
                  </a:lnTo>
                  <a:lnTo>
                    <a:pt x="1617644" y="1987550"/>
                  </a:lnTo>
                  <a:lnTo>
                    <a:pt x="1609705" y="1990408"/>
                  </a:lnTo>
                  <a:lnTo>
                    <a:pt x="1602084" y="1992948"/>
                  </a:lnTo>
                  <a:lnTo>
                    <a:pt x="1594462" y="1995170"/>
                  </a:lnTo>
                  <a:lnTo>
                    <a:pt x="1586523" y="1997075"/>
                  </a:lnTo>
                  <a:lnTo>
                    <a:pt x="1578584" y="1998345"/>
                  </a:lnTo>
                  <a:lnTo>
                    <a:pt x="1570010" y="1999615"/>
                  </a:lnTo>
                  <a:lnTo>
                    <a:pt x="1562071" y="2000250"/>
                  </a:lnTo>
                  <a:lnTo>
                    <a:pt x="1553180" y="2000250"/>
                  </a:lnTo>
                  <a:lnTo>
                    <a:pt x="164495" y="2000250"/>
                  </a:lnTo>
                  <a:lnTo>
                    <a:pt x="155604" y="2000250"/>
                  </a:lnTo>
                  <a:lnTo>
                    <a:pt x="147665" y="1999615"/>
                  </a:lnTo>
                  <a:lnTo>
                    <a:pt x="139408" y="1998345"/>
                  </a:lnTo>
                  <a:lnTo>
                    <a:pt x="131152" y="1997075"/>
                  </a:lnTo>
                  <a:lnTo>
                    <a:pt x="123213" y="1995170"/>
                  </a:lnTo>
                  <a:lnTo>
                    <a:pt x="115591" y="1992948"/>
                  </a:lnTo>
                  <a:lnTo>
                    <a:pt x="107970" y="1990408"/>
                  </a:lnTo>
                  <a:lnTo>
                    <a:pt x="100348" y="1987550"/>
                  </a:lnTo>
                  <a:lnTo>
                    <a:pt x="93044" y="1984375"/>
                  </a:lnTo>
                  <a:lnTo>
                    <a:pt x="86058" y="1980565"/>
                  </a:lnTo>
                  <a:lnTo>
                    <a:pt x="79072" y="1976755"/>
                  </a:lnTo>
                  <a:lnTo>
                    <a:pt x="72721" y="1972310"/>
                  </a:lnTo>
                  <a:lnTo>
                    <a:pt x="66052" y="1967865"/>
                  </a:lnTo>
                  <a:lnTo>
                    <a:pt x="59701" y="1962785"/>
                  </a:lnTo>
                  <a:lnTo>
                    <a:pt x="53667" y="1957705"/>
                  </a:lnTo>
                  <a:lnTo>
                    <a:pt x="48269" y="1952308"/>
                  </a:lnTo>
                  <a:lnTo>
                    <a:pt x="42553" y="1946275"/>
                  </a:lnTo>
                  <a:lnTo>
                    <a:pt x="37472" y="1940560"/>
                  </a:lnTo>
                  <a:lnTo>
                    <a:pt x="32391" y="1934210"/>
                  </a:lnTo>
                  <a:lnTo>
                    <a:pt x="27945" y="1927860"/>
                  </a:lnTo>
                  <a:lnTo>
                    <a:pt x="23817" y="1921193"/>
                  </a:lnTo>
                  <a:lnTo>
                    <a:pt x="19688" y="1914208"/>
                  </a:lnTo>
                  <a:lnTo>
                    <a:pt x="16195" y="1907223"/>
                  </a:lnTo>
                  <a:lnTo>
                    <a:pt x="12702" y="1900238"/>
                  </a:lnTo>
                  <a:lnTo>
                    <a:pt x="9844" y="1892300"/>
                  </a:lnTo>
                  <a:lnTo>
                    <a:pt x="7304" y="1884680"/>
                  </a:lnTo>
                  <a:lnTo>
                    <a:pt x="5081" y="1877060"/>
                  </a:lnTo>
                  <a:lnTo>
                    <a:pt x="3175" y="1869123"/>
                  </a:lnTo>
                  <a:lnTo>
                    <a:pt x="1905" y="1861185"/>
                  </a:lnTo>
                  <a:lnTo>
                    <a:pt x="635" y="1852613"/>
                  </a:lnTo>
                  <a:lnTo>
                    <a:pt x="0" y="1844358"/>
                  </a:lnTo>
                  <a:lnTo>
                    <a:pt x="0" y="1836103"/>
                  </a:lnTo>
                  <a:lnTo>
                    <a:pt x="0" y="489585"/>
                  </a:lnTo>
                  <a:lnTo>
                    <a:pt x="489358" y="0"/>
                  </a:lnTo>
                  <a:close/>
                </a:path>
              </a:pathLst>
            </a:custGeom>
            <a:solidFill>
              <a:srgbClr val="FAAF3B"/>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endParaRPr>
            </a:p>
          </p:txBody>
        </p:sp>
        <p:sp>
          <p:nvSpPr>
            <p:cNvPr id="18" name="椭圆 17"/>
            <p:cNvSpPr/>
            <p:nvPr/>
          </p:nvSpPr>
          <p:spPr>
            <a:xfrm>
              <a:off x="11791908" y="2227577"/>
              <a:ext cx="914400" cy="914400"/>
            </a:xfrm>
            <a:prstGeom prst="ellipse">
              <a:avLst/>
            </a:prstGeom>
            <a:noFill/>
            <a:ln>
              <a:solidFill>
                <a:srgbClr val="FAAF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67292" y="490448"/>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67787" y="1507371"/>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867591" y="468282"/>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2122514" y="986442"/>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454727" y="1180403"/>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748442" y="2097584"/>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067396" y="2297089"/>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10" name="椭圆 9"/>
          <p:cNvSpPr/>
          <p:nvPr/>
        </p:nvSpPr>
        <p:spPr>
          <a:xfrm>
            <a:off x="3322319" y="2815249"/>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11" name="椭圆 10"/>
          <p:cNvSpPr/>
          <p:nvPr/>
        </p:nvSpPr>
        <p:spPr>
          <a:xfrm>
            <a:off x="2485505" y="2299859"/>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12" name="椭圆 11"/>
          <p:cNvSpPr/>
          <p:nvPr/>
        </p:nvSpPr>
        <p:spPr>
          <a:xfrm>
            <a:off x="2806927" y="3084029"/>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13" name="椭圆 12"/>
          <p:cNvSpPr/>
          <p:nvPr/>
        </p:nvSpPr>
        <p:spPr>
          <a:xfrm>
            <a:off x="3341715" y="471052"/>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4" name="椭圆 13"/>
          <p:cNvSpPr/>
          <p:nvPr/>
        </p:nvSpPr>
        <p:spPr>
          <a:xfrm>
            <a:off x="3580023" y="986442"/>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5" name="椭圆 14"/>
          <p:cNvSpPr/>
          <p:nvPr/>
        </p:nvSpPr>
        <p:spPr>
          <a:xfrm>
            <a:off x="2759824" y="473822"/>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6" name="椭圆 15"/>
          <p:cNvSpPr/>
          <p:nvPr/>
        </p:nvSpPr>
        <p:spPr>
          <a:xfrm>
            <a:off x="3114499" y="1507371"/>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7" name="椭圆 16"/>
          <p:cNvSpPr/>
          <p:nvPr/>
        </p:nvSpPr>
        <p:spPr>
          <a:xfrm>
            <a:off x="2859576" y="1185947"/>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8" name="椭圆 17"/>
          <p:cNvSpPr/>
          <p:nvPr/>
        </p:nvSpPr>
        <p:spPr>
          <a:xfrm>
            <a:off x="3671462" y="216129"/>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19" name="椭圆 18"/>
          <p:cNvSpPr/>
          <p:nvPr/>
        </p:nvSpPr>
        <p:spPr>
          <a:xfrm>
            <a:off x="5704949" y="3627123"/>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505444" y="4644046"/>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6705248" y="3604957"/>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960171" y="4123117"/>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292384" y="4317078"/>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6586099" y="5300759"/>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051910" y="5422678"/>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26" name="椭圆 25"/>
          <p:cNvSpPr/>
          <p:nvPr/>
        </p:nvSpPr>
        <p:spPr>
          <a:xfrm>
            <a:off x="8306833" y="5940838"/>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27" name="椭圆 26"/>
          <p:cNvSpPr/>
          <p:nvPr/>
        </p:nvSpPr>
        <p:spPr>
          <a:xfrm>
            <a:off x="7470019" y="5425448"/>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28" name="椭圆 27"/>
          <p:cNvSpPr/>
          <p:nvPr/>
        </p:nvSpPr>
        <p:spPr>
          <a:xfrm>
            <a:off x="7824694" y="6193005"/>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
        <p:nvSpPr>
          <p:cNvPr id="29" name="椭圆 28"/>
          <p:cNvSpPr/>
          <p:nvPr/>
        </p:nvSpPr>
        <p:spPr>
          <a:xfrm>
            <a:off x="8326229" y="3530141"/>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0" name="椭圆 29"/>
          <p:cNvSpPr/>
          <p:nvPr/>
        </p:nvSpPr>
        <p:spPr>
          <a:xfrm>
            <a:off x="8406592" y="4039987"/>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1" name="椭圆 30"/>
          <p:cNvSpPr/>
          <p:nvPr/>
        </p:nvSpPr>
        <p:spPr>
          <a:xfrm>
            <a:off x="7744338" y="3532911"/>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2" name="椭圆 31"/>
          <p:cNvSpPr/>
          <p:nvPr/>
        </p:nvSpPr>
        <p:spPr>
          <a:xfrm>
            <a:off x="8099013" y="4566460"/>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3" name="椭圆 32"/>
          <p:cNvSpPr/>
          <p:nvPr/>
        </p:nvSpPr>
        <p:spPr>
          <a:xfrm>
            <a:off x="7844090" y="4245036"/>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4" name="椭圆 33"/>
          <p:cNvSpPr/>
          <p:nvPr/>
        </p:nvSpPr>
        <p:spPr>
          <a:xfrm>
            <a:off x="8639351" y="3275218"/>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36" name="任意多边形 35"/>
          <p:cNvSpPr/>
          <p:nvPr/>
        </p:nvSpPr>
        <p:spPr>
          <a:xfrm>
            <a:off x="4907525" y="2230587"/>
            <a:ext cx="2601177" cy="4691289"/>
          </a:xfrm>
          <a:custGeom>
            <a:avLst/>
            <a:gdLst>
              <a:gd name="connsiteX0" fmla="*/ 2302029 w 2601177"/>
              <a:gd name="connsiteY0" fmla="*/ 0 h 4691289"/>
              <a:gd name="connsiteX1" fmla="*/ 2418407 w 2601177"/>
              <a:gd name="connsiteY1" fmla="*/ 3075709 h 4691289"/>
              <a:gd name="connsiteX2" fmla="*/ 157345 w 2601177"/>
              <a:gd name="connsiteY2" fmla="*/ 4572000 h 4691289"/>
              <a:gd name="connsiteX3" fmla="*/ 373476 w 2601177"/>
              <a:gd name="connsiteY3" fmla="*/ 4488873 h 4691289"/>
            </a:gdLst>
            <a:ahLst/>
            <a:cxnLst>
              <a:cxn ang="0">
                <a:pos x="connsiteX0" y="connsiteY0"/>
              </a:cxn>
              <a:cxn ang="0">
                <a:pos x="connsiteX1" y="connsiteY1"/>
              </a:cxn>
              <a:cxn ang="0">
                <a:pos x="connsiteX2" y="connsiteY2"/>
              </a:cxn>
              <a:cxn ang="0">
                <a:pos x="connsiteX3" y="connsiteY3"/>
              </a:cxn>
            </a:cxnLst>
            <a:rect l="l" t="t" r="r" b="b"/>
            <a:pathLst>
              <a:path w="2601177" h="4691289">
                <a:moveTo>
                  <a:pt x="2302029" y="0"/>
                </a:moveTo>
                <a:cubicBezTo>
                  <a:pt x="2538941" y="1156854"/>
                  <a:pt x="2775854" y="2313709"/>
                  <a:pt x="2418407" y="3075709"/>
                </a:cubicBezTo>
                <a:cubicBezTo>
                  <a:pt x="2060960" y="3837709"/>
                  <a:pt x="498167" y="4336473"/>
                  <a:pt x="157345" y="4572000"/>
                </a:cubicBezTo>
                <a:cubicBezTo>
                  <a:pt x="-183477" y="4807527"/>
                  <a:pt x="94999" y="4648200"/>
                  <a:pt x="373476" y="4488873"/>
                </a:cubicBez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任意多边形 36"/>
          <p:cNvSpPr/>
          <p:nvPr/>
        </p:nvSpPr>
        <p:spPr>
          <a:xfrm>
            <a:off x="7442310" y="4990413"/>
            <a:ext cx="2256219" cy="651566"/>
          </a:xfrm>
          <a:custGeom>
            <a:avLst/>
            <a:gdLst>
              <a:gd name="connsiteX0" fmla="*/ 0 w 2256219"/>
              <a:gd name="connsiteY0" fmla="*/ 0 h 1303133"/>
              <a:gd name="connsiteX1" fmla="*/ 1978429 w 2256219"/>
              <a:gd name="connsiteY1" fmla="*/ 1130531 h 1303133"/>
              <a:gd name="connsiteX2" fmla="*/ 2194560 w 2256219"/>
              <a:gd name="connsiteY2" fmla="*/ 1280160 h 1303133"/>
            </a:gdLst>
            <a:ahLst/>
            <a:cxnLst>
              <a:cxn ang="0">
                <a:pos x="connsiteX0" y="connsiteY0"/>
              </a:cxn>
              <a:cxn ang="0">
                <a:pos x="connsiteX1" y="connsiteY1"/>
              </a:cxn>
              <a:cxn ang="0">
                <a:pos x="connsiteX2" y="connsiteY2"/>
              </a:cxn>
            </a:cxnLst>
            <a:rect l="l" t="t" r="r" b="b"/>
            <a:pathLst>
              <a:path w="2256219" h="1303133">
                <a:moveTo>
                  <a:pt x="0" y="0"/>
                </a:moveTo>
                <a:lnTo>
                  <a:pt x="1978429" y="1130531"/>
                </a:lnTo>
                <a:cubicBezTo>
                  <a:pt x="2344189" y="1343891"/>
                  <a:pt x="2269374" y="1312025"/>
                  <a:pt x="2194560" y="1280160"/>
                </a:cubicBez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8" name="矩形 37"/>
          <p:cNvSpPr/>
          <p:nvPr/>
        </p:nvSpPr>
        <p:spPr>
          <a:xfrm>
            <a:off x="6910295" y="4770129"/>
            <a:ext cx="249381" cy="1621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9" name="右箭头 38"/>
          <p:cNvSpPr/>
          <p:nvPr/>
        </p:nvSpPr>
        <p:spPr>
          <a:xfrm rot="1756367">
            <a:off x="4212267" y="2627937"/>
            <a:ext cx="626227" cy="47105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40" name="矩形标注 39"/>
          <p:cNvSpPr/>
          <p:nvPr/>
        </p:nvSpPr>
        <p:spPr>
          <a:xfrm>
            <a:off x="5193024" y="451656"/>
            <a:ext cx="3185159" cy="1490746"/>
          </a:xfrm>
          <a:prstGeom prst="wedgeRectCallout">
            <a:avLst>
              <a:gd name="adj1" fmla="val -78207"/>
              <a:gd name="adj2" fmla="val 64078"/>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sz="2400" dirty="0" smtClean="0"/>
              <a:t>将训练用数据映射至一定的空间里。例如，用报道中所出现单词制作的向量空间。</a:t>
            </a:r>
            <a:endParaRPr lang="zh-CN" altLang="en-US" sz="2400" dirty="0"/>
          </a:p>
        </p:txBody>
      </p:sp>
      <p:sp>
        <p:nvSpPr>
          <p:cNvPr id="41" name="矩形标注 40"/>
          <p:cNvSpPr/>
          <p:nvPr/>
        </p:nvSpPr>
        <p:spPr>
          <a:xfrm>
            <a:off x="544479" y="3524597"/>
            <a:ext cx="3555079" cy="1596050"/>
          </a:xfrm>
          <a:prstGeom prst="wedgeRectCallout">
            <a:avLst>
              <a:gd name="adj1" fmla="val 69424"/>
              <a:gd name="adj2" fmla="val 18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t>如何划线才能将其巧妙分开？线性？非线性？应该如何划分类别呢？</a:t>
            </a:r>
            <a:endParaRPr lang="zh-CN" altLang="en-US" sz="2400" b="1" dirty="0"/>
          </a:p>
        </p:txBody>
      </p:sp>
      <p:sp>
        <p:nvSpPr>
          <p:cNvPr id="42" name="矩形 41"/>
          <p:cNvSpPr/>
          <p:nvPr/>
        </p:nvSpPr>
        <p:spPr>
          <a:xfrm>
            <a:off x="3264137" y="5316196"/>
            <a:ext cx="2191440" cy="13506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400" dirty="0" smtClean="0"/>
              <a:t>政治</a:t>
            </a:r>
            <a:endParaRPr lang="en-US" altLang="zh-CN" sz="2400" dirty="0" smtClean="0"/>
          </a:p>
          <a:p>
            <a:pPr algn="ctr"/>
            <a:r>
              <a:rPr lang="zh-CN" altLang="en-US" sz="2400" dirty="0" smtClean="0"/>
              <a:t>科学</a:t>
            </a:r>
            <a:endParaRPr lang="en-US" altLang="zh-CN" sz="2400" dirty="0" smtClean="0"/>
          </a:p>
          <a:p>
            <a:pPr algn="ctr"/>
            <a:r>
              <a:rPr lang="zh-CN" altLang="en-US" sz="2400" dirty="0"/>
              <a:t>文化</a:t>
            </a:r>
            <a:endParaRPr lang="zh-CN" altLang="en-US" sz="2400" dirty="0"/>
          </a:p>
        </p:txBody>
      </p:sp>
      <p:sp>
        <p:nvSpPr>
          <p:cNvPr id="43" name="椭圆 42"/>
          <p:cNvSpPr/>
          <p:nvPr/>
        </p:nvSpPr>
        <p:spPr>
          <a:xfrm>
            <a:off x="3721336" y="5533514"/>
            <a:ext cx="199505" cy="1995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744881" y="5885433"/>
            <a:ext cx="199505" cy="19950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solidFill>
                <a:srgbClr val="FF0000"/>
              </a:solidFill>
            </a:endParaRPr>
          </a:p>
        </p:txBody>
      </p:sp>
      <p:sp>
        <p:nvSpPr>
          <p:cNvPr id="45" name="椭圆 44"/>
          <p:cNvSpPr/>
          <p:nvPr/>
        </p:nvSpPr>
        <p:spPr>
          <a:xfrm>
            <a:off x="3754588" y="6251187"/>
            <a:ext cx="199505" cy="19950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32"/>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34"/>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37"/>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41"/>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6" grpId="0" animBg="1"/>
      <p:bldP spid="37" grpId="0" animBg="1"/>
      <p:bldP spid="38" grpId="0" animBg="1"/>
      <p:bldP spid="39" grpId="0" animBg="1"/>
      <p:bldP spid="40" grpId="0" animBg="1"/>
      <p:bldP spid="4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4294967295"/>
          </p:nvPr>
        </p:nvSpPr>
        <p:spPr>
          <a:xfrm>
            <a:off x="311286" y="617887"/>
            <a:ext cx="3937000" cy="442912"/>
          </a:xfrm>
        </p:spPr>
        <p:txBody>
          <a:bodyPr>
            <a:normAutofit fontScale="92500" lnSpcReduction="10000"/>
          </a:bodyPr>
          <a:lstStyle/>
          <a:p>
            <a:pPr marL="0" indent="0">
              <a:buNone/>
            </a:pPr>
            <a:r>
              <a:rPr lang="zh-CN" altLang="en-US" dirty="0" smtClean="0">
                <a:solidFill>
                  <a:schemeClr val="tx1"/>
                </a:solidFill>
              </a:rPr>
              <a:t>流行的开源机器学习框架</a:t>
            </a:r>
            <a:endParaRPr lang="zh-CN" altLang="en-US" dirty="0">
              <a:solidFill>
                <a:schemeClr val="tx1"/>
              </a:solidFill>
            </a:endParaRPr>
          </a:p>
        </p:txBody>
      </p:sp>
      <p:pic>
        <p:nvPicPr>
          <p:cNvPr id="4" name="图片 3"/>
          <p:cNvPicPr/>
          <p:nvPr/>
        </p:nvPicPr>
        <p:blipFill>
          <a:blip r:embed="rId1"/>
          <a:stretch>
            <a:fillRect/>
          </a:stretch>
        </p:blipFill>
        <p:spPr>
          <a:xfrm>
            <a:off x="628650" y="1435420"/>
            <a:ext cx="849154" cy="720566"/>
          </a:xfrm>
          <a:prstGeom prst="rect">
            <a:avLst/>
          </a:prstGeom>
        </p:spPr>
      </p:pic>
      <p:pic>
        <p:nvPicPr>
          <p:cNvPr id="5" name="图片 4"/>
          <p:cNvPicPr/>
          <p:nvPr/>
        </p:nvPicPr>
        <p:blipFill>
          <a:blip r:embed="rId2"/>
          <a:stretch>
            <a:fillRect/>
          </a:stretch>
        </p:blipFill>
        <p:spPr>
          <a:xfrm>
            <a:off x="4868463" y="1623538"/>
            <a:ext cx="1807369" cy="532448"/>
          </a:xfrm>
          <a:prstGeom prst="rect">
            <a:avLst/>
          </a:prstGeom>
        </p:spPr>
      </p:pic>
      <p:sp>
        <p:nvSpPr>
          <p:cNvPr id="6" name="TextBox 1"/>
          <p:cNvSpPr txBox="1"/>
          <p:nvPr/>
        </p:nvSpPr>
        <p:spPr>
          <a:xfrm>
            <a:off x="568658" y="2155987"/>
            <a:ext cx="4186990" cy="1546577"/>
          </a:xfrm>
          <a:prstGeom prst="rect">
            <a:avLst/>
          </a:prstGeom>
          <a:noFill/>
          <a:effectLst>
            <a:glow rad="127000">
              <a:schemeClr val="bg1"/>
            </a:glow>
          </a:effectLst>
        </p:spPr>
        <p:txBody>
          <a:bodyPr wrap="square" rtlCol="0">
            <a:spAutoFit/>
          </a:bodyPr>
          <a:lstStyle/>
          <a:p>
            <a:r>
              <a:rPr lang="en-US" altLang="zh-CN" sz="1350" b="1" dirty="0" err="1"/>
              <a:t>TensorFlow</a:t>
            </a:r>
            <a:r>
              <a:rPr lang="zh-CN" altLang="zh-CN" sz="1350" dirty="0"/>
              <a:t>是谷歌基于</a:t>
            </a:r>
            <a:r>
              <a:rPr lang="en-US" altLang="zh-CN" sz="1350" dirty="0"/>
              <a:t>C++</a:t>
            </a:r>
            <a:r>
              <a:rPr lang="zh-CN" altLang="zh-CN" sz="1350" dirty="0"/>
              <a:t>开发、发布的第二代机器学习系统。开发目的是用于进行机器学习和深度神经网络的研究。目前</a:t>
            </a:r>
            <a:r>
              <a:rPr lang="en-US" altLang="zh-CN" sz="1350" dirty="0"/>
              <a:t>Google</a:t>
            </a:r>
            <a:r>
              <a:rPr lang="zh-CN" altLang="zh-CN" sz="1200" dirty="0"/>
              <a:t> </a:t>
            </a:r>
            <a:r>
              <a:rPr lang="zh-CN" altLang="zh-CN" sz="1350" dirty="0"/>
              <a:t>的</a:t>
            </a:r>
            <a:r>
              <a:rPr lang="en-US" altLang="zh-CN" sz="1350" dirty="0"/>
              <a:t>Google App </a:t>
            </a:r>
            <a:r>
              <a:rPr lang="zh-CN" altLang="zh-CN" sz="1350" dirty="0"/>
              <a:t>的语音识别、</a:t>
            </a:r>
            <a:r>
              <a:rPr lang="en-US" altLang="zh-CN" sz="1350" dirty="0"/>
              <a:t>Gmail </a:t>
            </a:r>
            <a:r>
              <a:rPr lang="zh-CN" altLang="zh-CN" sz="1350" dirty="0"/>
              <a:t>的自动回复功能、</a:t>
            </a:r>
            <a:r>
              <a:rPr lang="en-US" altLang="zh-CN" sz="1350" dirty="0"/>
              <a:t>Google Photos </a:t>
            </a:r>
            <a:r>
              <a:rPr lang="zh-CN" altLang="zh-CN" sz="1350" dirty="0"/>
              <a:t>的图片搜索等都在使用</a:t>
            </a:r>
            <a:r>
              <a:rPr lang="en-US" altLang="zh-CN" sz="1350" dirty="0"/>
              <a:t> </a:t>
            </a:r>
            <a:r>
              <a:rPr lang="en-US" altLang="zh-CN" sz="1350" dirty="0" err="1"/>
              <a:t>TensorFlow</a:t>
            </a:r>
            <a:r>
              <a:rPr lang="en-US" altLang="zh-CN" sz="1350" dirty="0"/>
              <a:t> </a:t>
            </a:r>
            <a:r>
              <a:rPr lang="zh-CN" altLang="zh-CN" sz="1350" dirty="0"/>
              <a:t>。</a:t>
            </a:r>
            <a:endParaRPr lang="zh-CN" altLang="zh-CN" sz="1200" dirty="0"/>
          </a:p>
          <a:p>
            <a:r>
              <a:rPr lang="en-US" altLang="zh-CN" sz="1350" dirty="0"/>
              <a:t>GitHub</a:t>
            </a:r>
            <a:r>
              <a:rPr lang="zh-CN" altLang="zh-CN" sz="1350" dirty="0"/>
              <a:t>项目地址：</a:t>
            </a:r>
            <a:r>
              <a:rPr lang="en-US" altLang="zh-CN" sz="1350" u="sng" dirty="0">
                <a:hlinkClick r:id="rId3"/>
              </a:rPr>
              <a:t>https://github.com/tensorflow/tensorflow</a:t>
            </a:r>
            <a:endParaRPr lang="zh-CN" altLang="zh-CN" sz="1200" dirty="0"/>
          </a:p>
        </p:txBody>
      </p:sp>
      <p:sp>
        <p:nvSpPr>
          <p:cNvPr id="7" name="TextBox 1"/>
          <p:cNvSpPr txBox="1"/>
          <p:nvPr/>
        </p:nvSpPr>
        <p:spPr>
          <a:xfrm>
            <a:off x="4815640" y="2155987"/>
            <a:ext cx="4186990" cy="1131079"/>
          </a:xfrm>
          <a:prstGeom prst="rect">
            <a:avLst/>
          </a:prstGeom>
          <a:noFill/>
          <a:effectLst>
            <a:glow rad="127000">
              <a:schemeClr val="bg1"/>
            </a:glow>
          </a:effectLst>
        </p:spPr>
        <p:txBody>
          <a:bodyPr wrap="square" rtlCol="0">
            <a:spAutoFit/>
          </a:bodyPr>
          <a:lstStyle/>
          <a:p>
            <a:r>
              <a:rPr lang="en-US" altLang="zh-CN" sz="1350" b="1" dirty="0" err="1"/>
              <a:t>Scikit</a:t>
            </a:r>
            <a:r>
              <a:rPr lang="en-US" altLang="zh-CN" sz="1350" b="1" dirty="0"/>
              <a:t>-Learn</a:t>
            </a:r>
            <a:r>
              <a:rPr lang="zh-CN" altLang="zh-CN" sz="1350" dirty="0"/>
              <a:t>是用于机器学习的</a:t>
            </a:r>
            <a:r>
              <a:rPr lang="en-US" altLang="zh-CN" sz="1350" dirty="0"/>
              <a:t>Python </a:t>
            </a:r>
            <a:r>
              <a:rPr lang="zh-CN" altLang="zh-CN" sz="1350" dirty="0"/>
              <a:t>模块，它建立在</a:t>
            </a:r>
            <a:r>
              <a:rPr lang="en-US" altLang="zh-CN" sz="1350" dirty="0" err="1"/>
              <a:t>SciPy</a:t>
            </a:r>
            <a:r>
              <a:rPr lang="zh-CN" altLang="zh-CN" sz="1350" dirty="0"/>
              <a:t>之上。基本功能主要被分为六个部分：分类、回归、聚类、数据降维、模型选择、数据预处理。</a:t>
            </a:r>
            <a:endParaRPr lang="zh-CN" altLang="zh-CN" sz="1350" dirty="0"/>
          </a:p>
          <a:p>
            <a:r>
              <a:rPr lang="en-US" altLang="zh-CN" sz="1350" dirty="0"/>
              <a:t>GitHub</a:t>
            </a:r>
            <a:r>
              <a:rPr lang="zh-CN" altLang="zh-CN" sz="1350" dirty="0"/>
              <a:t>项目地址</a:t>
            </a:r>
            <a:r>
              <a:rPr lang="en-US" altLang="zh-CN" sz="1350" dirty="0"/>
              <a:t>: </a:t>
            </a:r>
            <a:endParaRPr lang="en-US" altLang="zh-CN" sz="1350" dirty="0"/>
          </a:p>
          <a:p>
            <a:r>
              <a:rPr lang="en-US" altLang="zh-CN" sz="1350" u="sng" dirty="0">
                <a:hlinkClick r:id="rId4"/>
              </a:rPr>
              <a:t>https://github.com/scikit-learn/scikit-learn</a:t>
            </a:r>
            <a:endParaRPr lang="zh-CN" altLang="zh-CN" sz="1350" dirty="0"/>
          </a:p>
        </p:txBody>
      </p:sp>
      <p:pic>
        <p:nvPicPr>
          <p:cNvPr id="8" name="图片 7"/>
          <p:cNvPicPr/>
          <p:nvPr/>
        </p:nvPicPr>
        <p:blipFill>
          <a:blip r:embed="rId5"/>
          <a:stretch>
            <a:fillRect/>
          </a:stretch>
        </p:blipFill>
        <p:spPr>
          <a:xfrm>
            <a:off x="628650" y="3679480"/>
            <a:ext cx="1254919" cy="495300"/>
          </a:xfrm>
          <a:prstGeom prst="rect">
            <a:avLst/>
          </a:prstGeom>
        </p:spPr>
      </p:pic>
      <p:sp>
        <p:nvSpPr>
          <p:cNvPr id="9" name="TextBox 1"/>
          <p:cNvSpPr txBox="1"/>
          <p:nvPr/>
        </p:nvSpPr>
        <p:spPr>
          <a:xfrm>
            <a:off x="568657" y="4174780"/>
            <a:ext cx="4186990" cy="1754326"/>
          </a:xfrm>
          <a:prstGeom prst="rect">
            <a:avLst/>
          </a:prstGeom>
          <a:noFill/>
          <a:effectLst>
            <a:glow rad="127000">
              <a:schemeClr val="bg1"/>
            </a:glow>
          </a:effectLst>
        </p:spPr>
        <p:txBody>
          <a:bodyPr wrap="square" rtlCol="0">
            <a:spAutoFit/>
          </a:bodyPr>
          <a:lstStyle/>
          <a:p>
            <a:r>
              <a:rPr lang="en-US" altLang="zh-CN" sz="1350" b="1" dirty="0" err="1"/>
              <a:t>Caffe</a:t>
            </a:r>
            <a:r>
              <a:rPr lang="en-US" altLang="zh-CN" sz="1350" dirty="0"/>
              <a:t> </a:t>
            </a:r>
            <a:r>
              <a:rPr lang="zh-CN" altLang="zh-CN" sz="1350" dirty="0"/>
              <a:t>是由神经网络中的表达式、速度及模块化产生的深度学习框架。</a:t>
            </a:r>
            <a:r>
              <a:rPr lang="en-US" altLang="zh-CN" sz="1350" dirty="0" err="1"/>
              <a:t>Caffe</a:t>
            </a:r>
            <a:r>
              <a:rPr lang="zh-CN" altLang="zh-CN" sz="1350" dirty="0"/>
              <a:t>是一个基于</a:t>
            </a:r>
            <a:r>
              <a:rPr lang="en-US" altLang="zh-CN" sz="1350" dirty="0"/>
              <a:t>C++/CUDA</a:t>
            </a:r>
            <a:r>
              <a:rPr lang="zh-CN" altLang="zh-CN" sz="1350" dirty="0"/>
              <a:t>架构框架，开发者能够利用它自由的组织网络，目前支持卷积神经网络和全连接神经网络（人工神经网络）。在</a:t>
            </a:r>
            <a:r>
              <a:rPr lang="en-US" altLang="zh-CN" sz="1350" dirty="0"/>
              <a:t>Linux</a:t>
            </a:r>
            <a:r>
              <a:rPr lang="zh-CN" altLang="zh-CN" sz="1350" dirty="0"/>
              <a:t>上，</a:t>
            </a:r>
            <a:r>
              <a:rPr lang="en-US" altLang="zh-CN" sz="1350" dirty="0"/>
              <a:t>C++</a:t>
            </a:r>
            <a:r>
              <a:rPr lang="zh-CN" altLang="zh-CN" sz="1350" dirty="0"/>
              <a:t>可以通过命令行来操作接口，运算上支持</a:t>
            </a:r>
            <a:r>
              <a:rPr lang="en-US" altLang="zh-CN" sz="1350" dirty="0"/>
              <a:t>CPU</a:t>
            </a:r>
            <a:r>
              <a:rPr lang="zh-CN" altLang="zh-CN" sz="1350" dirty="0"/>
              <a:t>和</a:t>
            </a:r>
            <a:r>
              <a:rPr lang="en-US" altLang="zh-CN" sz="1350" dirty="0"/>
              <a:t>GPU</a:t>
            </a:r>
            <a:r>
              <a:rPr lang="zh-CN" altLang="zh-CN" sz="1350" dirty="0"/>
              <a:t>直接无缝切换。</a:t>
            </a:r>
            <a:endParaRPr lang="zh-CN" altLang="zh-CN" sz="1350" dirty="0"/>
          </a:p>
          <a:p>
            <a:r>
              <a:rPr lang="en-US" altLang="zh-CN" sz="1350" dirty="0"/>
              <a:t>GitHub</a:t>
            </a:r>
            <a:r>
              <a:rPr lang="zh-CN" altLang="zh-CN" sz="1350" dirty="0"/>
              <a:t>项目地址</a:t>
            </a:r>
            <a:r>
              <a:rPr lang="en-US" altLang="zh-CN" sz="1350" dirty="0"/>
              <a:t>: </a:t>
            </a:r>
            <a:endParaRPr lang="en-US" altLang="zh-CN" sz="1350" dirty="0"/>
          </a:p>
          <a:p>
            <a:r>
              <a:rPr lang="en-US" altLang="zh-CN" sz="1350" u="sng" dirty="0">
                <a:hlinkClick r:id="rId6"/>
              </a:rPr>
              <a:t>https://github.com/BVLC/caffe</a:t>
            </a:r>
            <a:endParaRPr lang="zh-CN" altLang="zh-CN" sz="1350" dirty="0"/>
          </a:p>
        </p:txBody>
      </p:sp>
      <p:pic>
        <p:nvPicPr>
          <p:cNvPr id="10" name="图片 9"/>
          <p:cNvPicPr/>
          <p:nvPr/>
        </p:nvPicPr>
        <p:blipFill>
          <a:blip r:embed="rId7"/>
          <a:stretch>
            <a:fillRect/>
          </a:stretch>
        </p:blipFill>
        <p:spPr>
          <a:xfrm>
            <a:off x="4846494" y="3561722"/>
            <a:ext cx="1222534" cy="651510"/>
          </a:xfrm>
          <a:prstGeom prst="rect">
            <a:avLst/>
          </a:prstGeom>
        </p:spPr>
      </p:pic>
      <p:sp>
        <p:nvSpPr>
          <p:cNvPr id="11" name="TextBox 1"/>
          <p:cNvSpPr txBox="1"/>
          <p:nvPr/>
        </p:nvSpPr>
        <p:spPr>
          <a:xfrm>
            <a:off x="4815640" y="4174780"/>
            <a:ext cx="4186990" cy="1546577"/>
          </a:xfrm>
          <a:prstGeom prst="rect">
            <a:avLst/>
          </a:prstGeom>
          <a:noFill/>
          <a:effectLst>
            <a:glow rad="127000">
              <a:schemeClr val="bg1"/>
            </a:glow>
          </a:effectLst>
        </p:spPr>
        <p:txBody>
          <a:bodyPr wrap="square" rtlCol="0">
            <a:spAutoFit/>
          </a:bodyPr>
          <a:lstStyle/>
          <a:p>
            <a:r>
              <a:rPr lang="en-US" altLang="zh-CN" sz="1350" b="1" dirty="0" err="1"/>
              <a:t>Keras</a:t>
            </a:r>
            <a:r>
              <a:rPr lang="zh-CN" altLang="zh-CN" sz="1350" dirty="0"/>
              <a:t>是基于</a:t>
            </a:r>
            <a:r>
              <a:rPr lang="en-US" altLang="zh-CN" sz="1350" dirty="0"/>
              <a:t>Python</a:t>
            </a:r>
            <a:r>
              <a:rPr lang="zh-CN" altLang="zh-CN" sz="1350" dirty="0"/>
              <a:t>开发的极其精简并高度模块化的神经网络库，在</a:t>
            </a:r>
            <a:r>
              <a:rPr lang="en-US" altLang="zh-CN" sz="1350" dirty="0" err="1"/>
              <a:t>TensorFlow</a:t>
            </a:r>
            <a:r>
              <a:rPr lang="en-US" altLang="zh-CN" sz="1350" dirty="0"/>
              <a:t> </a:t>
            </a:r>
            <a:r>
              <a:rPr lang="zh-CN" altLang="zh-CN" sz="1350" dirty="0"/>
              <a:t>或</a:t>
            </a:r>
            <a:r>
              <a:rPr lang="en-US" altLang="zh-CN" sz="1350" dirty="0"/>
              <a:t> </a:t>
            </a:r>
            <a:r>
              <a:rPr lang="en-US" altLang="zh-CN" sz="1350" dirty="0" err="1"/>
              <a:t>Theano</a:t>
            </a:r>
            <a:r>
              <a:rPr lang="en-US" altLang="zh-CN" sz="1350" dirty="0"/>
              <a:t> </a:t>
            </a:r>
            <a:r>
              <a:rPr lang="zh-CN" altLang="zh-CN" sz="1350" dirty="0"/>
              <a:t>上都能够运行，是一个高度模块化的神经网络库，支持</a:t>
            </a:r>
            <a:r>
              <a:rPr lang="en-US" altLang="zh-CN" sz="1350" dirty="0"/>
              <a:t>GPU</a:t>
            </a:r>
            <a:r>
              <a:rPr lang="zh-CN" altLang="zh-CN" sz="1350" dirty="0"/>
              <a:t>和</a:t>
            </a:r>
            <a:r>
              <a:rPr lang="en-US" altLang="zh-CN" sz="1350" dirty="0"/>
              <a:t>CPU</a:t>
            </a:r>
            <a:r>
              <a:rPr lang="zh-CN" altLang="zh-CN" sz="1350" dirty="0"/>
              <a:t>运算。</a:t>
            </a:r>
            <a:r>
              <a:rPr lang="en-US" altLang="zh-CN" sz="1350" dirty="0" err="1"/>
              <a:t>Keras</a:t>
            </a:r>
            <a:r>
              <a:rPr lang="zh-CN" altLang="zh-CN" sz="1350" dirty="0"/>
              <a:t>侧重于开发快速实验，用可能最少延迟实现从理念到结果的转变，即为做好一项研究的关键。</a:t>
            </a:r>
            <a:endParaRPr lang="zh-CN" altLang="zh-CN" sz="1350" dirty="0"/>
          </a:p>
          <a:p>
            <a:r>
              <a:rPr lang="en-US" altLang="zh-CN" sz="1350" dirty="0"/>
              <a:t>GitHub</a:t>
            </a:r>
            <a:r>
              <a:rPr lang="zh-CN" altLang="zh-CN" sz="1350" dirty="0"/>
              <a:t>项目地址</a:t>
            </a:r>
            <a:r>
              <a:rPr lang="en-US" altLang="zh-CN" sz="1350" dirty="0"/>
              <a:t>:</a:t>
            </a:r>
            <a:endParaRPr lang="en-US" altLang="zh-CN" sz="1350" dirty="0"/>
          </a:p>
          <a:p>
            <a:r>
              <a:rPr lang="en-US" altLang="zh-CN" sz="1350" u="sng" dirty="0">
                <a:hlinkClick r:id="rId8"/>
              </a:rPr>
              <a:t>https://github.com/fchollet/keras</a:t>
            </a:r>
            <a:endParaRPr lang="zh-CN" altLang="zh-CN" sz="13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3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par>
                                <p:cTn id="17" presetID="3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 calcmode="lin" valueType="num">
                                      <p:cBhvr>
                                        <p:cTn id="21" dur="1000" fill="hold"/>
                                        <p:tgtEl>
                                          <p:spTgt spid="8"/>
                                        </p:tgtEl>
                                        <p:attrNameLst>
                                          <p:attrName>style.rotation</p:attrName>
                                        </p:attrNameLst>
                                      </p:cBhvr>
                                      <p:tavLst>
                                        <p:tav tm="0">
                                          <p:val>
                                            <p:fltVal val="90"/>
                                          </p:val>
                                        </p:tav>
                                        <p:tav tm="100000">
                                          <p:val>
                                            <p:fltVal val="0"/>
                                          </p:val>
                                        </p:tav>
                                      </p:tavLst>
                                    </p:anim>
                                    <p:animEffect transition="in" filter="fade">
                                      <p:cBhvr>
                                        <p:cTn id="22" dur="100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1000" fill="hold"/>
                                        <p:tgtEl>
                                          <p:spTgt spid="10"/>
                                        </p:tgtEl>
                                        <p:attrNameLst>
                                          <p:attrName>ppt_w</p:attrName>
                                        </p:attrNameLst>
                                      </p:cBhvr>
                                      <p:tavLst>
                                        <p:tav tm="0">
                                          <p:val>
                                            <p:fltVal val="0"/>
                                          </p:val>
                                        </p:tav>
                                        <p:tav tm="100000">
                                          <p:val>
                                            <p:strVal val="#ppt_w"/>
                                          </p:val>
                                        </p:tav>
                                      </p:tavLst>
                                    </p:anim>
                                    <p:anim calcmode="lin" valueType="num">
                                      <p:cBhvr>
                                        <p:cTn id="26" dur="1000" fill="hold"/>
                                        <p:tgtEl>
                                          <p:spTgt spid="10"/>
                                        </p:tgtEl>
                                        <p:attrNameLst>
                                          <p:attrName>ppt_h</p:attrName>
                                        </p:attrNameLst>
                                      </p:cBhvr>
                                      <p:tavLst>
                                        <p:tav tm="0">
                                          <p:val>
                                            <p:fltVal val="0"/>
                                          </p:val>
                                        </p:tav>
                                        <p:tav tm="100000">
                                          <p:val>
                                            <p:strVal val="#ppt_h"/>
                                          </p:val>
                                        </p:tav>
                                      </p:tavLst>
                                    </p:anim>
                                    <p:anim calcmode="lin" valueType="num">
                                      <p:cBhvr>
                                        <p:cTn id="27" dur="1000" fill="hold"/>
                                        <p:tgtEl>
                                          <p:spTgt spid="10"/>
                                        </p:tgtEl>
                                        <p:attrNameLst>
                                          <p:attrName>style.rotation</p:attrName>
                                        </p:attrNameLst>
                                      </p:cBhvr>
                                      <p:tavLst>
                                        <p:tav tm="0">
                                          <p:val>
                                            <p:fltVal val="90"/>
                                          </p:val>
                                        </p:tav>
                                        <p:tav tm="100000">
                                          <p:val>
                                            <p:fltVal val="0"/>
                                          </p:val>
                                        </p:tav>
                                      </p:tavLst>
                                    </p:anim>
                                    <p:animEffect transition="in" filter="fade">
                                      <p:cBhvr>
                                        <p:cTn id="28" dur="10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circle(in)">
                                      <p:cBhvr>
                                        <p:cTn id="33" dur="20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p:cTn id="38" dur="500" fill="hold"/>
                                        <p:tgtEl>
                                          <p:spTgt spid="7"/>
                                        </p:tgtEl>
                                        <p:attrNameLst>
                                          <p:attrName>ppt_w</p:attrName>
                                        </p:attrNameLst>
                                      </p:cBhvr>
                                      <p:tavLst>
                                        <p:tav tm="0">
                                          <p:val>
                                            <p:fltVal val="0"/>
                                          </p:val>
                                        </p:tav>
                                        <p:tav tm="100000">
                                          <p:val>
                                            <p:strVal val="#ppt_w"/>
                                          </p:val>
                                        </p:tav>
                                      </p:tavLst>
                                    </p:anim>
                                    <p:anim calcmode="lin" valueType="num">
                                      <p:cBhvr>
                                        <p:cTn id="39" dur="500" fill="hold"/>
                                        <p:tgtEl>
                                          <p:spTgt spid="7"/>
                                        </p:tgtEl>
                                        <p:attrNameLst>
                                          <p:attrName>ppt_h</p:attrName>
                                        </p:attrNameLst>
                                      </p:cBhvr>
                                      <p:tavLst>
                                        <p:tav tm="0">
                                          <p:val>
                                            <p:fltVal val="0"/>
                                          </p:val>
                                        </p:tav>
                                        <p:tav tm="100000">
                                          <p:val>
                                            <p:strVal val="#ppt_h"/>
                                          </p:val>
                                        </p:tav>
                                      </p:tavLst>
                                    </p:anim>
                                    <p:animEffect transition="in" filter="fade">
                                      <p:cBhvr>
                                        <p:cTn id="40" dur="500"/>
                                        <p:tgtEl>
                                          <p:spTgt spid="7"/>
                                        </p:tgtEl>
                                      </p:cBhvr>
                                    </p:animEffect>
                                  </p:childTnLst>
                                </p:cTn>
                              </p:par>
                            </p:childTnLst>
                          </p:cTn>
                        </p:par>
                      </p:childTnLst>
                    </p:cTn>
                  </p:par>
                  <p:par>
                    <p:cTn id="41" fill="hold">
                      <p:stCondLst>
                        <p:cond delay="indefinite"/>
                      </p:stCondLst>
                      <p:childTnLst>
                        <p:par>
                          <p:cTn id="42" fill="hold">
                            <p:stCondLst>
                              <p:cond delay="0"/>
                            </p:stCondLst>
                            <p:childTnLst>
                              <p:par>
                                <p:cTn id="43" presetID="21" presetClass="entr" presetSubtype="1"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heel(1)">
                                      <p:cBhvr>
                                        <p:cTn id="45" dur="20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1000"/>
                                        <p:tgtEl>
                                          <p:spTgt spid="11"/>
                                        </p:tgtEl>
                                      </p:cBhvr>
                                    </p:animEffect>
                                    <p:anim calcmode="lin" valueType="num">
                                      <p:cBhvr>
                                        <p:cTn id="51" dur="1000" fill="hold"/>
                                        <p:tgtEl>
                                          <p:spTgt spid="11"/>
                                        </p:tgtEl>
                                        <p:attrNameLst>
                                          <p:attrName>ppt_x</p:attrName>
                                        </p:attrNameLst>
                                      </p:cBhvr>
                                      <p:tavLst>
                                        <p:tav tm="0">
                                          <p:val>
                                            <p:strVal val="#ppt_x"/>
                                          </p:val>
                                        </p:tav>
                                        <p:tav tm="100000">
                                          <p:val>
                                            <p:strVal val="#ppt_x"/>
                                          </p:val>
                                        </p:tav>
                                      </p:tavLst>
                                    </p:anim>
                                    <p:anim calcmode="lin" valueType="num">
                                      <p:cBhvr>
                                        <p:cTn id="5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7381" y="543686"/>
            <a:ext cx="4094137" cy="2616101"/>
          </a:xfrm>
          <a:prstGeom prst="rect">
            <a:avLst/>
          </a:prstGeom>
          <a:noFill/>
        </p:spPr>
        <p:txBody>
          <a:bodyPr wrap="square" rtlCol="0">
            <a:spAutoFit/>
          </a:bodyPr>
          <a:lstStyle/>
          <a:p>
            <a:r>
              <a:rPr lang="zh-CN" altLang="en-US" sz="2400" b="1" dirty="0" smtClean="0">
                <a:solidFill>
                  <a:srgbClr val="FF0000"/>
                </a:solidFill>
              </a:rPr>
              <a:t>最近邻算法</a:t>
            </a:r>
            <a:r>
              <a:rPr lang="zh-CN" altLang="en-US" sz="2000" dirty="0" smtClean="0"/>
              <a:t>：</a:t>
            </a:r>
            <a:r>
              <a:rPr lang="zh-CN" altLang="en-US" sz="2000" b="1" dirty="0" smtClean="0"/>
              <a:t>即“</a:t>
            </a:r>
            <a:r>
              <a:rPr lang="zh-CN" altLang="en-US" sz="2000" b="1" dirty="0" smtClean="0">
                <a:solidFill>
                  <a:srgbClr val="00B0F0"/>
                </a:solidFill>
              </a:rPr>
              <a:t>使用最近的邻居”</a:t>
            </a:r>
            <a:r>
              <a:rPr lang="zh-CN" altLang="en-US" sz="2000" b="1" dirty="0" smtClean="0"/>
              <a:t>。它依据的假设是，</a:t>
            </a:r>
            <a:r>
              <a:rPr lang="zh-CN" altLang="en-US" sz="2000" b="1" dirty="0" smtClean="0">
                <a:solidFill>
                  <a:srgbClr val="C0272D"/>
                </a:solidFill>
              </a:rPr>
              <a:t>一个数据与距其最近的数据为同一类别的概率较高</a:t>
            </a:r>
            <a:r>
              <a:rPr lang="zh-CN" altLang="en-US" sz="2000" b="1" dirty="0" smtClean="0"/>
              <a:t>。图中，因为测试数据离“</a:t>
            </a:r>
            <a:r>
              <a:rPr lang="zh-CN" altLang="en-US" sz="2000" b="1" dirty="0"/>
              <a:t>政治</a:t>
            </a:r>
            <a:r>
              <a:rPr lang="zh-CN" altLang="en-US" sz="2000" b="1" dirty="0" smtClean="0"/>
              <a:t>” 的文档最近，所以判断测试数据也应该是“</a:t>
            </a:r>
            <a:r>
              <a:rPr lang="zh-CN" altLang="en-US" sz="2000" b="1" dirty="0"/>
              <a:t>政治</a:t>
            </a:r>
            <a:r>
              <a:rPr lang="zh-CN" altLang="en-US" sz="2000" b="1" dirty="0" smtClean="0"/>
              <a:t>” 类别。</a:t>
            </a:r>
            <a:r>
              <a:rPr lang="zh-CN" altLang="en-US" sz="2000" b="1" dirty="0" smtClean="0">
                <a:solidFill>
                  <a:srgbClr val="FFC000"/>
                </a:solidFill>
              </a:rPr>
              <a:t>这种分类法比较单纯，所以也比较容易受到噪声的干扰。</a:t>
            </a:r>
            <a:endParaRPr lang="zh-CN" altLang="en-US" sz="2000" b="1" dirty="0">
              <a:solidFill>
                <a:srgbClr val="FFC000"/>
              </a:solidFill>
            </a:endParaRPr>
          </a:p>
        </p:txBody>
      </p:sp>
      <p:sp>
        <p:nvSpPr>
          <p:cNvPr id="3" name="TextBox 2"/>
          <p:cNvSpPr txBox="1"/>
          <p:nvPr/>
        </p:nvSpPr>
        <p:spPr>
          <a:xfrm>
            <a:off x="4633993" y="3159787"/>
            <a:ext cx="4321445" cy="3539430"/>
          </a:xfrm>
          <a:prstGeom prst="rect">
            <a:avLst/>
          </a:prstGeom>
          <a:noFill/>
        </p:spPr>
        <p:txBody>
          <a:bodyPr wrap="square" rtlCol="0">
            <a:spAutoFit/>
          </a:bodyPr>
          <a:lstStyle/>
          <a:p>
            <a:r>
              <a:rPr lang="zh-CN" altLang="en-US" sz="2400" b="1" dirty="0" smtClean="0">
                <a:solidFill>
                  <a:srgbClr val="FF0000"/>
                </a:solidFill>
              </a:rPr>
              <a:t>决策树算法</a:t>
            </a:r>
            <a:r>
              <a:rPr lang="zh-CN" altLang="en-US" sz="2000" dirty="0" smtClean="0"/>
              <a:t>：</a:t>
            </a:r>
            <a:r>
              <a:rPr lang="zh-CN" altLang="en-US" sz="2000" b="1" dirty="0" smtClean="0">
                <a:solidFill>
                  <a:srgbClr val="00B0F0"/>
                </a:solidFill>
              </a:rPr>
              <a:t>通过某个属性是否符合某个值来进行划分</a:t>
            </a:r>
            <a:r>
              <a:rPr lang="zh-CN" altLang="en-US" sz="2000" b="1" dirty="0" smtClean="0"/>
              <a:t>。例如，将数据分为含“执政党”这个词语的集合和不含的集合、含“国会”和不含的集合，如果“执政党” 和“国会”都含有则划分为“政治” 类别</a:t>
            </a:r>
            <a:r>
              <a:rPr lang="en-US" altLang="zh-CN" sz="2000" b="1" dirty="0" smtClean="0"/>
              <a:t>---</a:t>
            </a:r>
            <a:r>
              <a:rPr lang="zh-CN" altLang="en-US" sz="2000" b="1" dirty="0" smtClean="0"/>
              <a:t>按照这种方式自动生成问题数。最先出现的问题将自动选择那些“含信息量较多的东西”，</a:t>
            </a:r>
            <a:r>
              <a:rPr lang="zh-CN" altLang="en-US" sz="2000" b="1" dirty="0" smtClean="0">
                <a:solidFill>
                  <a:srgbClr val="C00000"/>
                </a:solidFill>
              </a:rPr>
              <a:t>即通过询问是否含有这个词语就能大概知道该数据属于哪个类别</a:t>
            </a:r>
            <a:r>
              <a:rPr lang="zh-CN" altLang="en-US" sz="2000" b="1" dirty="0" smtClean="0"/>
              <a:t>。</a:t>
            </a:r>
            <a:r>
              <a:rPr lang="zh-CN" altLang="en-US" sz="2000" b="1" dirty="0" smtClean="0">
                <a:solidFill>
                  <a:srgbClr val="FFC000"/>
                </a:solidFill>
              </a:rPr>
              <a:t>这种分类精确度不是很高。</a:t>
            </a:r>
            <a:endParaRPr lang="zh-CN" altLang="en-US" sz="2000" b="1" dirty="0">
              <a:solidFill>
                <a:srgbClr val="FFC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63637" y="2564463"/>
            <a:ext cx="4138047" cy="4154984"/>
          </a:xfrm>
          <a:prstGeom prst="rect">
            <a:avLst/>
          </a:prstGeom>
          <a:noFill/>
        </p:spPr>
        <p:txBody>
          <a:bodyPr wrap="square" rtlCol="0">
            <a:spAutoFit/>
          </a:bodyPr>
          <a:lstStyle/>
          <a:p>
            <a:r>
              <a:rPr lang="zh-CN" altLang="en-US" sz="2400" b="1" dirty="0" smtClean="0">
                <a:solidFill>
                  <a:srgbClr val="FF0000"/>
                </a:solidFill>
              </a:rPr>
              <a:t>支持向量机</a:t>
            </a:r>
            <a:r>
              <a:rPr lang="zh-CN" altLang="en-US" sz="2000" dirty="0" smtClean="0"/>
              <a:t>：</a:t>
            </a:r>
            <a:r>
              <a:rPr lang="zh-CN" altLang="en-US" sz="2000" b="1" dirty="0" smtClean="0"/>
              <a:t>即“</a:t>
            </a:r>
            <a:r>
              <a:rPr lang="zh-CN" altLang="en-US" sz="2000" b="1" dirty="0" smtClean="0">
                <a:solidFill>
                  <a:srgbClr val="00B0F0"/>
                </a:solidFill>
              </a:rPr>
              <a:t>使用最近的邻居”在划分时需要使间隔最大化</a:t>
            </a:r>
            <a:r>
              <a:rPr lang="zh-CN" altLang="en-US" sz="2000" b="1" dirty="0" smtClean="0"/>
              <a:t>。例如，</a:t>
            </a:r>
            <a:r>
              <a:rPr lang="zh-CN" altLang="en-US" sz="2000" b="1" dirty="0">
                <a:solidFill>
                  <a:srgbClr val="C0272D"/>
                </a:solidFill>
              </a:rPr>
              <a:t>要将白点和黑点分开的话，其范围划分界限要划在正中的位置，即不管是从白点还是黑点来看距离都是最远。</a:t>
            </a:r>
            <a:r>
              <a:rPr lang="zh-CN" altLang="en-US" sz="2000" b="1" dirty="0" smtClean="0"/>
              <a:t>图中，如果将位于“政治”边缘的点与位于“科学”边缘的点的正中间连接成线，这样它到各类别边界上点的距离都相等，间隔也最大。它依据的假设是，</a:t>
            </a:r>
            <a:r>
              <a:rPr lang="zh-CN" altLang="en-US" sz="2000" b="1" dirty="0" smtClean="0">
                <a:solidFill>
                  <a:srgbClr val="FFC000"/>
                </a:solidFill>
              </a:rPr>
              <a:t>这种分类法精确度很高，一直以来用得也很多。当处理对象为较大的数据时，计算起来非常耗费时间。</a:t>
            </a:r>
            <a:endParaRPr lang="zh-CN" altLang="en-US" sz="2000" b="1" dirty="0">
              <a:solidFill>
                <a:srgbClr val="FFC000"/>
              </a:solidFill>
            </a:endParaRPr>
          </a:p>
        </p:txBody>
      </p:sp>
      <p:sp>
        <p:nvSpPr>
          <p:cNvPr id="3" name="TextBox 2"/>
          <p:cNvSpPr txBox="1"/>
          <p:nvPr/>
        </p:nvSpPr>
        <p:spPr>
          <a:xfrm>
            <a:off x="322881" y="251732"/>
            <a:ext cx="4295614" cy="3231654"/>
          </a:xfrm>
          <a:prstGeom prst="rect">
            <a:avLst/>
          </a:prstGeom>
          <a:noFill/>
        </p:spPr>
        <p:txBody>
          <a:bodyPr wrap="square" rtlCol="0">
            <a:spAutoFit/>
          </a:bodyPr>
          <a:lstStyle/>
          <a:p>
            <a:r>
              <a:rPr lang="zh-CN" altLang="en-US" sz="2400" b="1" dirty="0">
                <a:solidFill>
                  <a:srgbClr val="FF0000"/>
                </a:solidFill>
              </a:rPr>
              <a:t>朴素贝叶斯算法</a:t>
            </a:r>
            <a:r>
              <a:rPr lang="zh-CN" altLang="en-US" sz="2000" dirty="0" smtClean="0"/>
              <a:t>：</a:t>
            </a:r>
            <a:r>
              <a:rPr lang="zh-CN" altLang="en-US" sz="2000" b="1" dirty="0" smtClean="0"/>
              <a:t>即“</a:t>
            </a:r>
            <a:r>
              <a:rPr lang="zh-CN" altLang="en-US" sz="2000" b="1" dirty="0" smtClean="0">
                <a:solidFill>
                  <a:srgbClr val="00B0F0"/>
                </a:solidFill>
              </a:rPr>
              <a:t>使用最近的邻居”使用贝叶斯定理的一种分类方法</a:t>
            </a:r>
            <a:r>
              <a:rPr lang="zh-CN" altLang="en-US" sz="2000" b="1" dirty="0" smtClean="0"/>
              <a:t>。例如，报道中含有</a:t>
            </a:r>
            <a:r>
              <a:rPr lang="zh-CN" altLang="en-US" sz="2000" b="1" dirty="0"/>
              <a:t>“执政党”</a:t>
            </a:r>
            <a:r>
              <a:rPr lang="zh-CN" altLang="en-US" sz="2000" b="1" dirty="0" smtClean="0"/>
              <a:t>这个词语，这对其分类会有什么影响呢？含有</a:t>
            </a:r>
            <a:r>
              <a:rPr lang="zh-CN" altLang="en-US" sz="2000" b="1" dirty="0"/>
              <a:t>“执政党”</a:t>
            </a:r>
            <a:r>
              <a:rPr lang="zh-CN" altLang="en-US" sz="2000" b="1" dirty="0" smtClean="0"/>
              <a:t>这个词语，则有力地说明它大概应该是</a:t>
            </a:r>
            <a:r>
              <a:rPr lang="zh-CN" altLang="en-US" sz="2000" b="1" dirty="0"/>
              <a:t>“政治”</a:t>
            </a:r>
            <a:r>
              <a:rPr lang="zh-CN" altLang="en-US" sz="2000" b="1" dirty="0" smtClean="0"/>
              <a:t>类报道。可以从概率的角度进行计算解释。</a:t>
            </a:r>
            <a:r>
              <a:rPr lang="zh-CN" altLang="en-US" sz="2000" b="1" dirty="0" smtClean="0">
                <a:solidFill>
                  <a:srgbClr val="FFC000"/>
                </a:solidFill>
              </a:rPr>
              <a:t>这种分类法简单移动，非常适合于大规模应用，已经在很多场合得到了广泛应用。</a:t>
            </a:r>
            <a:endParaRPr lang="zh-CN" altLang="en-US" sz="2000" b="1" dirty="0">
              <a:solidFill>
                <a:srgbClr val="FFC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4184395" y="3608713"/>
            <a:ext cx="1045094" cy="300082"/>
          </a:xfrm>
          <a:prstGeom prst="rect">
            <a:avLst/>
          </a:prstGeom>
          <a:noFill/>
        </p:spPr>
        <p:txBody>
          <a:bodyPr wrap="none">
            <a:spAutoFit/>
          </a:bodyPr>
          <a:lstStyle/>
          <a:p>
            <a:pPr algn="r"/>
            <a:r>
              <a:rPr lang="en-US" altLang="zh-CN" sz="1350" dirty="0" smtClean="0">
                <a:solidFill>
                  <a:schemeClr val="bg1"/>
                </a:solidFill>
                <a:latin typeface="微软雅黑" panose="020B0503020204020204" pitchFamily="34" charset="-122"/>
                <a:ea typeface="微软雅黑" panose="020B0503020204020204" pitchFamily="34" charset="-122"/>
              </a:rPr>
              <a:t>Thank You</a:t>
            </a: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4268360" y="4084983"/>
            <a:ext cx="877163" cy="507831"/>
          </a:xfrm>
          <a:prstGeom prst="rect">
            <a:avLst/>
          </a:prstGeom>
          <a:noFill/>
        </p:spPr>
        <p:txBody>
          <a:bodyPr wrap="none">
            <a:spAutoFit/>
          </a:bodyPr>
          <a:lstStyle/>
          <a:p>
            <a:r>
              <a:rPr lang="zh-CN" altLang="en-US" sz="2700" b="1" dirty="0" smtClean="0">
                <a:solidFill>
                  <a:schemeClr val="bg1"/>
                </a:solidFill>
                <a:latin typeface="微软雅黑" panose="020B0503020204020204" pitchFamily="34" charset="-122"/>
                <a:ea typeface="微软雅黑" panose="020B0503020204020204" pitchFamily="34" charset="-122"/>
              </a:rPr>
              <a:t>谢谢</a:t>
            </a:r>
            <a:endParaRPr lang="en-US" altLang="zh-CN" sz="3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p:cNvSpPr txBox="1"/>
          <p:nvPr/>
        </p:nvSpPr>
        <p:spPr>
          <a:xfrm>
            <a:off x="614384" y="1839873"/>
            <a:ext cx="4186990" cy="2377574"/>
          </a:xfrm>
          <a:prstGeom prst="rect">
            <a:avLst/>
          </a:prstGeom>
          <a:noFill/>
          <a:effectLst>
            <a:glow rad="127000">
              <a:schemeClr val="bg1"/>
            </a:glow>
          </a:effectLst>
        </p:spPr>
        <p:txBody>
          <a:bodyPr wrap="square" rtlCol="0">
            <a:spAutoFit/>
          </a:bodyPr>
          <a:lstStyle/>
          <a:p>
            <a:r>
              <a:rPr lang="en-US" altLang="zh-CN" sz="1350" b="1" dirty="0" err="1"/>
              <a:t>PredictionIO</a:t>
            </a:r>
            <a:r>
              <a:rPr lang="en-US" altLang="zh-CN" sz="1350" dirty="0"/>
              <a:t> </a:t>
            </a:r>
            <a:r>
              <a:rPr lang="zh-CN" altLang="zh-CN" sz="1350" dirty="0"/>
              <a:t>是面向开发人员和数据科学家的开源机器学习服务器。它支持事件采集、算法调度、评估以及经由</a:t>
            </a:r>
            <a:r>
              <a:rPr lang="en-US" altLang="zh-CN" sz="1350" dirty="0"/>
              <a:t>REST APIs</a:t>
            </a:r>
            <a:r>
              <a:rPr lang="zh-CN" altLang="zh-CN" sz="1350" dirty="0"/>
              <a:t>的预测结果查询。使用者可以通过</a:t>
            </a:r>
            <a:r>
              <a:rPr lang="en-US" altLang="zh-CN" sz="1350" dirty="0" err="1"/>
              <a:t>PredictionIO</a:t>
            </a:r>
            <a:r>
              <a:rPr lang="zh-CN" altLang="zh-CN" sz="1350" dirty="0"/>
              <a:t>做一些预测，比如个性化推荐、发现内容等。</a:t>
            </a:r>
            <a:r>
              <a:rPr lang="en-US" altLang="zh-CN" sz="1350" dirty="0" err="1"/>
              <a:t>PredictionIO</a:t>
            </a:r>
            <a:r>
              <a:rPr lang="en-US" altLang="zh-CN" sz="1350" dirty="0"/>
              <a:t> </a:t>
            </a:r>
            <a:r>
              <a:rPr lang="zh-CN" altLang="zh-CN" sz="1350" dirty="0"/>
              <a:t>基于</a:t>
            </a:r>
            <a:r>
              <a:rPr lang="en-US" altLang="zh-CN" sz="1350" dirty="0"/>
              <a:t> REST API</a:t>
            </a:r>
            <a:r>
              <a:rPr lang="zh-CN" altLang="zh-CN" sz="1350" dirty="0"/>
              <a:t>（应用程序接口）标准，不过它还包含</a:t>
            </a:r>
            <a:r>
              <a:rPr lang="en-US" altLang="zh-CN" sz="1350" dirty="0"/>
              <a:t> Ruby</a:t>
            </a:r>
            <a:r>
              <a:rPr lang="zh-CN" altLang="zh-CN" sz="1350" dirty="0"/>
              <a:t>、</a:t>
            </a:r>
            <a:r>
              <a:rPr lang="en-US" altLang="zh-CN" sz="1350" dirty="0"/>
              <a:t>Python</a:t>
            </a:r>
            <a:r>
              <a:rPr lang="zh-CN" altLang="zh-CN" sz="1350" dirty="0"/>
              <a:t>、</a:t>
            </a:r>
            <a:r>
              <a:rPr lang="en-US" altLang="zh-CN" sz="1350" dirty="0"/>
              <a:t>Scala</a:t>
            </a:r>
            <a:r>
              <a:rPr lang="zh-CN" altLang="zh-CN" sz="1350" dirty="0"/>
              <a:t>、</a:t>
            </a:r>
            <a:r>
              <a:rPr lang="en-US" altLang="zh-CN" sz="1350" dirty="0"/>
              <a:t>Java </a:t>
            </a:r>
            <a:r>
              <a:rPr lang="zh-CN" altLang="zh-CN" sz="1350" dirty="0"/>
              <a:t>等编程语言的</a:t>
            </a:r>
            <a:r>
              <a:rPr lang="en-US" altLang="zh-CN" sz="1350" dirty="0"/>
              <a:t> SDK</a:t>
            </a:r>
            <a:r>
              <a:rPr lang="zh-CN" altLang="zh-CN" sz="1350" dirty="0"/>
              <a:t>（软件开发工具包）。其开发语言是</a:t>
            </a:r>
            <a:r>
              <a:rPr lang="en-US" altLang="zh-CN" sz="1350" dirty="0"/>
              <a:t>Scala</a:t>
            </a:r>
            <a:r>
              <a:rPr lang="zh-CN" altLang="zh-CN" sz="1350" dirty="0"/>
              <a:t>语言，数据库方面使用的是</a:t>
            </a:r>
            <a:r>
              <a:rPr lang="en-US" altLang="zh-CN" sz="1350" dirty="0"/>
              <a:t>MongoDB</a:t>
            </a:r>
            <a:r>
              <a:rPr lang="zh-CN" altLang="zh-CN" sz="1350" dirty="0"/>
              <a:t>数据库，计算系统采用</a:t>
            </a:r>
            <a:r>
              <a:rPr lang="en-US" altLang="zh-CN" sz="1350" u="sng" dirty="0">
                <a:hlinkClick r:id="rId1" tooltip="Hadoop"/>
              </a:rPr>
              <a:t>Hadoop</a:t>
            </a:r>
            <a:r>
              <a:rPr lang="zh-CN" altLang="zh-CN" sz="1350" dirty="0"/>
              <a:t>系统架构。</a:t>
            </a:r>
            <a:r>
              <a:rPr lang="en-US" altLang="zh-CN" sz="1350" dirty="0"/>
              <a:t> </a:t>
            </a:r>
            <a:endParaRPr lang="zh-CN" altLang="zh-CN" sz="1350" dirty="0"/>
          </a:p>
          <a:p>
            <a:r>
              <a:rPr lang="en-US" altLang="zh-CN" sz="1350" dirty="0"/>
              <a:t>GitHub</a:t>
            </a:r>
            <a:r>
              <a:rPr lang="zh-CN" altLang="zh-CN" sz="1350" dirty="0"/>
              <a:t>项目地址</a:t>
            </a:r>
            <a:r>
              <a:rPr lang="en-US" altLang="zh-CN" sz="1350" dirty="0"/>
              <a:t>: </a:t>
            </a:r>
            <a:endParaRPr lang="en-US" altLang="zh-CN" sz="1350" dirty="0"/>
          </a:p>
          <a:p>
            <a:r>
              <a:rPr lang="en-US" altLang="zh-CN" sz="1350" u="sng" dirty="0">
                <a:hlinkClick r:id="rId2"/>
              </a:rPr>
              <a:t>https://github.com/PredictionIO/PredictionIO</a:t>
            </a:r>
            <a:endParaRPr lang="zh-CN" altLang="zh-CN" sz="1350" dirty="0"/>
          </a:p>
        </p:txBody>
      </p:sp>
      <p:pic>
        <p:nvPicPr>
          <p:cNvPr id="12" name="图片 11"/>
          <p:cNvPicPr/>
          <p:nvPr/>
        </p:nvPicPr>
        <p:blipFill>
          <a:blip r:embed="rId3"/>
          <a:stretch>
            <a:fillRect/>
          </a:stretch>
        </p:blipFill>
        <p:spPr>
          <a:xfrm>
            <a:off x="675646" y="1505429"/>
            <a:ext cx="1559243" cy="384334"/>
          </a:xfrm>
          <a:prstGeom prst="rect">
            <a:avLst/>
          </a:prstGeom>
        </p:spPr>
      </p:pic>
      <p:pic>
        <p:nvPicPr>
          <p:cNvPr id="13" name="图片 12"/>
          <p:cNvPicPr/>
          <p:nvPr/>
        </p:nvPicPr>
        <p:blipFill>
          <a:blip r:embed="rId4"/>
          <a:stretch>
            <a:fillRect/>
          </a:stretch>
        </p:blipFill>
        <p:spPr>
          <a:xfrm>
            <a:off x="4880684" y="1459825"/>
            <a:ext cx="1521143" cy="380048"/>
          </a:xfrm>
          <a:prstGeom prst="rect">
            <a:avLst/>
          </a:prstGeom>
        </p:spPr>
      </p:pic>
      <p:sp>
        <p:nvSpPr>
          <p:cNvPr id="14" name="TextBox 1"/>
          <p:cNvSpPr txBox="1"/>
          <p:nvPr/>
        </p:nvSpPr>
        <p:spPr>
          <a:xfrm>
            <a:off x="4801374" y="1839873"/>
            <a:ext cx="4186990" cy="2585323"/>
          </a:xfrm>
          <a:prstGeom prst="rect">
            <a:avLst/>
          </a:prstGeom>
          <a:noFill/>
          <a:effectLst>
            <a:glow rad="127000">
              <a:schemeClr val="bg1"/>
            </a:glow>
          </a:effectLst>
        </p:spPr>
        <p:txBody>
          <a:bodyPr wrap="square" rtlCol="0">
            <a:spAutoFit/>
          </a:bodyPr>
          <a:lstStyle/>
          <a:p>
            <a:r>
              <a:rPr lang="en-US" altLang="zh-CN" sz="1350" b="1" dirty="0"/>
              <a:t>Mahout</a:t>
            </a:r>
            <a:r>
              <a:rPr lang="en-US" altLang="zh-CN" sz="1350" dirty="0"/>
              <a:t> </a:t>
            </a:r>
            <a:r>
              <a:rPr lang="zh-CN" altLang="zh-CN" sz="1350" dirty="0"/>
              <a:t>是</a:t>
            </a:r>
            <a:r>
              <a:rPr lang="en-US" altLang="zh-CN" sz="1350" dirty="0"/>
              <a:t>Apache Software Foundation</a:t>
            </a:r>
            <a:r>
              <a:rPr lang="zh-CN" altLang="zh-CN" sz="1350" dirty="0"/>
              <a:t>（</a:t>
            </a:r>
            <a:r>
              <a:rPr lang="en-US" altLang="zh-CN" sz="1350" dirty="0"/>
              <a:t>ASF</a:t>
            </a:r>
            <a:r>
              <a:rPr lang="zh-CN" altLang="zh-CN" sz="1350" dirty="0"/>
              <a:t>） 旗下的一个开源项目，提供一些可扩展的机器学习领域经典算法的实现，旨在帮助开发人员更加方便快捷地创建智能应用程序。</a:t>
            </a:r>
            <a:r>
              <a:rPr lang="en-US" altLang="zh-CN" sz="1350" dirty="0"/>
              <a:t>Mahout</a:t>
            </a:r>
            <a:r>
              <a:rPr lang="zh-CN" altLang="zh-CN" sz="1350" dirty="0"/>
              <a:t>包含许多实现，包括聚类、分类、推荐过滤、频繁子项挖掘。传统的</a:t>
            </a:r>
            <a:r>
              <a:rPr lang="en-US" altLang="zh-CN" sz="1350" dirty="0"/>
              <a:t>Mahout</a:t>
            </a:r>
            <a:r>
              <a:rPr lang="zh-CN" altLang="zh-CN" sz="1350" dirty="0"/>
              <a:t>是提供的是</a:t>
            </a:r>
            <a:r>
              <a:rPr lang="en-US" altLang="zh-CN" sz="1350" dirty="0"/>
              <a:t>Java</a:t>
            </a:r>
            <a:r>
              <a:rPr lang="zh-CN" altLang="zh-CN" sz="1350" dirty="0"/>
              <a:t>的</a:t>
            </a:r>
            <a:r>
              <a:rPr lang="en-US" altLang="zh-CN" sz="1350" dirty="0"/>
              <a:t>API</a:t>
            </a:r>
            <a:r>
              <a:rPr lang="zh-CN" altLang="zh-CN" sz="1350" dirty="0"/>
              <a:t>，用户应用会编译成</a:t>
            </a:r>
            <a:r>
              <a:rPr lang="en-US" altLang="zh-CN" sz="1350" dirty="0"/>
              <a:t>MapReduce</a:t>
            </a:r>
            <a:r>
              <a:rPr lang="zh-CN" altLang="zh-CN" sz="1350" dirty="0"/>
              <a:t>的</a:t>
            </a:r>
            <a:r>
              <a:rPr lang="en-US" altLang="zh-CN" sz="1350" dirty="0"/>
              <a:t>job</a:t>
            </a:r>
            <a:r>
              <a:rPr lang="zh-CN" altLang="zh-CN" sz="1350" dirty="0"/>
              <a:t>，运行在</a:t>
            </a:r>
            <a:r>
              <a:rPr lang="en-US" altLang="zh-CN" sz="1350" dirty="0"/>
              <a:t>MapReduce</a:t>
            </a:r>
            <a:r>
              <a:rPr lang="zh-CN" altLang="zh-CN" sz="1350" dirty="0"/>
              <a:t>的框架上。从现在看来，这种方式开发效率低，运行速度慢，已经过时了。</a:t>
            </a:r>
            <a:r>
              <a:rPr lang="en-US" altLang="zh-CN" sz="1350" dirty="0"/>
              <a:t>Mahout</a:t>
            </a:r>
            <a:r>
              <a:rPr lang="zh-CN" altLang="zh-CN" sz="1350" dirty="0"/>
              <a:t>已经不再开发和维护新的基于</a:t>
            </a:r>
            <a:r>
              <a:rPr lang="en-US" altLang="zh-CN" sz="1350" dirty="0"/>
              <a:t>MR</a:t>
            </a:r>
            <a:r>
              <a:rPr lang="zh-CN" altLang="zh-CN" sz="1350" dirty="0"/>
              <a:t>的算法，而转向支持</a:t>
            </a:r>
            <a:r>
              <a:rPr lang="en-US" altLang="zh-CN" sz="1350" dirty="0"/>
              <a:t>Scala</a:t>
            </a:r>
            <a:r>
              <a:rPr lang="zh-CN" altLang="zh-CN" sz="1350" dirty="0"/>
              <a:t>。</a:t>
            </a:r>
            <a:endParaRPr lang="zh-CN" altLang="zh-CN" sz="1350" dirty="0"/>
          </a:p>
          <a:p>
            <a:r>
              <a:rPr lang="en-US" altLang="zh-CN" sz="1350" dirty="0"/>
              <a:t>GitHub</a:t>
            </a:r>
            <a:r>
              <a:rPr lang="zh-CN" altLang="zh-CN" sz="1350" dirty="0"/>
              <a:t>项目地址</a:t>
            </a:r>
            <a:r>
              <a:rPr lang="en-US" altLang="zh-CN" sz="1350" dirty="0"/>
              <a:t>: </a:t>
            </a:r>
            <a:endParaRPr lang="en-US" altLang="zh-CN" sz="1350" dirty="0"/>
          </a:p>
          <a:p>
            <a:r>
              <a:rPr lang="en-US" altLang="zh-CN" sz="1350" u="sng" dirty="0">
                <a:hlinkClick r:id="rId5"/>
              </a:rPr>
              <a:t>https://github.com/apache/mahout</a:t>
            </a:r>
            <a:endParaRPr lang="zh-CN" altLang="zh-CN" sz="1350" dirty="0"/>
          </a:p>
        </p:txBody>
      </p:sp>
      <p:pic>
        <p:nvPicPr>
          <p:cNvPr id="15" name="图片 14"/>
          <p:cNvPicPr/>
          <p:nvPr/>
        </p:nvPicPr>
        <p:blipFill>
          <a:blip r:embed="rId6"/>
          <a:stretch>
            <a:fillRect/>
          </a:stretch>
        </p:blipFill>
        <p:spPr>
          <a:xfrm>
            <a:off x="639135" y="4277226"/>
            <a:ext cx="1851401" cy="604001"/>
          </a:xfrm>
          <a:prstGeom prst="rect">
            <a:avLst/>
          </a:prstGeom>
        </p:spPr>
      </p:pic>
      <p:sp>
        <p:nvSpPr>
          <p:cNvPr id="16" name="TextBox 1"/>
          <p:cNvSpPr txBox="1"/>
          <p:nvPr/>
        </p:nvSpPr>
        <p:spPr>
          <a:xfrm>
            <a:off x="614383" y="4881227"/>
            <a:ext cx="8373980" cy="1338828"/>
          </a:xfrm>
          <a:prstGeom prst="rect">
            <a:avLst/>
          </a:prstGeom>
          <a:noFill/>
          <a:effectLst>
            <a:glow rad="127000">
              <a:schemeClr val="bg1"/>
            </a:glow>
          </a:effectLst>
        </p:spPr>
        <p:txBody>
          <a:bodyPr wrap="square" rtlCol="0">
            <a:spAutoFit/>
          </a:bodyPr>
          <a:lstStyle/>
          <a:p>
            <a:r>
              <a:rPr lang="en-US" altLang="zh-CN" sz="1350" b="1" dirty="0"/>
              <a:t>Spark </a:t>
            </a:r>
            <a:r>
              <a:rPr lang="en-US" altLang="zh-CN" sz="1350" b="1" dirty="0" err="1"/>
              <a:t>MLlib</a:t>
            </a:r>
            <a:r>
              <a:rPr lang="zh-CN" altLang="zh-CN" sz="1350" dirty="0"/>
              <a:t>是</a:t>
            </a:r>
            <a:r>
              <a:rPr lang="en-US" altLang="zh-CN" sz="1350" dirty="0"/>
              <a:t>Spark</a:t>
            </a:r>
            <a:r>
              <a:rPr lang="zh-CN" altLang="zh-CN" sz="1350" dirty="0"/>
              <a:t>对常用的机器学习算法的实现库，同时包括相关的测试和数据生成器。</a:t>
            </a:r>
            <a:r>
              <a:rPr lang="en-US" altLang="zh-CN" sz="1350" dirty="0"/>
              <a:t>Spark</a:t>
            </a:r>
            <a:r>
              <a:rPr lang="zh-CN" altLang="zh-CN" sz="1350" dirty="0"/>
              <a:t>的设计初衷就是为了支持一些迭代的</a:t>
            </a:r>
            <a:r>
              <a:rPr lang="en-US" altLang="zh-CN" sz="1350" dirty="0"/>
              <a:t>Job, </a:t>
            </a:r>
            <a:r>
              <a:rPr lang="zh-CN" altLang="zh-CN" sz="1350" dirty="0"/>
              <a:t>这正好符合很多机器学习算法的特点。</a:t>
            </a:r>
            <a:r>
              <a:rPr lang="en-US" altLang="zh-CN" sz="1350" dirty="0"/>
              <a:t>Spark</a:t>
            </a:r>
            <a:r>
              <a:rPr lang="zh-CN" altLang="zh-CN" sz="1350" dirty="0"/>
              <a:t>基于内存的计算模型天生就擅长迭代计算，多个步骤计算直接在内存中完成，只有在必要时才会操作磁盘和网络。 </a:t>
            </a:r>
            <a:endParaRPr lang="en-US" altLang="zh-CN" sz="1350" dirty="0"/>
          </a:p>
          <a:p>
            <a:r>
              <a:rPr lang="en-US" altLang="zh-CN" sz="1350" dirty="0"/>
              <a:t>GitHub</a:t>
            </a:r>
            <a:r>
              <a:rPr lang="zh-CN" altLang="zh-CN" sz="1350" dirty="0"/>
              <a:t>项目地址</a:t>
            </a:r>
            <a:r>
              <a:rPr lang="en-US" altLang="zh-CN" sz="1350" dirty="0"/>
              <a:t>:</a:t>
            </a:r>
            <a:endParaRPr lang="en-US" altLang="zh-CN" sz="1350" dirty="0"/>
          </a:p>
          <a:p>
            <a:r>
              <a:rPr lang="en-US" altLang="zh-CN" sz="1350" dirty="0">
                <a:hlinkClick r:id="rId7"/>
              </a:rPr>
              <a:t>https://github.com/apache/spark</a:t>
            </a:r>
            <a:endParaRPr lang="en-US" altLang="zh-CN" sz="1350" dirty="0"/>
          </a:p>
          <a:p>
            <a:endParaRPr lang="zh-CN" altLang="zh-CN" sz="13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ircle(in)">
                                      <p:cBhvr>
                                        <p:cTn id="7" dur="2000"/>
                                        <p:tgtEl>
                                          <p:spTgt spid="12"/>
                                        </p:tgtEl>
                                      </p:cBhvr>
                                    </p:animEffect>
                                  </p:childTnLst>
                                </p:cTn>
                              </p:par>
                              <p:par>
                                <p:cTn id="8" presetID="6" presetClass="entr" presetSubtype="16"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circle(in)">
                                      <p:cBhvr>
                                        <p:cTn id="10" dur="20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heel(1)">
                                      <p:cBhvr>
                                        <p:cTn id="21" dur="20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circle(in)">
                                      <p:cBhvr>
                                        <p:cTn id="26" dur="20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barn(inVertic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内容占位符 2"/>
          <p:cNvSpPr>
            <a:spLocks noGrp="1"/>
          </p:cNvSpPr>
          <p:nvPr>
            <p:ph idx="4294967295"/>
          </p:nvPr>
        </p:nvSpPr>
        <p:spPr>
          <a:xfrm>
            <a:off x="539750" y="1498916"/>
            <a:ext cx="8604250" cy="3630613"/>
          </a:xfrm>
        </p:spPr>
        <p:txBody>
          <a:bodyPr>
            <a:normAutofit lnSpcReduction="10000"/>
          </a:bodyPr>
          <a:lstStyle/>
          <a:p>
            <a:r>
              <a:rPr lang="zh-CN" altLang="en-US" dirty="0"/>
              <a:t>斯坦福机器学习</a:t>
            </a:r>
            <a:endParaRPr lang="en-US" altLang="zh-CN" dirty="0"/>
          </a:p>
          <a:p>
            <a:pPr lvl="1"/>
            <a:r>
              <a:rPr lang="en-US" altLang="zh-CN" dirty="0">
                <a:hlinkClick r:id="rId1"/>
              </a:rPr>
              <a:t>http://v.163.com/special/opencourse/machinelearning.html</a:t>
            </a:r>
            <a:endParaRPr lang="en-US" altLang="zh-CN" dirty="0"/>
          </a:p>
          <a:p>
            <a:r>
              <a:rPr lang="en-US" altLang="zh-CN" dirty="0"/>
              <a:t>CMU </a:t>
            </a:r>
            <a:r>
              <a:rPr lang="zh-CN" altLang="en-US" dirty="0"/>
              <a:t>机器学习课程</a:t>
            </a:r>
            <a:endParaRPr lang="en-US" altLang="zh-CN" dirty="0"/>
          </a:p>
          <a:p>
            <a:pPr lvl="1"/>
            <a:r>
              <a:rPr lang="en-US" altLang="zh-CN" dirty="0"/>
              <a:t>http://www.cs.cmu.edu/~epxing/Class/10715/  </a:t>
            </a:r>
            <a:endParaRPr lang="zh-CN" altLang="en-US" dirty="0"/>
          </a:p>
          <a:p>
            <a:pPr lvl="1"/>
            <a:r>
              <a:rPr lang="en-US" altLang="zh-CN" dirty="0"/>
              <a:t>http://www.cs.cmu.edu/~epxing/Class/10708/  </a:t>
            </a:r>
            <a:endParaRPr lang="zh-CN" altLang="en-US" dirty="0"/>
          </a:p>
          <a:p>
            <a:pPr lvl="1"/>
            <a:r>
              <a:rPr lang="en-US" altLang="zh-CN" dirty="0"/>
              <a:t>http://www.cs.cmu.edu/~epxing/Class/10701/</a:t>
            </a:r>
            <a:endParaRPr lang="en-US" altLang="zh-CN" dirty="0"/>
          </a:p>
          <a:p>
            <a:pPr lvl="1"/>
            <a:r>
              <a:rPr lang="en-US" altLang="zh-CN" dirty="0"/>
              <a:t>https://sites.google.com/site/10601a14spring/syllabus </a:t>
            </a:r>
            <a:endParaRPr lang="en-US" altLang="zh-CN" dirty="0"/>
          </a:p>
          <a:p>
            <a:r>
              <a:rPr lang="en-US" altLang="zh-CN" dirty="0"/>
              <a:t>http://wenku.baidu.com/course/view/49e8b8f67c1cfad6195fa705</a:t>
            </a:r>
            <a:endParaRPr lang="zh-CN" altLang="en-US" dirty="0"/>
          </a:p>
          <a:p>
            <a:endParaRPr lang="en-US" altLang="zh-CN" dirty="0"/>
          </a:p>
          <a:p>
            <a:pPr lvl="1"/>
            <a:endParaRPr lang="zh-CN" altLang="en-US" dirty="0"/>
          </a:p>
        </p:txBody>
      </p:sp>
      <p:sp>
        <p:nvSpPr>
          <p:cNvPr id="11" name="标题 1"/>
          <p:cNvSpPr txBox="1"/>
          <p:nvPr/>
        </p:nvSpPr>
        <p:spPr>
          <a:xfrm>
            <a:off x="211271" y="460394"/>
            <a:ext cx="6172200" cy="857250"/>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300" dirty="0"/>
              <a:t>网络教学信息</a:t>
            </a:r>
            <a:endParaRPr lang="zh-CN" altLang="en-US" sz="33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第一PPT，www.1ppt.com">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10836</Words>
  <Application>WPS 演示</Application>
  <PresentationFormat>全屏显示(4:3)</PresentationFormat>
  <Paragraphs>645</Paragraphs>
  <Slides>72</Slides>
  <Notes>27</Notes>
  <HiddenSlides>1</HiddenSlides>
  <MMClips>0</MMClips>
  <ScaleCrop>false</ScaleCrop>
  <HeadingPairs>
    <vt:vector size="8" baseType="variant">
      <vt:variant>
        <vt:lpstr>已用的字体</vt:lpstr>
      </vt:variant>
      <vt:variant>
        <vt:i4>27</vt:i4>
      </vt:variant>
      <vt:variant>
        <vt:lpstr>主题</vt:lpstr>
      </vt:variant>
      <vt:variant>
        <vt:i4>1</vt:i4>
      </vt:variant>
      <vt:variant>
        <vt:lpstr>嵌入 OLE 服务器</vt:lpstr>
      </vt:variant>
      <vt:variant>
        <vt:i4>1</vt:i4>
      </vt:variant>
      <vt:variant>
        <vt:lpstr>幻灯片标题</vt:lpstr>
      </vt:variant>
      <vt:variant>
        <vt:i4>72</vt:i4>
      </vt:variant>
    </vt:vector>
  </HeadingPairs>
  <TitlesOfParts>
    <vt:vector size="101" baseType="lpstr">
      <vt:lpstr>Arial</vt:lpstr>
      <vt:lpstr>宋体</vt:lpstr>
      <vt:lpstr>Wingdings</vt:lpstr>
      <vt:lpstr>方正综艺简体</vt:lpstr>
      <vt:lpstr>Arial Unicode MS</vt:lpstr>
      <vt:lpstr>微软雅黑</vt:lpstr>
      <vt:lpstr>Calibri Light</vt:lpstr>
      <vt:lpstr>Times New Roman</vt:lpstr>
      <vt:lpstr>-apple-system</vt:lpstr>
      <vt:lpstr>Segoe Print</vt:lpstr>
      <vt:lpstr>Calibri</vt:lpstr>
      <vt:lpstr>Arial Unicode MS</vt:lpstr>
      <vt:lpstr>黑体</vt:lpstr>
      <vt:lpstr>仿宋_GB2312</vt:lpstr>
      <vt:lpstr>仿宋</vt:lpstr>
      <vt:lpstr>Wingdings</vt:lpstr>
      <vt:lpstr>Webdings</vt:lpstr>
      <vt:lpstr>幼圆</vt:lpstr>
      <vt:lpstr>Lato Regular</vt:lpstr>
      <vt:lpstr>Source Sans Pro ExtraLight</vt:lpstr>
      <vt:lpstr>Open Sans Light</vt:lpstr>
      <vt:lpstr>Roboto Light</vt:lpstr>
      <vt:lpstr>Source Sans Pro Semibold</vt:lpstr>
      <vt:lpstr>MathJax_Math-italic</vt:lpstr>
      <vt:lpstr>Tahoma</vt:lpstr>
      <vt:lpstr>Yu Gothic UI Light</vt:lpstr>
      <vt:lpstr>Helvetica Neue</vt:lpstr>
      <vt:lpstr>第一PPT，www.1ppt.com</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机器学习的历史</vt:lpstr>
      <vt:lpstr>机器学习的历史</vt:lpstr>
      <vt:lpstr>PowerPoint 演示文稿</vt:lpstr>
      <vt:lpstr>机器学习的历史</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学习系统的基本结构</vt:lpstr>
      <vt:lpstr>PowerPoint 演示文稿</vt:lpstr>
      <vt:lpstr>PowerPoint 演示文稿</vt:lpstr>
      <vt:lpstr>机器学习的组成部份</vt:lpstr>
      <vt:lpstr>学习任务</vt:lpstr>
      <vt:lpstr>PowerPoint 演示文稿</vt:lpstr>
      <vt:lpstr>学习任务</vt:lpstr>
      <vt:lpstr>学习数据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学习结构</vt:lpstr>
      <vt:lpstr>学习算法</vt:lpstr>
      <vt:lpstr>PowerPoint 演示文稿</vt:lpstr>
      <vt:lpstr>机器学习算法的分类--从机器学习问题本身分类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选择算法的注意事项</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教育培训</dc:title>
  <dc:creator>第一PPT模板网-WWW.1PPT.COM</dc:creator>
  <cp:keywords>第一PPT模板网-WWW.1PPT.COM</cp:keywords>
  <cp:lastModifiedBy>DELL</cp:lastModifiedBy>
  <cp:revision>661</cp:revision>
  <dcterms:created xsi:type="dcterms:W3CDTF">2014-08-08T03:06:00Z</dcterms:created>
  <dcterms:modified xsi:type="dcterms:W3CDTF">2021-12-27T00:21:25Z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F91A630048224522BA7BCBC07FFCBC3E</vt:lpwstr>
  </property>
  <property fmtid="{D5CDD505-2E9C-101B-9397-08002B2CF9AE}" pid="3" name="KSOProductBuildVer">
    <vt:lpwstr>2052-11.1.0.11194</vt:lpwstr>
  </property>
</Properties>
</file>

<file path=docProps/thumbnail.jpeg>
</file>